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3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wmf"/><Relationship Id="rId3" Type="http://schemas.openxmlformats.org/officeDocument/2006/relationships/image" Target="../media/image35.wmf"/><Relationship Id="rId7" Type="http://schemas.openxmlformats.org/officeDocument/2006/relationships/image" Target="../media/image39.wmf"/><Relationship Id="rId12" Type="http://schemas.openxmlformats.org/officeDocument/2006/relationships/image" Target="../media/image44.wmf"/><Relationship Id="rId2" Type="http://schemas.openxmlformats.org/officeDocument/2006/relationships/image" Target="../media/image34.wmf"/><Relationship Id="rId16" Type="http://schemas.openxmlformats.org/officeDocument/2006/relationships/image" Target="../media/image48.wmf"/><Relationship Id="rId1" Type="http://schemas.openxmlformats.org/officeDocument/2006/relationships/image" Target="../media/image33.wmf"/><Relationship Id="rId6" Type="http://schemas.openxmlformats.org/officeDocument/2006/relationships/image" Target="../media/image38.wmf"/><Relationship Id="rId11" Type="http://schemas.openxmlformats.org/officeDocument/2006/relationships/image" Target="../media/image43.wmf"/><Relationship Id="rId5" Type="http://schemas.openxmlformats.org/officeDocument/2006/relationships/image" Target="../media/image37.wmf"/><Relationship Id="rId15" Type="http://schemas.openxmlformats.org/officeDocument/2006/relationships/image" Target="../media/image47.wmf"/><Relationship Id="rId10" Type="http://schemas.openxmlformats.org/officeDocument/2006/relationships/image" Target="../media/image42.wmf"/><Relationship Id="rId4" Type="http://schemas.openxmlformats.org/officeDocument/2006/relationships/image" Target="../media/image36.wmf"/><Relationship Id="rId9" Type="http://schemas.openxmlformats.org/officeDocument/2006/relationships/image" Target="../media/image41.wmf"/><Relationship Id="rId14"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e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emf"/><Relationship Id="rId1" Type="http://schemas.openxmlformats.org/officeDocument/2006/relationships/image" Target="../media/image6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4" Type="http://schemas.openxmlformats.org/officeDocument/2006/relationships/image" Target="../media/image11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76714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1723228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4084394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914400" y="3196686"/>
            <a:ext cx="103632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 name="标题 1"/>
          <p:cNvSpPr>
            <a:spLocks noGrp="1"/>
          </p:cNvSpPr>
          <p:nvPr>
            <p:ph type="ctrTitle"/>
          </p:nvPr>
        </p:nvSpPr>
        <p:spPr>
          <a:xfrm>
            <a:off x="914400" y="1676401"/>
            <a:ext cx="103632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828800" y="3214686"/>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3190512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97536" y="6400800"/>
            <a:ext cx="4267200" cy="283800"/>
          </a:xfrm>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5" name="页脚占位符 4"/>
          <p:cNvSpPr>
            <a:spLocks noGrp="1"/>
          </p:cNvSpPr>
          <p:nvPr>
            <p:ph type="ftr" sz="quarter" idx="11"/>
          </p:nvPr>
        </p:nvSpPr>
        <p:spPr>
          <a:xfrm>
            <a:off x="7107936" y="6400800"/>
            <a:ext cx="4978400" cy="283800"/>
          </a:xfrm>
        </p:spPr>
        <p:txBody>
          <a:bodyPr/>
          <a:lstStyle/>
          <a:p>
            <a:endParaRPr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359250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914400" y="3143248"/>
            <a:ext cx="103632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 name="标题 1"/>
          <p:cNvSpPr>
            <a:spLocks noGrp="1"/>
          </p:cNvSpPr>
          <p:nvPr>
            <p:ph type="title"/>
          </p:nvPr>
        </p:nvSpPr>
        <p:spPr>
          <a:xfrm>
            <a:off x="963084" y="3143249"/>
            <a:ext cx="103632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63084" y="1643062"/>
            <a:ext cx="103632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3660226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4145129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8" name="页脚占位符 7"/>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9" name="灯片编号占位符 8"/>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1175945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4" name="页脚占位符 3"/>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5" name="灯片编号占位符 4"/>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2799511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3" name="页脚占位符 2"/>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4" name="灯片编号占位符 3"/>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209924597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3714733" y="1053546"/>
            <a:ext cx="7872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 name="标题 1"/>
          <p:cNvSpPr>
            <a:spLocks noGrp="1"/>
          </p:cNvSpPr>
          <p:nvPr>
            <p:ph type="title"/>
          </p:nvPr>
        </p:nvSpPr>
        <p:spPr>
          <a:xfrm>
            <a:off x="3714734" y="228600"/>
            <a:ext cx="7867669"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3714733" y="1142984"/>
            <a:ext cx="7867667"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609607" y="1142984"/>
            <a:ext cx="3009877"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85256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2967028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11200" y="304800"/>
            <a:ext cx="85344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935403" y="1143000"/>
            <a:ext cx="9630997"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3149600" y="5410200"/>
            <a:ext cx="7543851"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369209779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
        <p:nvSpPr>
          <p:cNvPr id="7" name="矩形 6"/>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extLst>
      <p:ext uri="{BB962C8B-B14F-4D97-AF65-F5344CB8AC3E}">
        <p14:creationId xmlns:p14="http://schemas.microsoft.com/office/powerpoint/2010/main" val="4218591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620275" y="274638"/>
            <a:ext cx="1962125"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38"/>
            <a:ext cx="8915424"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2946955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122238"/>
            <a:ext cx="100584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719264"/>
            <a:ext cx="10972800" cy="21288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09600" y="4000501"/>
            <a:ext cx="10972800" cy="21304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8400"/>
            <a:ext cx="2844800" cy="457200"/>
          </a:xfrm>
        </p:spPr>
        <p:txBody>
          <a:bodyPr/>
          <a:lstStyle>
            <a:lvl1pPr>
              <a:defRPr/>
            </a:lvl1p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a:xfrm>
            <a:off x="8737600" y="6248400"/>
            <a:ext cx="2844800" cy="457200"/>
          </a:xfrm>
        </p:spPr>
        <p:txBody>
          <a:bodyPr/>
          <a:lstStyle>
            <a:lvl1pPr>
              <a:defRPr/>
            </a:lvl1pPr>
          </a:lstStyle>
          <a:p>
            <a:fld id="{B9452181-769F-478B-8361-14A795B73E9B}" type="slidenum">
              <a:rPr lang="en-US" altLang="zh-CN">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695761156"/>
      </p:ext>
    </p:extLst>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22238"/>
            <a:ext cx="100584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719263"/>
            <a:ext cx="53848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719264"/>
            <a:ext cx="5384800" cy="21288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1"/>
            <a:ext cx="5384800" cy="21304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8400"/>
            <a:ext cx="2844800" cy="457200"/>
          </a:xfrm>
        </p:spPr>
        <p:txBody>
          <a:bodyPr/>
          <a:lstStyle>
            <a:lvl1pPr>
              <a:defRPr/>
            </a:lvl1pPr>
          </a:lstStyle>
          <a:p>
            <a:endParaRPr lang="en-US" altLang="zh-CN">
              <a:solidFill>
                <a:srgbClr val="2F2F2F">
                  <a:lumMod val="75000"/>
                  <a:lumOff val="25000"/>
                </a:srgbClr>
              </a:solidFill>
            </a:endParaRPr>
          </a:p>
        </p:txBody>
      </p:sp>
      <p:sp>
        <p:nvSpPr>
          <p:cNvPr id="7" name="页脚占位符 6"/>
          <p:cNvSpPr>
            <a:spLocks noGrp="1"/>
          </p:cNvSpPr>
          <p:nvPr>
            <p:ph type="ftr" sz="quarter" idx="11"/>
          </p:nvPr>
        </p:nvSpPr>
        <p:spPr>
          <a:xfrm>
            <a:off x="4165600" y="6248400"/>
            <a:ext cx="3860800" cy="457200"/>
          </a:xfrm>
        </p:spPr>
        <p:txBody>
          <a:bodyPr/>
          <a:lstStyle>
            <a:lvl1pPr>
              <a:defRPr/>
            </a:lvl1pPr>
          </a:lstStyle>
          <a:p>
            <a:endParaRPr lang="en-US" altLang="zh-CN">
              <a:solidFill>
                <a:srgbClr val="2F2F2F">
                  <a:lumMod val="75000"/>
                  <a:lumOff val="25000"/>
                </a:srgbClr>
              </a:solidFill>
            </a:endParaRPr>
          </a:p>
        </p:txBody>
      </p:sp>
      <p:sp>
        <p:nvSpPr>
          <p:cNvPr id="8" name="灯片编号占位符 7"/>
          <p:cNvSpPr>
            <a:spLocks noGrp="1"/>
          </p:cNvSpPr>
          <p:nvPr>
            <p:ph type="sldNum" sz="quarter" idx="12"/>
          </p:nvPr>
        </p:nvSpPr>
        <p:spPr>
          <a:xfrm>
            <a:off x="8737600" y="6248400"/>
            <a:ext cx="2844800" cy="457200"/>
          </a:xfrm>
        </p:spPr>
        <p:txBody>
          <a:bodyPr/>
          <a:lstStyle>
            <a:lvl1pPr>
              <a:defRPr/>
            </a:lvl1pPr>
          </a:lstStyle>
          <a:p>
            <a:fld id="{C6F0F8FE-CEB9-4478-9BA5-75C1A84FEC1C}" type="slidenum">
              <a:rPr lang="en-US" altLang="zh-CN">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750665303"/>
      </p:ext>
    </p:extLst>
  </p:cSld>
  <p:clrMapOvr>
    <a:masterClrMapping/>
  </p:clrMapOvr>
  <p:transition>
    <p:blinds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22238"/>
            <a:ext cx="100584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719263"/>
            <a:ext cx="53848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719263"/>
            <a:ext cx="53848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8400"/>
            <a:ext cx="2844800" cy="457200"/>
          </a:xfrm>
        </p:spPr>
        <p:txBody>
          <a:bodyPr/>
          <a:lstStyle>
            <a:lvl1pPr>
              <a:defRPr/>
            </a:lvl1pPr>
          </a:lstStyle>
          <a:p>
            <a:endParaRPr lang="en-US" altLang="zh-CN">
              <a:solidFill>
                <a:srgbClr val="2F2F2F">
                  <a:lumMod val="75000"/>
                  <a:lumOff val="25000"/>
                </a:srgbClr>
              </a:solidFill>
            </a:endParaRPr>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endParaRPr lang="en-US" altLang="zh-CN">
              <a:solidFill>
                <a:srgbClr val="2F2F2F">
                  <a:lumMod val="75000"/>
                  <a:lumOff val="25000"/>
                </a:srgbClr>
              </a:solidFill>
            </a:endParaRPr>
          </a:p>
        </p:txBody>
      </p:sp>
      <p:sp>
        <p:nvSpPr>
          <p:cNvPr id="7" name="灯片编号占位符 6"/>
          <p:cNvSpPr>
            <a:spLocks noGrp="1"/>
          </p:cNvSpPr>
          <p:nvPr>
            <p:ph type="sldNum" sz="quarter" idx="12"/>
          </p:nvPr>
        </p:nvSpPr>
        <p:spPr>
          <a:xfrm>
            <a:off x="8737600" y="6248400"/>
            <a:ext cx="2844800" cy="457200"/>
          </a:xfrm>
        </p:spPr>
        <p:txBody>
          <a:bodyPr/>
          <a:lstStyle>
            <a:lvl1pPr>
              <a:defRPr/>
            </a:lvl1pPr>
          </a:lstStyle>
          <a:p>
            <a:fld id="{7CFA73D8-FD02-4701-91B7-B34E8538EF37}" type="slidenum">
              <a:rPr lang="en-US" altLang="zh-CN">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170803086"/>
      </p:ext>
    </p:extLst>
  </p:cSld>
  <p:clrMapOvr>
    <a:masterClrMapping/>
  </p:clrMapOvr>
  <p:transition>
    <p:blinds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22238"/>
            <a:ext cx="10058400" cy="12954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719263"/>
            <a:ext cx="53848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719264"/>
            <a:ext cx="5384800" cy="21288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1"/>
            <a:ext cx="5384800" cy="21304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8400"/>
            <a:ext cx="2844800" cy="457200"/>
          </a:xfrm>
        </p:spPr>
        <p:txBody>
          <a:bodyPr/>
          <a:lstStyle>
            <a:lvl1pPr>
              <a:defRPr/>
            </a:lvl1pPr>
          </a:lstStyle>
          <a:p>
            <a:endParaRPr lang="en-US" altLang="zh-CN">
              <a:solidFill>
                <a:srgbClr val="2F2F2F">
                  <a:lumMod val="75000"/>
                  <a:lumOff val="25000"/>
                </a:srgbClr>
              </a:solidFill>
            </a:endParaRPr>
          </a:p>
        </p:txBody>
      </p:sp>
      <p:sp>
        <p:nvSpPr>
          <p:cNvPr id="7" name="页脚占位符 6"/>
          <p:cNvSpPr>
            <a:spLocks noGrp="1"/>
          </p:cNvSpPr>
          <p:nvPr>
            <p:ph type="ftr" sz="quarter" idx="11"/>
          </p:nvPr>
        </p:nvSpPr>
        <p:spPr>
          <a:xfrm>
            <a:off x="4165600" y="6248400"/>
            <a:ext cx="3860800" cy="457200"/>
          </a:xfrm>
        </p:spPr>
        <p:txBody>
          <a:bodyPr/>
          <a:lstStyle>
            <a:lvl1pPr>
              <a:defRPr/>
            </a:lvl1pPr>
          </a:lstStyle>
          <a:p>
            <a:endParaRPr lang="en-US" altLang="zh-CN">
              <a:solidFill>
                <a:srgbClr val="2F2F2F">
                  <a:lumMod val="75000"/>
                  <a:lumOff val="25000"/>
                </a:srgbClr>
              </a:solidFill>
            </a:endParaRPr>
          </a:p>
        </p:txBody>
      </p:sp>
      <p:sp>
        <p:nvSpPr>
          <p:cNvPr id="8" name="灯片编号占位符 7"/>
          <p:cNvSpPr>
            <a:spLocks noGrp="1"/>
          </p:cNvSpPr>
          <p:nvPr>
            <p:ph type="sldNum" sz="quarter" idx="12"/>
          </p:nvPr>
        </p:nvSpPr>
        <p:spPr>
          <a:xfrm>
            <a:off x="8737600" y="6248400"/>
            <a:ext cx="2844800" cy="457200"/>
          </a:xfrm>
        </p:spPr>
        <p:txBody>
          <a:bodyPr/>
          <a:lstStyle>
            <a:lvl1pPr>
              <a:defRPr/>
            </a:lvl1pPr>
          </a:lstStyle>
          <a:p>
            <a:fld id="{E34331EF-B386-4B82-A55F-B063CE7F6D1B}" type="slidenum">
              <a:rPr lang="en-US" altLang="zh-CN">
                <a:solidFill>
                  <a:srgbClr val="2F2F2F">
                    <a:lumMod val="75000"/>
                    <a:lumOff val="25000"/>
                  </a:srgbClr>
                </a:solidFill>
              </a: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2783285795"/>
      </p:ext>
    </p:extLst>
  </p:cSld>
  <p:clrMapOvr>
    <a:masterClrMapping/>
  </p:clrMapOvr>
  <p:transition>
    <p:blinds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122238"/>
            <a:ext cx="10058400" cy="1295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719263"/>
            <a:ext cx="10972800" cy="4411662"/>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2F2F2F">
                  <a:lumMod val="75000"/>
                  <a:lumOff val="25000"/>
                </a:srgbClr>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2F2F2F">
                  <a:lumMod val="75000"/>
                  <a:lumOff val="25000"/>
                </a:srgbClr>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1B253CA6-F8DA-4310-B370-2576C637E1DE}" type="slidenum">
              <a:rPr lang="en-US" altLang="zh-CN">
                <a:solidFill>
                  <a:srgbClr val="2F2F2F">
                    <a:lumMod val="75000"/>
                    <a:lumOff val="25000"/>
                  </a:srgbClr>
                </a:solidFill>
              </a:rPr>
              <a:pPr>
                <a:defRPr/>
              </a:pPr>
              <a:t>‹#›</a:t>
            </a:fld>
            <a:endParaRPr lang="en-US" altLang="zh-CN">
              <a:solidFill>
                <a:srgbClr val="2F2F2F">
                  <a:lumMod val="75000"/>
                  <a:lumOff val="25000"/>
                </a:srgbClr>
              </a:solidFill>
            </a:endParaRPr>
          </a:p>
        </p:txBody>
      </p:sp>
    </p:spTree>
    <p:extLst>
      <p:ext uri="{BB962C8B-B14F-4D97-AF65-F5344CB8AC3E}">
        <p14:creationId xmlns:p14="http://schemas.microsoft.com/office/powerpoint/2010/main" val="2200965928"/>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1578445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3670331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6579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300351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403883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1259428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51F79D6-3137-452E-9E9A-FADF606A8FD7}" type="datetimeFigureOut">
              <a:rPr lang="zh-CN" altLang="en-US" smtClean="0"/>
              <a:t>2020/3/25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214731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1F79D6-3137-452E-9E9A-FADF606A8FD7}" type="datetimeFigureOut">
              <a:rPr lang="zh-CN" altLang="en-US" smtClean="0"/>
              <a:t>2020/3/25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16AE64-49EE-4AF9-AED7-32BFD36FF6E6}" type="slidenum">
              <a:rPr lang="zh-CN" altLang="en-US" smtClean="0"/>
              <a:t>‹#›</a:t>
            </a:fld>
            <a:endParaRPr lang="zh-CN" altLang="en-US"/>
          </a:p>
        </p:txBody>
      </p:sp>
    </p:spTree>
    <p:extLst>
      <p:ext uri="{BB962C8B-B14F-4D97-AF65-F5344CB8AC3E}">
        <p14:creationId xmlns:p14="http://schemas.microsoft.com/office/powerpoint/2010/main" val="3965702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12192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 name="标题占位符 1"/>
          <p:cNvSpPr>
            <a:spLocks noGrp="1"/>
          </p:cNvSpPr>
          <p:nvPr>
            <p:ph type="title"/>
          </p:nvPr>
        </p:nvSpPr>
        <p:spPr>
          <a:xfrm>
            <a:off x="609600" y="274638"/>
            <a:ext cx="109728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600200"/>
            <a:ext cx="109728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101600" y="6400800"/>
            <a:ext cx="42672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fld id="{CAB4BDC1-BA48-4283-A590-18FC2288B368}" type="datetimeFigureOut">
              <a:rPr lang="zh-CN" altLang="en-US" smtClean="0">
                <a:solidFill>
                  <a:srgbClr val="2F2F2F">
                    <a:lumMod val="75000"/>
                    <a:lumOff val="25000"/>
                  </a:srgbClr>
                </a:solidFill>
              </a:rPr>
              <a:pPr/>
              <a:t>2020/3/25</a:t>
            </a:fld>
            <a:endParaRPr lang="zh-CN" altLang="en-US">
              <a:solidFill>
                <a:srgbClr val="2F2F2F">
                  <a:lumMod val="75000"/>
                  <a:lumOff val="25000"/>
                </a:srgbClr>
              </a:solidFill>
            </a:endParaRPr>
          </a:p>
        </p:txBody>
      </p:sp>
      <p:sp>
        <p:nvSpPr>
          <p:cNvPr id="5" name="页脚占位符 4"/>
          <p:cNvSpPr>
            <a:spLocks noGrp="1"/>
          </p:cNvSpPr>
          <p:nvPr>
            <p:ph type="ftr" sz="quarter" idx="3"/>
          </p:nvPr>
        </p:nvSpPr>
        <p:spPr>
          <a:xfrm>
            <a:off x="7112000" y="6400800"/>
            <a:ext cx="49784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zh-CN" altLang="en-US">
              <a:solidFill>
                <a:srgbClr val="2F2F2F">
                  <a:lumMod val="75000"/>
                  <a:lumOff val="25000"/>
                </a:srgbClr>
              </a:solidFill>
            </a:endParaRPr>
          </a:p>
        </p:txBody>
      </p:sp>
      <p:sp>
        <p:nvSpPr>
          <p:cNvPr id="6" name="灯片编号占位符 5"/>
          <p:cNvSpPr>
            <a:spLocks noGrp="1"/>
          </p:cNvSpPr>
          <p:nvPr>
            <p:ph type="sldNum" sz="quarter" idx="4"/>
          </p:nvPr>
        </p:nvSpPr>
        <p:spPr>
          <a:xfrm>
            <a:off x="5486400" y="6400800"/>
            <a:ext cx="12192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7292172E-C2A6-4BD9-9275-8F14A2F804A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
        <p:nvSpPr>
          <p:cNvPr id="8" name="矩形 7"/>
          <p:cNvSpPr/>
          <p:nvPr/>
        </p:nvSpPr>
        <p:spPr>
          <a:xfrm>
            <a:off x="0" y="0"/>
            <a:ext cx="12192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extLst>
      <p:ext uri="{BB962C8B-B14F-4D97-AF65-F5344CB8AC3E}">
        <p14:creationId xmlns:p14="http://schemas.microsoft.com/office/powerpoint/2010/main" val="797974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4.bin"/><Relationship Id="rId10" Type="http://schemas.openxmlformats.org/officeDocument/2006/relationships/image" Target="../media/image6.jpeg"/><Relationship Id="rId4" Type="http://schemas.openxmlformats.org/officeDocument/2006/relationships/image" Target="../media/image15.wmf"/><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image" Target="../media/image20.png"/><Relationship Id="rId5" Type="http://schemas.openxmlformats.org/officeDocument/2006/relationships/oleObject" Target="../embeddings/oleObject7.bin"/><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22.png"/><Relationship Id="rId5" Type="http://schemas.openxmlformats.org/officeDocument/2006/relationships/oleObject" Target="../embeddings/oleObject9.bin"/><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5.w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4.xml"/><Relationship Id="rId7" Type="http://schemas.openxmlformats.org/officeDocument/2006/relationships/image" Target="../media/image28.wmf"/><Relationship Id="rId2" Type="http://schemas.openxmlformats.org/officeDocument/2006/relationships/tags" Target="../tags/tag1.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7.wmf"/><Relationship Id="rId4"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Microsoft_Word_97_-_2003___2.doc"/><Relationship Id="rId2" Type="http://schemas.openxmlformats.org/officeDocument/2006/relationships/slideLayout" Target="../slideLayouts/slideLayout23.xml"/><Relationship Id="rId1" Type="http://schemas.openxmlformats.org/officeDocument/2006/relationships/vmlDrawing" Target="../drawings/vmlDrawing9.vml"/><Relationship Id="rId6" Type="http://schemas.openxmlformats.org/officeDocument/2006/relationships/image" Target="../media/image31.wmf"/><Relationship Id="rId5" Type="http://schemas.openxmlformats.org/officeDocument/2006/relationships/oleObject" Target="../embeddings/oleObject14.bin"/><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3" Type="http://schemas.openxmlformats.org/officeDocument/2006/relationships/image" Target="../media/image37.wmf"/><Relationship Id="rId18" Type="http://schemas.openxmlformats.org/officeDocument/2006/relationships/oleObject" Target="../embeddings/oleObject22.bin"/><Relationship Id="rId26" Type="http://schemas.openxmlformats.org/officeDocument/2006/relationships/oleObject" Target="../embeddings/oleObject26.bin"/><Relationship Id="rId3" Type="http://schemas.openxmlformats.org/officeDocument/2006/relationships/image" Target="../media/image29.png"/><Relationship Id="rId21" Type="http://schemas.openxmlformats.org/officeDocument/2006/relationships/image" Target="../media/image41.wmf"/><Relationship Id="rId34" Type="http://schemas.openxmlformats.org/officeDocument/2006/relationships/oleObject" Target="../embeddings/oleObject30.bin"/><Relationship Id="rId7" Type="http://schemas.openxmlformats.org/officeDocument/2006/relationships/image" Target="../media/image34.wmf"/><Relationship Id="rId12" Type="http://schemas.openxmlformats.org/officeDocument/2006/relationships/oleObject" Target="../embeddings/oleObject19.bin"/><Relationship Id="rId17" Type="http://schemas.openxmlformats.org/officeDocument/2006/relationships/image" Target="../media/image39.wmf"/><Relationship Id="rId25" Type="http://schemas.openxmlformats.org/officeDocument/2006/relationships/image" Target="../media/image43.wmf"/><Relationship Id="rId33" Type="http://schemas.openxmlformats.org/officeDocument/2006/relationships/image" Target="../media/image47.wmf"/><Relationship Id="rId2" Type="http://schemas.openxmlformats.org/officeDocument/2006/relationships/slideLayout" Target="../slideLayouts/slideLayout23.xml"/><Relationship Id="rId16" Type="http://schemas.openxmlformats.org/officeDocument/2006/relationships/oleObject" Target="../embeddings/oleObject21.bin"/><Relationship Id="rId20" Type="http://schemas.openxmlformats.org/officeDocument/2006/relationships/oleObject" Target="../embeddings/oleObject23.bin"/><Relationship Id="rId29" Type="http://schemas.openxmlformats.org/officeDocument/2006/relationships/image" Target="../media/image45.wmf"/><Relationship Id="rId1" Type="http://schemas.openxmlformats.org/officeDocument/2006/relationships/vmlDrawing" Target="../drawings/vmlDrawing10.vml"/><Relationship Id="rId6" Type="http://schemas.openxmlformats.org/officeDocument/2006/relationships/oleObject" Target="../embeddings/oleObject16.bin"/><Relationship Id="rId11" Type="http://schemas.openxmlformats.org/officeDocument/2006/relationships/image" Target="../media/image36.wmf"/><Relationship Id="rId24" Type="http://schemas.openxmlformats.org/officeDocument/2006/relationships/oleObject" Target="../embeddings/oleObject25.bin"/><Relationship Id="rId32" Type="http://schemas.openxmlformats.org/officeDocument/2006/relationships/oleObject" Target="../embeddings/oleObject29.bin"/><Relationship Id="rId5" Type="http://schemas.openxmlformats.org/officeDocument/2006/relationships/image" Target="../media/image33.wmf"/><Relationship Id="rId15" Type="http://schemas.openxmlformats.org/officeDocument/2006/relationships/image" Target="../media/image38.wmf"/><Relationship Id="rId23" Type="http://schemas.openxmlformats.org/officeDocument/2006/relationships/image" Target="../media/image42.wmf"/><Relationship Id="rId28" Type="http://schemas.openxmlformats.org/officeDocument/2006/relationships/oleObject" Target="../embeddings/oleObject27.bin"/><Relationship Id="rId10" Type="http://schemas.openxmlformats.org/officeDocument/2006/relationships/oleObject" Target="../embeddings/oleObject18.bin"/><Relationship Id="rId19" Type="http://schemas.openxmlformats.org/officeDocument/2006/relationships/image" Target="../media/image40.wmf"/><Relationship Id="rId31" Type="http://schemas.openxmlformats.org/officeDocument/2006/relationships/image" Target="../media/image46.wmf"/><Relationship Id="rId4" Type="http://schemas.openxmlformats.org/officeDocument/2006/relationships/oleObject" Target="../embeddings/oleObject15.bin"/><Relationship Id="rId9" Type="http://schemas.openxmlformats.org/officeDocument/2006/relationships/image" Target="../media/image35.wmf"/><Relationship Id="rId14" Type="http://schemas.openxmlformats.org/officeDocument/2006/relationships/oleObject" Target="../embeddings/oleObject20.bin"/><Relationship Id="rId22" Type="http://schemas.openxmlformats.org/officeDocument/2006/relationships/oleObject" Target="../embeddings/oleObject24.bin"/><Relationship Id="rId27" Type="http://schemas.openxmlformats.org/officeDocument/2006/relationships/image" Target="../media/image44.wmf"/><Relationship Id="rId30" Type="http://schemas.openxmlformats.org/officeDocument/2006/relationships/oleObject" Target="../embeddings/oleObject28.bin"/><Relationship Id="rId35" Type="http://schemas.openxmlformats.org/officeDocument/2006/relationships/image" Target="../media/image48.wmf"/><Relationship Id="rId8"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Microsoft_Word_97_-_2003___3.doc"/><Relationship Id="rId2" Type="http://schemas.openxmlformats.org/officeDocument/2006/relationships/slideLayout" Target="../slideLayouts/slideLayout23.xml"/><Relationship Id="rId1" Type="http://schemas.openxmlformats.org/officeDocument/2006/relationships/vmlDrawing" Target="../drawings/vmlDrawing11.vml"/><Relationship Id="rId4" Type="http://schemas.openxmlformats.org/officeDocument/2006/relationships/image" Target="../media/image49.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Microsoft_Word_97_-_2003___4.doc"/><Relationship Id="rId7" Type="http://schemas.openxmlformats.org/officeDocument/2006/relationships/oleObject" Target="../embeddings/oleObject32.bin"/><Relationship Id="rId2" Type="http://schemas.openxmlformats.org/officeDocument/2006/relationships/slideLayout" Target="../slideLayouts/slideLayout23.xml"/><Relationship Id="rId1" Type="http://schemas.openxmlformats.org/officeDocument/2006/relationships/vmlDrawing" Target="../drawings/vmlDrawing12.vml"/><Relationship Id="rId6" Type="http://schemas.openxmlformats.org/officeDocument/2006/relationships/image" Target="../media/image51.wmf"/><Relationship Id="rId5" Type="http://schemas.openxmlformats.org/officeDocument/2006/relationships/oleObject" Target="../embeddings/oleObject31.bin"/><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Word_97_-_2003___5.doc"/><Relationship Id="rId2" Type="http://schemas.openxmlformats.org/officeDocument/2006/relationships/slideLayout" Target="../slideLayouts/slideLayout23.xml"/><Relationship Id="rId1" Type="http://schemas.openxmlformats.org/officeDocument/2006/relationships/vmlDrawing" Target="../drawings/vmlDrawing13.vml"/><Relationship Id="rId4" Type="http://schemas.openxmlformats.org/officeDocument/2006/relationships/image" Target="../media/image53.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Word_97_-_2003___6.doc"/><Relationship Id="rId2" Type="http://schemas.openxmlformats.org/officeDocument/2006/relationships/slideLayout" Target="../slideLayouts/slideLayout18.xml"/><Relationship Id="rId1" Type="http://schemas.openxmlformats.org/officeDocument/2006/relationships/vmlDrawing" Target="../drawings/vmlDrawing14.vml"/><Relationship Id="rId4" Type="http://schemas.openxmlformats.org/officeDocument/2006/relationships/image" Target="../media/image54.emf"/></Relationships>
</file>

<file path=ppt/slides/_rels/slide3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oleObject" Target="../embeddings/oleObject33.bin"/><Relationship Id="rId2" Type="http://schemas.openxmlformats.org/officeDocument/2006/relationships/slideLayout" Target="../slideLayouts/slideLayout25.xml"/><Relationship Id="rId1" Type="http://schemas.openxmlformats.org/officeDocument/2006/relationships/vmlDrawing" Target="../drawings/vmlDrawing15.vml"/><Relationship Id="rId5" Type="http://schemas.openxmlformats.org/officeDocument/2006/relationships/image" Target="../media/image29.png"/><Relationship Id="rId4" Type="http://schemas.openxmlformats.org/officeDocument/2006/relationships/image" Target="../media/image55.wmf"/><Relationship Id="rId9" Type="http://schemas.openxmlformats.org/officeDocument/2006/relationships/image" Target="NULL"/></Relationships>
</file>

<file path=ppt/slides/_rels/slide34.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38.bin"/><Relationship Id="rId3" Type="http://schemas.openxmlformats.org/officeDocument/2006/relationships/oleObject" Target="../embeddings/Microsoft_Word_97_-_2003___7.doc"/><Relationship Id="rId7" Type="http://schemas.openxmlformats.org/officeDocument/2006/relationships/oleObject" Target="../embeddings/oleObject35.bin"/><Relationship Id="rId12" Type="http://schemas.openxmlformats.org/officeDocument/2006/relationships/image" Target="../media/image60.wmf"/><Relationship Id="rId2" Type="http://schemas.openxmlformats.org/officeDocument/2006/relationships/slideLayout" Target="../slideLayouts/slideLayout23.xml"/><Relationship Id="rId16" Type="http://schemas.openxmlformats.org/officeDocument/2006/relationships/image" Target="../media/image62.wmf"/><Relationship Id="rId1" Type="http://schemas.openxmlformats.org/officeDocument/2006/relationships/vmlDrawing" Target="../drawings/vmlDrawing16.vml"/><Relationship Id="rId6" Type="http://schemas.openxmlformats.org/officeDocument/2006/relationships/image" Target="../media/image57.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59.wmf"/><Relationship Id="rId4" Type="http://schemas.openxmlformats.org/officeDocument/2006/relationships/image" Target="../media/image56.emf"/><Relationship Id="rId9" Type="http://schemas.openxmlformats.org/officeDocument/2006/relationships/oleObject" Target="../embeddings/oleObject36.bin"/><Relationship Id="rId14" Type="http://schemas.openxmlformats.org/officeDocument/2006/relationships/image" Target="../media/image61.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Microsoft_Word_97_-_2003___8.doc"/><Relationship Id="rId2" Type="http://schemas.openxmlformats.org/officeDocument/2006/relationships/slideLayout" Target="../slideLayouts/slideLayout23.xml"/><Relationship Id="rId1" Type="http://schemas.openxmlformats.org/officeDocument/2006/relationships/vmlDrawing" Target="../drawings/vmlDrawing17.vml"/><Relationship Id="rId6" Type="http://schemas.openxmlformats.org/officeDocument/2006/relationships/image" Target="../media/image64.wmf"/><Relationship Id="rId5" Type="http://schemas.openxmlformats.org/officeDocument/2006/relationships/oleObject" Target="../embeddings/oleObject40.bin"/><Relationship Id="rId4" Type="http://schemas.openxmlformats.org/officeDocument/2006/relationships/image" Target="../media/image63.emf"/></Relationships>
</file>

<file path=ppt/slides/_rels/slide36.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41.bin"/><Relationship Id="rId7" Type="http://schemas.openxmlformats.org/officeDocument/2006/relationships/oleObject" Target="../embeddings/oleObject42.bin"/><Relationship Id="rId2" Type="http://schemas.openxmlformats.org/officeDocument/2006/relationships/slideLayout" Target="../slideLayouts/slideLayout23.xml"/><Relationship Id="rId1" Type="http://schemas.openxmlformats.org/officeDocument/2006/relationships/vmlDrawing" Target="../drawings/vmlDrawing18.vml"/><Relationship Id="rId6" Type="http://schemas.openxmlformats.org/officeDocument/2006/relationships/image" Target="../media/image66.emf"/><Relationship Id="rId5" Type="http://schemas.openxmlformats.org/officeDocument/2006/relationships/oleObject" Target="../embeddings/Microsoft_Word_97_-_2003___9.doc"/><Relationship Id="rId4" Type="http://schemas.openxmlformats.org/officeDocument/2006/relationships/image" Target="../media/image65.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4.xml"/><Relationship Id="rId1" Type="http://schemas.openxmlformats.org/officeDocument/2006/relationships/vmlDrawing" Target="../drawings/vmlDrawing19.vml"/><Relationship Id="rId5" Type="http://schemas.openxmlformats.org/officeDocument/2006/relationships/image" Target="../media/image29.png"/><Relationship Id="rId4" Type="http://schemas.openxmlformats.org/officeDocument/2006/relationships/image" Target="../media/image68.wmf"/></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7" Type="http://schemas.openxmlformats.org/officeDocument/2006/relationships/image" Target="NULL"/><Relationship Id="rId1" Type="http://schemas.openxmlformats.org/officeDocument/2006/relationships/slideLayout" Target="../slideLayouts/slideLayout2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3.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23.xml"/><Relationship Id="rId1" Type="http://schemas.openxmlformats.org/officeDocument/2006/relationships/vmlDrawing" Target="../drawings/vmlDrawing20.vml"/><Relationship Id="rId6" Type="http://schemas.openxmlformats.org/officeDocument/2006/relationships/image" Target="../media/image70.wmf"/><Relationship Id="rId11" Type="http://schemas.openxmlformats.org/officeDocument/2006/relationships/image" Target="../media/image29.png"/><Relationship Id="rId5" Type="http://schemas.openxmlformats.org/officeDocument/2006/relationships/oleObject" Target="../embeddings/oleObject45.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47.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3.xml"/><Relationship Id="rId1" Type="http://schemas.openxmlformats.org/officeDocument/2006/relationships/vmlDrawing" Target="../drawings/vmlDrawing21.vml"/><Relationship Id="rId4" Type="http://schemas.openxmlformats.org/officeDocument/2006/relationships/image" Target="../media/image73.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Microsoft_Word_97_-_2003___10.doc"/><Relationship Id="rId2" Type="http://schemas.openxmlformats.org/officeDocument/2006/relationships/slideLayout" Target="../slideLayouts/slideLayout23.xml"/><Relationship Id="rId1" Type="http://schemas.openxmlformats.org/officeDocument/2006/relationships/vmlDrawing" Target="../drawings/vmlDrawing22.vml"/><Relationship Id="rId5" Type="http://schemas.openxmlformats.org/officeDocument/2006/relationships/image" Target="../media/image29.png"/><Relationship Id="rId4" Type="http://schemas.openxmlformats.org/officeDocument/2006/relationships/image" Target="../media/image74.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3.xml"/><Relationship Id="rId1" Type="http://schemas.openxmlformats.org/officeDocument/2006/relationships/vmlDrawing" Target="../drawings/vmlDrawing23.vml"/><Relationship Id="rId6" Type="http://schemas.openxmlformats.org/officeDocument/2006/relationships/image" Target="../media/image76.emf"/><Relationship Id="rId5" Type="http://schemas.openxmlformats.org/officeDocument/2006/relationships/oleObject" Target="../embeddings/Microsoft_Word_97_-_2003___11.doc"/><Relationship Id="rId4" Type="http://schemas.openxmlformats.org/officeDocument/2006/relationships/image" Target="../media/image75.wmf"/></Relationships>
</file>

<file path=ppt/slides/_rels/slide45.xml.rels><?xml version="1.0" encoding="UTF-8" standalone="yes"?>
<Relationships xmlns="http://schemas.openxmlformats.org/package/2006/relationships"><Relationship Id="rId7" Type="http://schemas.openxmlformats.org/officeDocument/2006/relationships/image" Target="../media/image77.wmf"/><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oleObject" Target="../embeddings/oleObject50.bin"/><Relationship Id="rId5"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NUL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image" Target="../media/image87.wmf"/><Relationship Id="rId2" Type="http://schemas.openxmlformats.org/officeDocument/2006/relationships/slideLayout" Target="../slideLayouts/slideLayout15.xml"/><Relationship Id="rId1" Type="http://schemas.openxmlformats.org/officeDocument/2006/relationships/vmlDrawing" Target="../drawings/vmlDrawing25.vml"/><Relationship Id="rId6" Type="http://schemas.openxmlformats.org/officeDocument/2006/relationships/image" Target="../media/image86.wmf"/><Relationship Id="rId5" Type="http://schemas.openxmlformats.org/officeDocument/2006/relationships/oleObject" Target="../embeddings/oleObject52.bin"/><Relationship Id="rId4" Type="http://schemas.openxmlformats.org/officeDocument/2006/relationships/image" Target="../media/image85.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slideLayout" Target="../slideLayouts/slideLayout13.xml"/><Relationship Id="rId5" Type="http://schemas.openxmlformats.org/officeDocument/2006/relationships/image" Target="../media/image91.wmf"/><Relationship Id="rId4" Type="http://schemas.openxmlformats.org/officeDocument/2006/relationships/image" Target="../media/image90.wmf"/></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 Id="rId5"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96.png"/><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4.xml"/><Relationship Id="rId1" Type="http://schemas.openxmlformats.org/officeDocument/2006/relationships/vmlDrawing" Target="../drawings/vmlDrawing26.vml"/><Relationship Id="rId6" Type="http://schemas.openxmlformats.org/officeDocument/2006/relationships/image" Target="../media/image99.wmf"/><Relationship Id="rId5" Type="http://schemas.openxmlformats.org/officeDocument/2006/relationships/oleObject" Target="../embeddings/oleObject54.bin"/><Relationship Id="rId4" Type="http://schemas.openxmlformats.org/officeDocument/2006/relationships/image" Target="../media/image98.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Microsoft_Word_97_-_2003___12.doc"/><Relationship Id="rId2" Type="http://schemas.openxmlformats.org/officeDocument/2006/relationships/slideLayout" Target="../slideLayouts/slideLayout23.xml"/><Relationship Id="rId1" Type="http://schemas.openxmlformats.org/officeDocument/2006/relationships/vmlDrawing" Target="../drawings/vmlDrawing27.vml"/><Relationship Id="rId5" Type="http://schemas.openxmlformats.org/officeDocument/2006/relationships/image" Target="../media/image6.jpeg"/><Relationship Id="rId4" Type="http://schemas.openxmlformats.org/officeDocument/2006/relationships/image" Target="../media/image100.emf"/></Relationships>
</file>

<file path=ppt/slides/_rels/slide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8.xml"/><Relationship Id="rId1" Type="http://schemas.openxmlformats.org/officeDocument/2006/relationships/vmlDrawing" Target="../drawings/vmlDrawing28.vml"/><Relationship Id="rId6" Type="http://schemas.openxmlformats.org/officeDocument/2006/relationships/image" Target="../media/image102.wmf"/><Relationship Id="rId5" Type="http://schemas.openxmlformats.org/officeDocument/2006/relationships/oleObject" Target="../embeddings/oleObject56.bin"/><Relationship Id="rId4" Type="http://schemas.openxmlformats.org/officeDocument/2006/relationships/image" Target="../media/image101.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150.png"/><Relationship Id="rId3" Type="http://schemas.openxmlformats.org/officeDocument/2006/relationships/image" Target="../media/image106.jpeg"/><Relationship Id="rId7" Type="http://schemas.openxmlformats.org/officeDocument/2006/relationships/image" Target="../media/image104.wmf"/><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oleObject" Target="../embeddings/oleObject58.bin"/><Relationship Id="rId5" Type="http://schemas.openxmlformats.org/officeDocument/2006/relationships/image" Target="../media/image103.wmf"/><Relationship Id="rId10" Type="http://schemas.openxmlformats.org/officeDocument/2006/relationships/image" Target="../media/image6.jpeg"/><Relationship Id="rId4" Type="http://schemas.openxmlformats.org/officeDocument/2006/relationships/oleObject" Target="../embeddings/oleObject57.bin"/><Relationship Id="rId9" Type="http://schemas.openxmlformats.org/officeDocument/2006/relationships/image" Target="../media/image105.wmf"/></Relationships>
</file>

<file path=ppt/slides/_rels/slide68.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image" Target="../media/image108.wmf"/><Relationship Id="rId11" Type="http://schemas.openxmlformats.org/officeDocument/2006/relationships/image" Target="../media/image6.jpeg"/><Relationship Id="rId5" Type="http://schemas.openxmlformats.org/officeDocument/2006/relationships/oleObject" Target="../embeddings/oleObject61.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63.bin"/></Relationships>
</file>

<file path=ppt/slides/_rels/slide6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slideLayout" Target="../slideLayouts/slideLayout13.xml"/><Relationship Id="rId1" Type="http://schemas.openxmlformats.org/officeDocument/2006/relationships/vmlDrawing" Target="../drawings/vmlDrawing31.vml"/><Relationship Id="rId6" Type="http://schemas.openxmlformats.org/officeDocument/2006/relationships/image" Target="../media/image111.wmf"/><Relationship Id="rId5" Type="http://schemas.openxmlformats.org/officeDocument/2006/relationships/oleObject" Target="../embeddings/oleObject64.bin"/><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114.png"/><Relationship Id="rId7" Type="http://schemas.openxmlformats.org/officeDocument/2006/relationships/image" Target="../media/image113.wmf"/><Relationship Id="rId2" Type="http://schemas.openxmlformats.org/officeDocument/2006/relationships/slideLayout" Target="../slideLayouts/slideLayout13.xml"/><Relationship Id="rId1" Type="http://schemas.openxmlformats.org/officeDocument/2006/relationships/vmlDrawing" Target="../drawings/vmlDrawing32.vml"/><Relationship Id="rId6" Type="http://schemas.openxmlformats.org/officeDocument/2006/relationships/oleObject" Target="../embeddings/oleObject65.bin"/><Relationship Id="rId5"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6.bin"/><Relationship Id="rId7" Type="http://schemas.openxmlformats.org/officeDocument/2006/relationships/image" Target="../media/image6.jpeg"/><Relationship Id="rId2" Type="http://schemas.openxmlformats.org/officeDocument/2006/relationships/slideLayout" Target="../slideLayouts/slideLayout26.xml"/><Relationship Id="rId1" Type="http://schemas.openxmlformats.org/officeDocument/2006/relationships/vmlDrawing" Target="../drawings/vmlDrawing33.vml"/><Relationship Id="rId6" Type="http://schemas.openxmlformats.org/officeDocument/2006/relationships/image" Target="../media/image116.wmf"/><Relationship Id="rId5" Type="http://schemas.openxmlformats.org/officeDocument/2006/relationships/oleObject" Target="../embeddings/oleObject67.bin"/><Relationship Id="rId4" Type="http://schemas.openxmlformats.org/officeDocument/2006/relationships/image" Target="../media/image115.wmf"/></Relationships>
</file>

<file path=ppt/slides/_rels/slide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6.jpeg"/><Relationship Id="rId1" Type="http://schemas.openxmlformats.org/officeDocument/2006/relationships/slideLayout" Target="../slideLayouts/slideLayout23.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NULL"/></Relationships>
</file>

<file path=ppt/slides/_rels/slide74.xml.rels><?xml version="1.0" encoding="UTF-8" standalone="yes"?>
<Relationships xmlns="http://schemas.openxmlformats.org/package/2006/relationships"><Relationship Id="rId7" Type="http://schemas.openxmlformats.org/officeDocument/2006/relationships/image" Target="../media/image100.png"/><Relationship Id="rId2" Type="http://schemas.openxmlformats.org/officeDocument/2006/relationships/image" Target="../media/image6.jpeg"/><Relationship Id="rId1" Type="http://schemas.openxmlformats.org/officeDocument/2006/relationships/slideLayout" Target="../slideLayouts/slideLayout23.xml"/><Relationship Id="rId6" Type="http://schemas.openxmlformats.org/officeDocument/2006/relationships/image" Target="NULL"/><Relationship Id="rId5" Type="http://schemas.openxmlformats.org/officeDocument/2006/relationships/image" Target="NULL"/></Relationships>
</file>

<file path=ppt/slides/_rels/slide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3.xml"/><Relationship Id="rId6" Type="http://schemas.openxmlformats.org/officeDocument/2006/relationships/image" Target="../media/image120.png"/><Relationship Id="rId5" Type="http://schemas.openxmlformats.org/officeDocument/2006/relationships/image" Target="../media/image111.png"/></Relationships>
</file>

<file path=ppt/slides/_rels/slide76.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media/image150.png"/><Relationship Id="rId2" Type="http://schemas.openxmlformats.org/officeDocument/2006/relationships/image" Target="../media/image6.jpeg"/><Relationship Id="rId1" Type="http://schemas.openxmlformats.org/officeDocument/2006/relationships/slideLayout" Target="../slideLayouts/slideLayout23.xml"/><Relationship Id="rId6" Type="http://schemas.openxmlformats.org/officeDocument/2006/relationships/image" Target="../media/image140.png"/><Relationship Id="rId5" Type="http://schemas.openxmlformats.org/officeDocument/2006/relationships/image" Target="../media/image131.png"/></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17.png"/><Relationship Id="rId7" Type="http://schemas.openxmlformats.org/officeDocument/2006/relationships/image" Target="NULL"/><Relationship Id="rId2" Type="http://schemas.openxmlformats.org/officeDocument/2006/relationships/image" Target="../media/image6.jpeg"/><Relationship Id="rId1" Type="http://schemas.openxmlformats.org/officeDocument/2006/relationships/slideLayout" Target="../slideLayouts/slideLayout23.xml"/><Relationship Id="rId4" Type="http://schemas.microsoft.com/office/2007/relationships/hdphoto" Target="../media/hdphoto2.wdp"/></Relationships>
</file>

<file path=ppt/slides/_rels/slide7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8.emf"/><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3.xml"/><Relationship Id="rId1" Type="http://schemas.openxmlformats.org/officeDocument/2006/relationships/vmlDrawing" Target="../drawings/vmlDrawing34.vml"/><Relationship Id="rId4" Type="http://schemas.openxmlformats.org/officeDocument/2006/relationships/image" Target="../media/image121.wmf"/></Relationships>
</file>

<file path=ppt/slides/_rels/slide82.xml.rels><?xml version="1.0" encoding="UTF-8" standalone="yes"?>
<Relationships xmlns="http://schemas.openxmlformats.org/package/2006/relationships"><Relationship Id="rId8" Type="http://schemas.openxmlformats.org/officeDocument/2006/relationships/image" Target="../media/image6.jpeg"/><Relationship Id="rId7" Type="http://schemas.openxmlformats.org/officeDocument/2006/relationships/image" Target="../media/image122.wmf"/><Relationship Id="rId2" Type="http://schemas.openxmlformats.org/officeDocument/2006/relationships/slideLayout" Target="../slideLayouts/slideLayout26.xml"/><Relationship Id="rId1" Type="http://schemas.openxmlformats.org/officeDocument/2006/relationships/vmlDrawing" Target="../drawings/vmlDrawing35.vml"/><Relationship Id="rId6" Type="http://schemas.openxmlformats.org/officeDocument/2006/relationships/oleObject" Target="../embeddings/oleObject69.bin"/><Relationship Id="rId5" Type="http://schemas.openxmlformats.org/officeDocument/2006/relationships/image" Target="../media/image220.png"/></Relationships>
</file>

<file path=ppt/slides/_rels/slide8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6.xml"/><Relationship Id="rId1" Type="http://schemas.openxmlformats.org/officeDocument/2006/relationships/vmlDrawing" Target="../drawings/vmlDrawing36.vml"/><Relationship Id="rId6" Type="http://schemas.openxmlformats.org/officeDocument/2006/relationships/image" Target="../media/image124.png"/><Relationship Id="rId5" Type="http://schemas.openxmlformats.org/officeDocument/2006/relationships/image" Target="../media/image123.wmf"/><Relationship Id="rId4" Type="http://schemas.openxmlformats.org/officeDocument/2006/relationships/oleObject" Target="../embeddings/oleObject70.bin"/><Relationship Id="rId9" Type="http://schemas.openxmlformats.org/officeDocument/2006/relationships/image" Target="../media/image250.png"/></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6.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smtClean="0">
                <a:solidFill>
                  <a:srgbClr val="C00000"/>
                </a:solidFill>
                <a:latin typeface="华文楷体" pitchFamily="2" charset="-122"/>
                <a:ea typeface="华文楷体" pitchFamily="2" charset="-122"/>
              </a:rPr>
              <a:t>第四章 气固多相催化反应动力学基础</a:t>
            </a:r>
            <a:endParaRPr lang="zh-CN" altLang="en-US" b="1" dirty="0">
              <a:solidFill>
                <a:srgbClr val="C00000"/>
              </a:solidFill>
              <a:latin typeface="华文楷体" pitchFamily="2" charset="-122"/>
              <a:ea typeface="华文楷体" pitchFamily="2" charset="-122"/>
            </a:endParaRPr>
          </a:p>
        </p:txBody>
      </p:sp>
      <p:sp>
        <p:nvSpPr>
          <p:cNvPr id="4" name="副标题 3"/>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426969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3512" y="332656"/>
            <a:ext cx="7787208" cy="778098"/>
          </a:xfrm>
        </p:spPr>
        <p:txBody>
          <a:bodyPr>
            <a:normAutofit/>
          </a:bodyPr>
          <a:lstStyle/>
          <a:p>
            <a:pPr algn="l" defTabSz="855048"/>
            <a:r>
              <a:rPr lang="zh-CN" altLang="en-US" b="1" dirty="0">
                <a:solidFill>
                  <a:srgbClr val="FF0B2E"/>
                </a:solidFill>
                <a:latin typeface="+mn-lt"/>
                <a:ea typeface="隶书" pitchFamily="49" charset="-122"/>
                <a:cs typeface="+mn-cs"/>
              </a:rPr>
              <a:t>基元反应与非基元反应</a:t>
            </a:r>
          </a:p>
        </p:txBody>
      </p:sp>
      <p:sp>
        <p:nvSpPr>
          <p:cNvPr id="4" name="Rectangle 2"/>
          <p:cNvSpPr>
            <a:spLocks noGrp="1" noChangeArrowheads="1"/>
          </p:cNvSpPr>
          <p:nvPr>
            <p:ph idx="1"/>
          </p:nvPr>
        </p:nvSpPr>
        <p:spPr>
          <a:xfrm>
            <a:off x="2006969" y="1268760"/>
            <a:ext cx="8229600" cy="1800200"/>
          </a:xfrm>
        </p:spPr>
        <p:txBody>
          <a:bodyPr>
            <a:normAutofit lnSpcReduction="10000"/>
          </a:bodyPr>
          <a:lstStyle/>
          <a:p>
            <a:pPr algn="just" eaLnBrk="1" hangingPunct="1">
              <a:lnSpc>
                <a:spcPct val="140000"/>
              </a:lnSpc>
              <a:buFont typeface="Wingdings" panose="05000000000000000000" pitchFamily="2" charset="2"/>
              <a:buNone/>
            </a:pPr>
            <a:r>
              <a:rPr lang="zh-CN" altLang="en-US" dirty="0" smtClean="0">
                <a:solidFill>
                  <a:srgbClr val="339933"/>
                </a:solidFill>
                <a:latin typeface="Times New Roman" panose="02020603050405020304" pitchFamily="18" charset="0"/>
                <a:ea typeface="黑体" panose="02010609060101010101" pitchFamily="49" charset="-122"/>
              </a:rPr>
              <a:t>基元反应：</a:t>
            </a:r>
            <a:r>
              <a:rPr lang="en-US" altLang="zh-CN" dirty="0" smtClean="0">
                <a:solidFill>
                  <a:srgbClr val="FF0000"/>
                </a:solidFill>
                <a:latin typeface="Times New Roman" panose="02020603050405020304" pitchFamily="18" charset="0"/>
                <a:ea typeface="黑体" panose="02010609060101010101" pitchFamily="49" charset="-122"/>
              </a:rPr>
              <a:t> </a:t>
            </a:r>
            <a:r>
              <a:rPr lang="zh-CN" altLang="en-US" sz="2800" dirty="0">
                <a:solidFill>
                  <a:srgbClr val="0000CC"/>
                </a:solidFill>
                <a:latin typeface="Times New Roman" panose="02020603050405020304" pitchFamily="18" charset="0"/>
                <a:ea typeface="黑体" panose="02010609060101010101" pitchFamily="49" charset="-122"/>
              </a:rPr>
              <a:t>表面质量作用定律</a:t>
            </a:r>
            <a:endParaRPr lang="zh-CN" altLang="en-US" sz="2800" dirty="0">
              <a:latin typeface="Times New Roman" panose="02020603050405020304" pitchFamily="18" charset="0"/>
              <a:ea typeface="黑体" panose="02010609060101010101" pitchFamily="49" charset="-122"/>
            </a:endParaRPr>
          </a:p>
          <a:p>
            <a:pPr algn="just" eaLnBrk="1" hangingPunct="1">
              <a:lnSpc>
                <a:spcPct val="130000"/>
              </a:lnSpc>
              <a:buFont typeface="Wingdings" panose="05000000000000000000" pitchFamily="2" charset="2"/>
              <a:buNone/>
            </a:pPr>
            <a:r>
              <a:rPr lang="zh-CN" altLang="en-US" sz="2600" dirty="0">
                <a:latin typeface="Times New Roman" panose="02020603050405020304" pitchFamily="18" charset="0"/>
              </a:rPr>
              <a:t>    均相反应质量作用定律在表面催化反应过程动力学中的推广。</a:t>
            </a:r>
            <a:r>
              <a:rPr lang="zh-CN" altLang="en-US" sz="2600" dirty="0">
                <a:solidFill>
                  <a:srgbClr val="0000CC"/>
                </a:solidFill>
                <a:latin typeface="Times New Roman" panose="02020603050405020304" pitchFamily="18" charset="0"/>
              </a:rPr>
              <a:t>反应速率与反应物浓度成正比</a:t>
            </a:r>
          </a:p>
          <a:p>
            <a:pPr algn="just" eaLnBrk="1" hangingPunct="1">
              <a:buFont typeface="Wingdings" panose="05000000000000000000" pitchFamily="2" charset="2"/>
              <a:buNone/>
            </a:pPr>
            <a:endParaRPr lang="zh-CN" altLang="en-US" sz="2600" dirty="0">
              <a:latin typeface="Times New Roman" panose="02020603050405020304" pitchFamily="18" charset="0"/>
            </a:endParaRPr>
          </a:p>
          <a:p>
            <a:pPr algn="just" eaLnBrk="1" hangingPunct="1">
              <a:buFont typeface="Wingdings" panose="05000000000000000000" pitchFamily="2" charset="2"/>
              <a:buNone/>
            </a:pPr>
            <a:endParaRPr lang="zh-CN" altLang="en-US" sz="2600" dirty="0">
              <a:latin typeface="Times New Roman" panose="02020603050405020304" pitchFamily="18" charset="0"/>
            </a:endParaRPr>
          </a:p>
          <a:p>
            <a:pPr algn="just" eaLnBrk="1" hangingPunct="1">
              <a:buFont typeface="Wingdings" panose="05000000000000000000" pitchFamily="2" charset="2"/>
              <a:buNone/>
            </a:pPr>
            <a:endParaRPr lang="zh-CN" altLang="en-US" sz="2600" dirty="0">
              <a:latin typeface="Times New Roman" panose="02020603050405020304" pitchFamily="18" charset="0"/>
            </a:endParaRPr>
          </a:p>
          <a:p>
            <a:pPr algn="just" eaLnBrk="1" hangingPunct="1">
              <a:buFont typeface="Wingdings" panose="05000000000000000000" pitchFamily="2" charset="2"/>
              <a:buNone/>
            </a:pPr>
            <a:endParaRPr lang="zh-CN" altLang="en-US" sz="2600" dirty="0">
              <a:latin typeface="Times New Roman" panose="02020603050405020304" pitchFamily="18" charset="0"/>
            </a:endParaRPr>
          </a:p>
          <a:p>
            <a:pPr eaLnBrk="1" hangingPunct="1"/>
            <a:endParaRPr lang="en-US" altLang="zh-CN" sz="2200" dirty="0"/>
          </a:p>
        </p:txBody>
      </p:sp>
      <p:graphicFrame>
        <p:nvGraphicFramePr>
          <p:cNvPr id="5" name="Object 3"/>
          <p:cNvGraphicFramePr>
            <a:graphicFrameLocks noChangeAspect="1"/>
          </p:cNvGraphicFramePr>
          <p:nvPr>
            <p:extLst/>
          </p:nvPr>
        </p:nvGraphicFramePr>
        <p:xfrm>
          <a:off x="1689099" y="3240445"/>
          <a:ext cx="8515350" cy="742950"/>
        </p:xfrm>
        <a:graphic>
          <a:graphicData uri="http://schemas.openxmlformats.org/presentationml/2006/ole">
            <mc:AlternateContent xmlns:mc="http://schemas.openxmlformats.org/markup-compatibility/2006">
              <mc:Choice xmlns:v="urn:schemas-microsoft-com:vml" Requires="v">
                <p:oleObj spid="_x0000_s2063" name="Document" r:id="rId3" imgW="4240036" imgH="369373" progId="Word.Document.8">
                  <p:embed/>
                </p:oleObj>
              </mc:Choice>
              <mc:Fallback>
                <p:oleObj name="Document" r:id="rId3" imgW="4240036" imgH="369373" progId="Word.Document.8">
                  <p:embed/>
                  <p:pic>
                    <p:nvPicPr>
                      <p:cNvPr id="0" name=""/>
                      <p:cNvPicPr>
                        <a:picLocks noChangeAspect="1" noChangeArrowheads="1"/>
                      </p:cNvPicPr>
                      <p:nvPr/>
                    </p:nvPicPr>
                    <p:blipFill>
                      <a:blip r:embed="rId4"/>
                      <a:srcRect/>
                      <a:stretch>
                        <a:fillRect/>
                      </a:stretch>
                    </p:blipFill>
                    <p:spPr bwMode="auto">
                      <a:xfrm>
                        <a:off x="1689099" y="3240445"/>
                        <a:ext cx="8515350" cy="74295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Rectangle 2"/>
          <p:cNvSpPr txBox="1">
            <a:spLocks noChangeArrowheads="1"/>
          </p:cNvSpPr>
          <p:nvPr/>
        </p:nvSpPr>
        <p:spPr>
          <a:xfrm>
            <a:off x="1703512" y="4509120"/>
            <a:ext cx="9145016" cy="1656184"/>
          </a:xfrm>
          <a:prstGeom prst="rect">
            <a:avLst/>
          </a:prstGeom>
        </p:spPr>
        <p:txBody>
          <a:bodyPr vert="horz" rtlCol="0">
            <a:normAutofit/>
          </a:bodyPr>
          <a:lst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a:lnSpc>
                <a:spcPct val="130000"/>
              </a:lnSpc>
              <a:buClr>
                <a:srgbClr val="2F2F2F"/>
              </a:buClr>
              <a:buFont typeface="Wingdings" panose="05000000000000000000" pitchFamily="2" charset="2"/>
              <a:buNone/>
            </a:pPr>
            <a:r>
              <a:rPr lang="zh-CN" altLang="en-US" dirty="0">
                <a:solidFill>
                  <a:srgbClr val="339933"/>
                </a:solidFill>
                <a:latin typeface="Times New Roman" panose="02020603050405020304" pitchFamily="18" charset="0"/>
              </a:rPr>
              <a:t>非基元反应：</a:t>
            </a:r>
            <a:r>
              <a:rPr lang="zh-CN" altLang="en-US" sz="2400" dirty="0">
                <a:solidFill>
                  <a:srgbClr val="0000FF"/>
                </a:solidFill>
                <a:latin typeface="Times New Roman" panose="02020603050405020304" pitchFamily="18" charset="0"/>
              </a:rPr>
              <a:t>若干个基元反应的综合结果，即反应机理</a:t>
            </a:r>
            <a:endParaRPr lang="en-US" altLang="zh-CN" sz="2400" dirty="0">
              <a:solidFill>
                <a:srgbClr val="0000FF"/>
              </a:solidFill>
              <a:latin typeface="Times New Roman" panose="02020603050405020304" pitchFamily="18" charset="0"/>
            </a:endParaRPr>
          </a:p>
          <a:p>
            <a:pPr>
              <a:lnSpc>
                <a:spcPct val="130000"/>
              </a:lnSpc>
              <a:buClr>
                <a:srgbClr val="2F2F2F"/>
              </a:buClr>
              <a:buFont typeface="Wingdings" panose="05000000000000000000" pitchFamily="2" charset="2"/>
              <a:buNone/>
            </a:pPr>
            <a:r>
              <a:rPr lang="en-US" altLang="zh-CN" sz="2400" dirty="0">
                <a:solidFill>
                  <a:srgbClr val="0000FF"/>
                </a:solidFill>
                <a:latin typeface="Times New Roman" panose="02020603050405020304" pitchFamily="18" charset="0"/>
              </a:rPr>
              <a:t>                                </a:t>
            </a:r>
            <a:r>
              <a:rPr lang="zh-CN" altLang="en-US" sz="2400" dirty="0">
                <a:solidFill>
                  <a:srgbClr val="0000FF"/>
                </a:solidFill>
                <a:latin typeface="Times New Roman" panose="02020603050405020304" pitchFamily="18" charset="0"/>
              </a:rPr>
              <a:t>由反应机理推导反应的速率方程</a:t>
            </a:r>
          </a:p>
          <a:p>
            <a:pPr algn="just">
              <a:buClr>
                <a:srgbClr val="2F2F2F"/>
              </a:buClr>
              <a:buFont typeface="Wingdings" panose="05000000000000000000" pitchFamily="2" charset="2"/>
              <a:buNone/>
            </a:pPr>
            <a:endParaRPr lang="zh-CN" altLang="en-US" sz="2600" dirty="0">
              <a:solidFill>
                <a:prstClr val="black"/>
              </a:solidFill>
              <a:latin typeface="Times New Roman" panose="02020603050405020304" pitchFamily="18" charset="0"/>
            </a:endParaRPr>
          </a:p>
          <a:p>
            <a:pPr algn="just">
              <a:buClr>
                <a:srgbClr val="2F2F2F"/>
              </a:buClr>
              <a:buFont typeface="Wingdings" panose="05000000000000000000" pitchFamily="2" charset="2"/>
              <a:buNone/>
            </a:pPr>
            <a:endParaRPr lang="zh-CN" altLang="en-US" sz="2600" dirty="0">
              <a:solidFill>
                <a:prstClr val="black"/>
              </a:solidFill>
              <a:latin typeface="Times New Roman" panose="02020603050405020304" pitchFamily="18" charset="0"/>
            </a:endParaRPr>
          </a:p>
          <a:p>
            <a:pPr algn="just">
              <a:buClr>
                <a:srgbClr val="2F2F2F"/>
              </a:buClr>
              <a:buFont typeface="Wingdings" panose="05000000000000000000" pitchFamily="2" charset="2"/>
              <a:buNone/>
            </a:pPr>
            <a:endParaRPr lang="zh-CN" altLang="en-US" sz="2600" dirty="0">
              <a:solidFill>
                <a:prstClr val="black"/>
              </a:solidFill>
              <a:latin typeface="Times New Roman" panose="02020603050405020304" pitchFamily="18" charset="0"/>
            </a:endParaRPr>
          </a:p>
          <a:p>
            <a:pPr>
              <a:buClr>
                <a:srgbClr val="2F2F2F"/>
              </a:buClr>
            </a:pPr>
            <a:endParaRPr lang="en-US" altLang="zh-CN" sz="2200" dirty="0">
              <a:solidFill>
                <a:prstClr val="black"/>
              </a:solidFill>
            </a:endParaRPr>
          </a:p>
        </p:txBody>
      </p:sp>
    </p:spTree>
    <p:extLst>
      <p:ext uri="{BB962C8B-B14F-4D97-AF65-F5344CB8AC3E}">
        <p14:creationId xmlns:p14="http://schemas.microsoft.com/office/powerpoint/2010/main" val="2618101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124745"/>
            <a:ext cx="7730629" cy="52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052" descr="永恒"/>
          <p:cNvSpPr>
            <a:spLocks noChangeArrowheads="1"/>
          </p:cNvSpPr>
          <p:nvPr/>
        </p:nvSpPr>
        <p:spPr bwMode="auto">
          <a:xfrm>
            <a:off x="1524000" y="116632"/>
            <a:ext cx="8928992" cy="867056"/>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FF0B2E"/>
                </a:solidFill>
                <a:ea typeface="隶书" pitchFamily="49" charset="-122"/>
              </a:rPr>
              <a:t>基元反应</a:t>
            </a:r>
            <a:endParaRPr lang="zh-CN" altLang="en-US" sz="3600" dirty="0">
              <a:solidFill>
                <a:prstClr val="black"/>
              </a:solidFill>
            </a:endParaRPr>
          </a:p>
        </p:txBody>
      </p:sp>
    </p:spTree>
    <p:extLst>
      <p:ext uri="{BB962C8B-B14F-4D97-AF65-F5344CB8AC3E}">
        <p14:creationId xmlns:p14="http://schemas.microsoft.com/office/powerpoint/2010/main" val="3380771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1412777"/>
            <a:ext cx="824865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052" descr="永恒"/>
          <p:cNvSpPr>
            <a:spLocks noChangeArrowheads="1"/>
          </p:cNvSpPr>
          <p:nvPr/>
        </p:nvSpPr>
        <p:spPr bwMode="auto">
          <a:xfrm>
            <a:off x="1518286" y="188640"/>
            <a:ext cx="8928992" cy="867056"/>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FF0B2E"/>
                </a:solidFill>
                <a:ea typeface="隶书" pitchFamily="49" charset="-122"/>
              </a:rPr>
              <a:t>非基元反应</a:t>
            </a:r>
            <a:endParaRPr lang="zh-CN" altLang="en-US" sz="3600" dirty="0">
              <a:solidFill>
                <a:prstClr val="black"/>
              </a:solidFill>
            </a:endParaRPr>
          </a:p>
        </p:txBody>
      </p:sp>
    </p:spTree>
    <p:extLst>
      <p:ext uri="{BB962C8B-B14F-4D97-AF65-F5344CB8AC3E}">
        <p14:creationId xmlns:p14="http://schemas.microsoft.com/office/powerpoint/2010/main" val="1361540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52" descr="永恒"/>
          <p:cNvSpPr>
            <a:spLocks noChangeArrowheads="1"/>
          </p:cNvSpPr>
          <p:nvPr/>
        </p:nvSpPr>
        <p:spPr bwMode="auto">
          <a:xfrm>
            <a:off x="1631504" y="257688"/>
            <a:ext cx="8928992" cy="86705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FF0B2E"/>
                </a:solidFill>
                <a:ea typeface="隶书" pitchFamily="49" charset="-122"/>
              </a:rPr>
              <a:t>化学反应基础</a:t>
            </a:r>
            <a:endParaRPr lang="zh-CN" altLang="en-US" sz="3600" dirty="0">
              <a:solidFill>
                <a:prstClr val="black"/>
              </a:solidFill>
            </a:endParaRPr>
          </a:p>
        </p:txBody>
      </p:sp>
      <p:sp>
        <p:nvSpPr>
          <p:cNvPr id="3" name="TextBox 2"/>
          <p:cNvSpPr txBox="1"/>
          <p:nvPr/>
        </p:nvSpPr>
        <p:spPr>
          <a:xfrm>
            <a:off x="2117812" y="1700809"/>
            <a:ext cx="7956376" cy="3477875"/>
          </a:xfrm>
          <a:prstGeom prst="rect">
            <a:avLst/>
          </a:prstGeom>
          <a:noFill/>
        </p:spPr>
        <p:txBody>
          <a:bodyPr wrap="square" rtlCol="0">
            <a:spAutoFit/>
          </a:bodyPr>
          <a:lstStyle/>
          <a:p>
            <a:pPr marL="457200" indent="-457200">
              <a:lnSpc>
                <a:spcPct val="150000"/>
              </a:lnSpc>
              <a:buFont typeface="Wingdings" pitchFamily="2" charset="2"/>
              <a:buChar char="Ø"/>
            </a:pPr>
            <a:r>
              <a:rPr lang="zh-CN" altLang="en-US" sz="2800" dirty="0">
                <a:solidFill>
                  <a:srgbClr val="0070C0"/>
                </a:solidFill>
              </a:rPr>
              <a:t>反应级数指该反应的宏观速率对反应物浓度依赖的幂次；而反应分子数则指构成该基元反应或简单反应的各个态</a:t>
            </a:r>
            <a:r>
              <a:rPr lang="en-US" altLang="zh-CN" sz="2800" dirty="0">
                <a:solidFill>
                  <a:srgbClr val="0070C0"/>
                </a:solidFill>
              </a:rPr>
              <a:t>-</a:t>
            </a:r>
            <a:r>
              <a:rPr lang="zh-CN" altLang="en-US" sz="2800" dirty="0">
                <a:solidFill>
                  <a:srgbClr val="0070C0"/>
                </a:solidFill>
              </a:rPr>
              <a:t>态反应的分子数。</a:t>
            </a:r>
            <a:endParaRPr lang="en-US" altLang="zh-CN" sz="2800" dirty="0">
              <a:solidFill>
                <a:srgbClr val="0070C0"/>
              </a:solidFill>
            </a:endParaRPr>
          </a:p>
          <a:p>
            <a:pPr marL="457200" indent="-457200">
              <a:lnSpc>
                <a:spcPct val="150000"/>
              </a:lnSpc>
              <a:spcBef>
                <a:spcPts val="1200"/>
              </a:spcBef>
              <a:buFont typeface="Wingdings" pitchFamily="2" charset="2"/>
              <a:buChar char="Ø"/>
            </a:pPr>
            <a:r>
              <a:rPr lang="zh-CN" altLang="en-US" sz="2800" dirty="0">
                <a:solidFill>
                  <a:srgbClr val="00B050"/>
                </a:solidFill>
              </a:rPr>
              <a:t>反应分子数由理论推导而出，而反应级数由实验室得出。</a:t>
            </a:r>
          </a:p>
        </p:txBody>
      </p:sp>
    </p:spTree>
    <p:extLst>
      <p:ext uri="{BB962C8B-B14F-4D97-AF65-F5344CB8AC3E}">
        <p14:creationId xmlns:p14="http://schemas.microsoft.com/office/powerpoint/2010/main" val="2704289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1703512" y="1641459"/>
            <a:ext cx="8229600" cy="4680520"/>
          </a:xfrm>
        </p:spPr>
        <p:txBody>
          <a:bodyPr/>
          <a:lstStyle/>
          <a:p>
            <a:pPr eaLnBrk="1" hangingPunct="1"/>
            <a:r>
              <a:rPr lang="zh-CN" altLang="en-US" dirty="0" smtClean="0">
                <a:solidFill>
                  <a:srgbClr val="0000CC"/>
                </a:solidFill>
              </a:rPr>
              <a:t>速率控制步骤</a:t>
            </a:r>
          </a:p>
          <a:p>
            <a:pPr eaLnBrk="1" hangingPunct="1">
              <a:buFont typeface="Wingdings" panose="05000000000000000000" pitchFamily="2" charset="2"/>
              <a:buNone/>
            </a:pPr>
            <a:r>
              <a:rPr lang="zh-CN" altLang="en-US" dirty="0" smtClean="0"/>
              <a:t>   催化反应一般由许多基元反应所组成，其中反应速率最慢的一步就称为速率控制步骤。</a:t>
            </a:r>
          </a:p>
          <a:p>
            <a:pPr>
              <a:spcBef>
                <a:spcPts val="1800"/>
              </a:spcBef>
              <a:buNone/>
            </a:pPr>
            <a:r>
              <a:rPr lang="zh-CN" altLang="en-US" dirty="0" smtClean="0">
                <a:solidFill>
                  <a:srgbClr val="0000CC"/>
                </a:solidFill>
              </a:rPr>
              <a:t>推论：</a:t>
            </a:r>
          </a:p>
          <a:p>
            <a:pPr eaLnBrk="1" hangingPunct="1"/>
            <a:r>
              <a:rPr lang="zh-CN" altLang="en-US" dirty="0" smtClean="0"/>
              <a:t>在定态的时候，其它反应步骤的反应速率都大于速率控制步骤；</a:t>
            </a:r>
          </a:p>
          <a:p>
            <a:pPr eaLnBrk="1" hangingPunct="1"/>
            <a:r>
              <a:rPr lang="zh-CN" altLang="en-US" dirty="0" smtClean="0"/>
              <a:t>除速率控制步骤以外，其它反应步骤都近似处于平衡状态</a:t>
            </a:r>
          </a:p>
          <a:p>
            <a:pPr eaLnBrk="1" hangingPunct="1">
              <a:buFont typeface="Wingdings" panose="05000000000000000000" pitchFamily="2" charset="2"/>
              <a:buNone/>
            </a:pPr>
            <a:endParaRPr lang="zh-CN" altLang="en-US" dirty="0" smtClean="0"/>
          </a:p>
          <a:p>
            <a:pPr eaLnBrk="1" hangingPunct="1">
              <a:buFont typeface="Wingdings" panose="05000000000000000000" pitchFamily="2" charset="2"/>
              <a:buNone/>
            </a:pPr>
            <a:endParaRPr lang="en-US" altLang="zh-CN" dirty="0" smtClean="0"/>
          </a:p>
        </p:txBody>
      </p:sp>
      <p:sp>
        <p:nvSpPr>
          <p:cNvPr id="3" name="标题 1"/>
          <p:cNvSpPr>
            <a:spLocks noGrp="1"/>
          </p:cNvSpPr>
          <p:nvPr>
            <p:ph type="title"/>
          </p:nvPr>
        </p:nvSpPr>
        <p:spPr>
          <a:xfrm>
            <a:off x="1703512" y="332656"/>
            <a:ext cx="7787208" cy="778098"/>
          </a:xfrm>
        </p:spPr>
        <p:txBody>
          <a:bodyPr>
            <a:normAutofit/>
          </a:bodyPr>
          <a:lstStyle/>
          <a:p>
            <a:pPr algn="l" defTabSz="855048"/>
            <a:r>
              <a:rPr lang="zh-CN" altLang="en-US" b="1" dirty="0" smtClean="0">
                <a:solidFill>
                  <a:srgbClr val="FF0B2E"/>
                </a:solidFill>
                <a:latin typeface="+mn-lt"/>
                <a:ea typeface="隶书" pitchFamily="49" charset="-122"/>
                <a:cs typeface="+mn-cs"/>
              </a:rPr>
              <a:t>反应机理推导方法</a:t>
            </a:r>
            <a:endParaRPr lang="zh-CN" altLang="en-US" b="1" dirty="0">
              <a:solidFill>
                <a:srgbClr val="FF0B2E"/>
              </a:solidFill>
              <a:latin typeface="+mn-lt"/>
              <a:ea typeface="隶书" pitchFamily="49" charset="-122"/>
              <a:cs typeface="+mn-cs"/>
            </a:endParaRPr>
          </a:p>
        </p:txBody>
      </p:sp>
      <p:pic>
        <p:nvPicPr>
          <p:cNvPr id="2" name="图片 1"/>
          <p:cNvPicPr>
            <a:picLocks noChangeAspect="1"/>
          </p:cNvPicPr>
          <p:nvPr/>
        </p:nvPicPr>
        <p:blipFill>
          <a:blip r:embed="rId2"/>
          <a:stretch>
            <a:fillRect/>
          </a:stretch>
        </p:blipFill>
        <p:spPr>
          <a:xfrm>
            <a:off x="7353920" y="330939"/>
            <a:ext cx="2808312" cy="1684987"/>
          </a:xfrm>
          <a:prstGeom prst="rect">
            <a:avLst/>
          </a:prstGeom>
        </p:spPr>
      </p:pic>
    </p:spTree>
    <p:extLst>
      <p:ext uri="{BB962C8B-B14F-4D97-AF65-F5344CB8AC3E}">
        <p14:creationId xmlns:p14="http://schemas.microsoft.com/office/powerpoint/2010/main" val="727251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5" name="Object 25"/>
          <p:cNvGraphicFramePr>
            <a:graphicFrameLocks noChangeAspect="1"/>
          </p:cNvGraphicFramePr>
          <p:nvPr>
            <p:extLst/>
          </p:nvPr>
        </p:nvGraphicFramePr>
        <p:xfrm>
          <a:off x="6385844" y="1297654"/>
          <a:ext cx="2782638" cy="712787"/>
        </p:xfrm>
        <a:graphic>
          <a:graphicData uri="http://schemas.openxmlformats.org/presentationml/2006/ole">
            <mc:AlternateContent xmlns:mc="http://schemas.openxmlformats.org/markup-compatibility/2006">
              <mc:Choice xmlns:v="urn:schemas-microsoft-com:vml" Requires="v">
                <p:oleObj spid="_x0000_s4107" name="公式" r:id="rId3" imgW="787320" imgH="203040" progId="Equation.3">
                  <p:embed/>
                </p:oleObj>
              </mc:Choice>
              <mc:Fallback>
                <p:oleObj name="公式" r:id="rId3" imgW="78732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844" y="1297654"/>
                        <a:ext cx="2782638" cy="712787"/>
                      </a:xfrm>
                      <a:prstGeom prst="rect">
                        <a:avLst/>
                      </a:prstGeom>
                      <a:solidFill>
                        <a:srgbClr val="CCFFFF"/>
                      </a:solidFill>
                      <a:ln w="63500">
                        <a:solidFill>
                          <a:srgbClr val="FF00FF"/>
                        </a:solidFill>
                        <a:miter lim="800000"/>
                        <a:headEnd/>
                        <a:tailEnd/>
                      </a:ln>
                      <a:effectLst/>
                      <a:extLst/>
                    </p:spPr>
                  </p:pic>
                </p:oleObj>
              </mc:Fallback>
            </mc:AlternateContent>
          </a:graphicData>
        </a:graphic>
      </p:graphicFrame>
      <p:sp>
        <p:nvSpPr>
          <p:cNvPr id="143386" name="Text Box 26"/>
          <p:cNvSpPr txBox="1">
            <a:spLocks noChangeArrowheads="1"/>
          </p:cNvSpPr>
          <p:nvPr/>
        </p:nvSpPr>
        <p:spPr bwMode="auto">
          <a:xfrm>
            <a:off x="6116638" y="2246898"/>
            <a:ext cx="3479800"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0"/>
              </a:spcBef>
            </a:pPr>
            <a:r>
              <a:rPr lang="en-US" altLang="zh-CN" sz="3600" dirty="0">
                <a:solidFill>
                  <a:srgbClr val="C47546"/>
                </a:solidFill>
              </a:rPr>
              <a:t>ln</a:t>
            </a:r>
            <a:r>
              <a:rPr lang="en-US" altLang="zh-CN" sz="3600" i="1" dirty="0">
                <a:solidFill>
                  <a:srgbClr val="C47546"/>
                </a:solidFill>
              </a:rPr>
              <a:t>k</a:t>
            </a:r>
            <a:r>
              <a:rPr lang="en-US" altLang="zh-CN" sz="3600" baseline="-25000" dirty="0">
                <a:solidFill>
                  <a:srgbClr val="C47546"/>
                </a:solidFill>
              </a:rPr>
              <a:t>1</a:t>
            </a:r>
            <a:r>
              <a:rPr lang="en-US" altLang="zh-CN" sz="3600" dirty="0">
                <a:solidFill>
                  <a:srgbClr val="C47546"/>
                </a:solidFill>
              </a:rPr>
              <a:t>=</a:t>
            </a:r>
            <a:r>
              <a:rPr lang="en-US" altLang="zh-CN" sz="3600" dirty="0" err="1">
                <a:solidFill>
                  <a:srgbClr val="C47546"/>
                </a:solidFill>
              </a:rPr>
              <a:t>ln</a:t>
            </a:r>
            <a:r>
              <a:rPr lang="en-US" altLang="zh-CN" sz="3600" i="1" dirty="0" err="1">
                <a:solidFill>
                  <a:srgbClr val="C47546"/>
                </a:solidFill>
              </a:rPr>
              <a:t>A</a:t>
            </a:r>
            <a:r>
              <a:rPr lang="en-US" altLang="zh-CN" sz="3600" dirty="0" err="1">
                <a:solidFill>
                  <a:srgbClr val="C47546"/>
                </a:solidFill>
              </a:rPr>
              <a:t>-</a:t>
            </a:r>
            <a:r>
              <a:rPr lang="en-US" altLang="zh-CN" sz="3600" i="1" dirty="0" err="1">
                <a:solidFill>
                  <a:srgbClr val="C47546"/>
                </a:solidFill>
              </a:rPr>
              <a:t>E</a:t>
            </a:r>
            <a:r>
              <a:rPr lang="en-US" altLang="zh-CN" sz="3600" i="1" baseline="-25000" dirty="0" err="1">
                <a:solidFill>
                  <a:srgbClr val="C47546"/>
                </a:solidFill>
              </a:rPr>
              <a:t>a</a:t>
            </a:r>
            <a:r>
              <a:rPr lang="en-US" altLang="zh-CN" sz="3600" i="1" dirty="0">
                <a:solidFill>
                  <a:srgbClr val="C47546"/>
                </a:solidFill>
              </a:rPr>
              <a:t>/RT</a:t>
            </a:r>
            <a:r>
              <a:rPr lang="en-US" altLang="zh-CN" sz="3600" baseline="-25000" dirty="0">
                <a:solidFill>
                  <a:srgbClr val="C47546"/>
                </a:solidFill>
              </a:rPr>
              <a:t>1</a:t>
            </a:r>
            <a:r>
              <a:rPr lang="en-US" altLang="zh-CN" sz="3600" dirty="0">
                <a:solidFill>
                  <a:srgbClr val="C47546"/>
                </a:solidFill>
              </a:rPr>
              <a:t> </a:t>
            </a:r>
          </a:p>
          <a:p>
            <a:pPr>
              <a:lnSpc>
                <a:spcPct val="110000"/>
              </a:lnSpc>
              <a:spcBef>
                <a:spcPct val="0"/>
              </a:spcBef>
            </a:pPr>
            <a:r>
              <a:rPr lang="en-US" altLang="zh-CN" sz="3600" dirty="0">
                <a:solidFill>
                  <a:srgbClr val="C47546"/>
                </a:solidFill>
              </a:rPr>
              <a:t>ln</a:t>
            </a:r>
            <a:r>
              <a:rPr lang="en-US" altLang="zh-CN" sz="3600" i="1" dirty="0">
                <a:solidFill>
                  <a:srgbClr val="C47546"/>
                </a:solidFill>
              </a:rPr>
              <a:t>k</a:t>
            </a:r>
            <a:r>
              <a:rPr lang="en-US" altLang="zh-CN" sz="3600" baseline="-25000" dirty="0">
                <a:solidFill>
                  <a:srgbClr val="C47546"/>
                </a:solidFill>
              </a:rPr>
              <a:t>2</a:t>
            </a:r>
            <a:r>
              <a:rPr lang="en-US" altLang="zh-CN" sz="3600" dirty="0">
                <a:solidFill>
                  <a:srgbClr val="C47546"/>
                </a:solidFill>
              </a:rPr>
              <a:t>=</a:t>
            </a:r>
            <a:r>
              <a:rPr lang="en-US" altLang="zh-CN" sz="3600" dirty="0" err="1">
                <a:solidFill>
                  <a:srgbClr val="C47546"/>
                </a:solidFill>
              </a:rPr>
              <a:t>ln</a:t>
            </a:r>
            <a:r>
              <a:rPr lang="en-US" altLang="zh-CN" sz="3600" i="1" dirty="0" err="1">
                <a:solidFill>
                  <a:srgbClr val="C47546"/>
                </a:solidFill>
              </a:rPr>
              <a:t>A</a:t>
            </a:r>
            <a:r>
              <a:rPr lang="en-US" altLang="zh-CN" sz="3600" dirty="0" err="1">
                <a:solidFill>
                  <a:srgbClr val="C47546"/>
                </a:solidFill>
              </a:rPr>
              <a:t>-</a:t>
            </a:r>
            <a:r>
              <a:rPr lang="en-US" altLang="zh-CN" sz="3600" i="1" dirty="0" err="1">
                <a:solidFill>
                  <a:srgbClr val="C47546"/>
                </a:solidFill>
              </a:rPr>
              <a:t>E</a:t>
            </a:r>
            <a:r>
              <a:rPr lang="en-US" altLang="zh-CN" sz="3600" i="1" baseline="-25000" dirty="0" err="1">
                <a:solidFill>
                  <a:srgbClr val="C47546"/>
                </a:solidFill>
              </a:rPr>
              <a:t>a</a:t>
            </a:r>
            <a:r>
              <a:rPr lang="en-US" altLang="zh-CN" sz="3600" i="1" dirty="0">
                <a:solidFill>
                  <a:srgbClr val="C47546"/>
                </a:solidFill>
              </a:rPr>
              <a:t>/RT</a:t>
            </a:r>
            <a:r>
              <a:rPr lang="en-US" altLang="zh-CN" sz="3600" baseline="-25000" dirty="0">
                <a:solidFill>
                  <a:srgbClr val="C47546"/>
                </a:solidFill>
              </a:rPr>
              <a:t>2</a:t>
            </a:r>
            <a:r>
              <a:rPr lang="en-US" altLang="zh-CN" sz="3600" dirty="0">
                <a:solidFill>
                  <a:srgbClr val="C47546"/>
                </a:solidFill>
              </a:rPr>
              <a:t> </a:t>
            </a:r>
          </a:p>
        </p:txBody>
      </p:sp>
      <p:graphicFrame>
        <p:nvGraphicFramePr>
          <p:cNvPr id="143387" name="Object 27"/>
          <p:cNvGraphicFramePr>
            <a:graphicFrameLocks noChangeAspect="1"/>
          </p:cNvGraphicFramePr>
          <p:nvPr>
            <p:extLst/>
          </p:nvPr>
        </p:nvGraphicFramePr>
        <p:xfrm>
          <a:off x="5957888" y="3467491"/>
          <a:ext cx="3638550" cy="1338262"/>
        </p:xfrm>
        <a:graphic>
          <a:graphicData uri="http://schemas.openxmlformats.org/presentationml/2006/ole">
            <mc:AlternateContent xmlns:mc="http://schemas.openxmlformats.org/markup-compatibility/2006">
              <mc:Choice xmlns:v="urn:schemas-microsoft-com:vml" Requires="v">
                <p:oleObj spid="_x0000_s4108" name="公式" r:id="rId5" imgW="1168200" imgH="431640" progId="Equation.3">
                  <p:embed/>
                </p:oleObj>
              </mc:Choice>
              <mc:Fallback>
                <p:oleObj name="公式" r:id="rId5" imgW="11682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888" y="3467491"/>
                        <a:ext cx="3638550" cy="133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88" name="Object 28"/>
          <p:cNvGraphicFramePr>
            <a:graphicFrameLocks noChangeAspect="1"/>
          </p:cNvGraphicFramePr>
          <p:nvPr>
            <p:extLst/>
          </p:nvPr>
        </p:nvGraphicFramePr>
        <p:xfrm>
          <a:off x="5957888" y="5064541"/>
          <a:ext cx="3810000" cy="1358900"/>
        </p:xfrm>
        <a:graphic>
          <a:graphicData uri="http://schemas.openxmlformats.org/presentationml/2006/ole">
            <mc:AlternateContent xmlns:mc="http://schemas.openxmlformats.org/markup-compatibility/2006">
              <mc:Choice xmlns:v="urn:schemas-microsoft-com:vml" Requires="v">
                <p:oleObj spid="_x0000_s4109" name="公式" r:id="rId7" imgW="1206360" imgH="431640" progId="Equation.3">
                  <p:embed/>
                </p:oleObj>
              </mc:Choice>
              <mc:Fallback>
                <p:oleObj name="公式" r:id="rId7" imgW="120636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7888" y="5064541"/>
                        <a:ext cx="3810000" cy="1358900"/>
                      </a:xfrm>
                      <a:prstGeom prst="rect">
                        <a:avLst/>
                      </a:prstGeom>
                      <a:solidFill>
                        <a:schemeClr val="hlink"/>
                      </a:solidFill>
                      <a:ln w="63500" cap="rnd">
                        <a:solidFill>
                          <a:srgbClr val="80008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89" name="Text Box 29"/>
          <p:cNvSpPr txBox="1">
            <a:spLocks noChangeArrowheads="1"/>
          </p:cNvSpPr>
          <p:nvPr/>
        </p:nvSpPr>
        <p:spPr bwMode="auto">
          <a:xfrm>
            <a:off x="1631505" y="1425666"/>
            <a:ext cx="4148989" cy="584775"/>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dirty="0">
                <a:solidFill>
                  <a:srgbClr val="FFFF00"/>
                </a:solidFill>
                <a:effectLst>
                  <a:outerShdw blurRad="38100" dist="38100" dir="2700000" algn="tl">
                    <a:srgbClr val="000000"/>
                  </a:outerShdw>
                </a:effectLst>
                <a:latin typeface="Arial" charset="0"/>
              </a:rPr>
              <a:t>阿伦尼乌斯经验公式</a:t>
            </a:r>
          </a:p>
        </p:txBody>
      </p:sp>
      <p:pic>
        <p:nvPicPr>
          <p:cNvPr id="143390" name="Picture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5600" y="2636912"/>
            <a:ext cx="2592288" cy="346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052" descr="永恒"/>
          <p:cNvSpPr>
            <a:spLocks noChangeArrowheads="1"/>
          </p:cNvSpPr>
          <p:nvPr/>
        </p:nvSpPr>
        <p:spPr bwMode="auto">
          <a:xfrm>
            <a:off x="239490" y="256160"/>
            <a:ext cx="8928992" cy="828113"/>
          </a:xfrm>
          <a:prstGeom prst="rect">
            <a:avLst/>
          </a:prstGeom>
          <a:blipFill dpi="0" rotWithShape="0">
            <a:blip r:embed="rId10"/>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990099"/>
                </a:solidFill>
                <a:ea typeface="隶书" pitchFamily="49" charset="-122"/>
              </a:rPr>
              <a:t>温度对反应速率的影响</a:t>
            </a:r>
            <a:endParaRPr lang="zh-CN" altLang="en-US" sz="3600" dirty="0">
              <a:solidFill>
                <a:srgbClr val="990099"/>
              </a:solidFill>
            </a:endParaRPr>
          </a:p>
        </p:txBody>
      </p:sp>
    </p:spTree>
    <p:extLst>
      <p:ext uri="{BB962C8B-B14F-4D97-AF65-F5344CB8AC3E}">
        <p14:creationId xmlns:p14="http://schemas.microsoft.com/office/powerpoint/2010/main" val="1942455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5" name="Rectangle 13"/>
          <p:cNvSpPr>
            <a:spLocks noChangeArrowheads="1"/>
          </p:cNvSpPr>
          <p:nvPr/>
        </p:nvSpPr>
        <p:spPr bwMode="auto">
          <a:xfrm>
            <a:off x="1807901" y="194099"/>
            <a:ext cx="5943600" cy="584775"/>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3200" dirty="0">
                <a:solidFill>
                  <a:srgbClr val="FFFF00"/>
                </a:solidFill>
                <a:effectLst>
                  <a:outerShdw blurRad="38100" dist="38100" dir="2700000" algn="tl">
                    <a:srgbClr val="000000"/>
                  </a:outerShdw>
                </a:effectLst>
                <a:latin typeface="Arial" charset="0"/>
              </a:rPr>
              <a:t>温度对反应速率影响的类型</a:t>
            </a:r>
          </a:p>
        </p:txBody>
      </p:sp>
      <p:graphicFrame>
        <p:nvGraphicFramePr>
          <p:cNvPr id="146442" name="Object 10"/>
          <p:cNvGraphicFramePr>
            <a:graphicFrameLocks noChangeAspect="1"/>
          </p:cNvGraphicFramePr>
          <p:nvPr>
            <p:extLst/>
          </p:nvPr>
        </p:nvGraphicFramePr>
        <p:xfrm>
          <a:off x="2495600" y="938756"/>
          <a:ext cx="3240360" cy="2683654"/>
        </p:xfrm>
        <a:graphic>
          <a:graphicData uri="http://schemas.openxmlformats.org/presentationml/2006/ole">
            <mc:AlternateContent xmlns:mc="http://schemas.openxmlformats.org/markup-compatibility/2006">
              <mc:Choice xmlns:v="urn:schemas-microsoft-com:vml" Requires="v">
                <p:oleObj spid="_x0000_s5128" r:id="rId3" imgW="3933333" imgH="3258005" progId="Paint.Picture">
                  <p:embed/>
                </p:oleObj>
              </mc:Choice>
              <mc:Fallback>
                <p:oleObj r:id="rId3" imgW="3933333" imgH="325800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0" y="938756"/>
                        <a:ext cx="3240360" cy="2683654"/>
                      </a:xfrm>
                      <a:prstGeom prst="rect">
                        <a:avLst/>
                      </a:prstGeom>
                      <a:noFill/>
                      <a:extLst/>
                    </p:spPr>
                  </p:pic>
                </p:oleObj>
              </mc:Fallback>
            </mc:AlternateContent>
          </a:graphicData>
        </a:graphic>
      </p:graphicFrame>
      <p:sp>
        <p:nvSpPr>
          <p:cNvPr id="146443" name="Text Box 11"/>
          <p:cNvSpPr txBox="1">
            <a:spLocks noChangeArrowheads="1"/>
          </p:cNvSpPr>
          <p:nvPr/>
        </p:nvSpPr>
        <p:spPr bwMode="auto">
          <a:xfrm>
            <a:off x="6234019" y="1073646"/>
            <a:ext cx="3167707" cy="1200329"/>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400" b="1" dirty="0">
                <a:solidFill>
                  <a:srgbClr val="FF3300"/>
                </a:solidFill>
                <a:latin typeface="Times New Roman" pitchFamily="18" charset="0"/>
                <a:cs typeface="Times New Roman" pitchFamily="18" charset="0"/>
              </a:rPr>
              <a:t>Type I: </a:t>
            </a:r>
          </a:p>
          <a:p>
            <a:pPr>
              <a:lnSpc>
                <a:spcPct val="150000"/>
              </a:lnSpc>
              <a:spcBef>
                <a:spcPct val="50000"/>
              </a:spcBef>
            </a:pPr>
            <a:r>
              <a:rPr lang="zh-CN" altLang="en-US" b="1" dirty="0">
                <a:solidFill>
                  <a:prstClr val="black"/>
                </a:solidFill>
                <a:latin typeface="Arial" charset="0"/>
              </a:rPr>
              <a:t>反应速率随温度呈指数关系。</a:t>
            </a:r>
          </a:p>
        </p:txBody>
      </p:sp>
      <p:sp>
        <p:nvSpPr>
          <p:cNvPr id="146446" name="Rectangle 14"/>
          <p:cNvSpPr>
            <a:spLocks noChangeArrowheads="1"/>
          </p:cNvSpPr>
          <p:nvPr/>
        </p:nvSpPr>
        <p:spPr bwMode="auto">
          <a:xfrm>
            <a:off x="6216996" y="2641775"/>
            <a:ext cx="3312368" cy="46166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prstClr val="white"/>
                </a:solidFill>
                <a:latin typeface="黑体" pitchFamily="2" charset="-122"/>
              </a:rPr>
              <a:t>Arrhenius</a:t>
            </a:r>
            <a:r>
              <a:rPr lang="zh-CN" altLang="en-US" sz="2400" dirty="0">
                <a:solidFill>
                  <a:prstClr val="white"/>
                </a:solidFill>
                <a:latin typeface="黑体" pitchFamily="2" charset="-122"/>
              </a:rPr>
              <a:t>经验式适用</a:t>
            </a:r>
          </a:p>
        </p:txBody>
      </p:sp>
      <p:grpSp>
        <p:nvGrpSpPr>
          <p:cNvPr id="6" name="Group 23"/>
          <p:cNvGrpSpPr>
            <a:grpSpLocks/>
          </p:cNvGrpSpPr>
          <p:nvPr/>
        </p:nvGrpSpPr>
        <p:grpSpPr bwMode="auto">
          <a:xfrm>
            <a:off x="2334064" y="3797759"/>
            <a:ext cx="7000244" cy="2717017"/>
            <a:chOff x="-131" y="825"/>
            <a:chExt cx="6226" cy="2895"/>
          </a:xfrm>
        </p:grpSpPr>
        <p:graphicFrame>
          <p:nvGraphicFramePr>
            <p:cNvPr id="7" name="Object 20"/>
            <p:cNvGraphicFramePr>
              <a:graphicFrameLocks noChangeAspect="1"/>
            </p:cNvGraphicFramePr>
            <p:nvPr>
              <p:extLst/>
            </p:nvPr>
          </p:nvGraphicFramePr>
          <p:xfrm>
            <a:off x="-131" y="825"/>
            <a:ext cx="3170" cy="2895"/>
          </p:xfrm>
          <a:graphic>
            <a:graphicData uri="http://schemas.openxmlformats.org/presentationml/2006/ole">
              <mc:AlternateContent xmlns:mc="http://schemas.openxmlformats.org/markup-compatibility/2006">
                <mc:Choice xmlns:v="urn:schemas-microsoft-com:vml" Requires="v">
                  <p:oleObj spid="_x0000_s5129" r:id="rId5" imgW="3696216" imgH="3285714" progId="Paint.Picture">
                    <p:embed/>
                  </p:oleObj>
                </mc:Choice>
                <mc:Fallback>
                  <p:oleObj r:id="rId5" imgW="3696216" imgH="3285714"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 y="825"/>
                          <a:ext cx="3170" cy="2895"/>
                        </a:xfrm>
                        <a:prstGeom prst="rect">
                          <a:avLst/>
                        </a:prstGeom>
                        <a:noFill/>
                        <a:extLst/>
                      </p:spPr>
                    </p:pic>
                  </p:oleObj>
                </mc:Fallback>
              </mc:AlternateContent>
            </a:graphicData>
          </a:graphic>
        </p:graphicFrame>
        <p:sp>
          <p:nvSpPr>
            <p:cNvPr id="8" name="Text Box 21"/>
            <p:cNvSpPr txBox="1">
              <a:spLocks noChangeArrowheads="1"/>
            </p:cNvSpPr>
            <p:nvPr/>
          </p:nvSpPr>
          <p:spPr bwMode="auto">
            <a:xfrm>
              <a:off x="3791" y="969"/>
              <a:ext cx="2304" cy="260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en-US" altLang="zh-CN" sz="2400" b="1" dirty="0">
                  <a:solidFill>
                    <a:srgbClr val="FF3300"/>
                  </a:solidFill>
                  <a:latin typeface="Times New Roman" pitchFamily="18" charset="0"/>
                  <a:cs typeface="Times New Roman" pitchFamily="18" charset="0"/>
                </a:rPr>
                <a:t>Type II</a:t>
              </a:r>
              <a:r>
                <a:rPr lang="en-US" altLang="zh-CN" sz="2400" b="1" dirty="0">
                  <a:solidFill>
                    <a:prstClr val="black"/>
                  </a:solidFill>
                  <a:latin typeface="Times New Roman" pitchFamily="18" charset="0"/>
                  <a:cs typeface="Times New Roman" pitchFamily="18" charset="0"/>
                </a:rPr>
                <a:t> </a:t>
              </a:r>
            </a:p>
            <a:p>
              <a:pPr algn="just">
                <a:lnSpc>
                  <a:spcPct val="150000"/>
                </a:lnSpc>
                <a:spcBef>
                  <a:spcPct val="50000"/>
                </a:spcBef>
              </a:pPr>
              <a:r>
                <a:rPr lang="zh-CN" altLang="en-US" b="1" dirty="0">
                  <a:solidFill>
                    <a:prstClr val="black"/>
                  </a:solidFill>
                  <a:latin typeface="Arial" charset="0"/>
                </a:rPr>
                <a:t>开始时温度影响不大，到达一定极限时，反应以爆炸的形式极快的进行，如热爆炸。</a:t>
              </a:r>
            </a:p>
          </p:txBody>
        </p:sp>
      </p:grpSp>
    </p:spTree>
    <p:extLst>
      <p:ext uri="{BB962C8B-B14F-4D97-AF65-F5344CB8AC3E}">
        <p14:creationId xmlns:p14="http://schemas.microsoft.com/office/powerpoint/2010/main" val="10253744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27" name="Group 23"/>
          <p:cNvGrpSpPr>
            <a:grpSpLocks/>
          </p:cNvGrpSpPr>
          <p:nvPr/>
        </p:nvGrpSpPr>
        <p:grpSpPr bwMode="auto">
          <a:xfrm>
            <a:off x="1631950" y="1196976"/>
            <a:ext cx="4929112" cy="2448049"/>
            <a:chOff x="68" y="754"/>
            <a:chExt cx="5679" cy="2949"/>
          </a:xfrm>
        </p:grpSpPr>
        <p:graphicFrame>
          <p:nvGraphicFramePr>
            <p:cNvPr id="149523" name="Object 19"/>
            <p:cNvGraphicFramePr>
              <a:graphicFrameLocks noChangeAspect="1"/>
            </p:cNvGraphicFramePr>
            <p:nvPr>
              <p:extLst/>
            </p:nvPr>
          </p:nvGraphicFramePr>
          <p:xfrm>
            <a:off x="68" y="754"/>
            <a:ext cx="3380" cy="2949"/>
          </p:xfrm>
          <a:graphic>
            <a:graphicData uri="http://schemas.openxmlformats.org/presentationml/2006/ole">
              <mc:AlternateContent xmlns:mc="http://schemas.openxmlformats.org/markup-compatibility/2006">
                <mc:Choice xmlns:v="urn:schemas-microsoft-com:vml" Requires="v">
                  <p:oleObj spid="_x0000_s6155" r:id="rId3" imgW="3734321" imgH="3258005" progId="Paint.Picture">
                    <p:embed/>
                  </p:oleObj>
                </mc:Choice>
                <mc:Fallback>
                  <p:oleObj r:id="rId3" imgW="3734321" imgH="325800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 y="754"/>
                          <a:ext cx="3380" cy="2949"/>
                        </a:xfrm>
                        <a:prstGeom prst="rect">
                          <a:avLst/>
                        </a:prstGeom>
                        <a:noFill/>
                        <a:extLst/>
                      </p:spPr>
                    </p:pic>
                  </p:oleObj>
                </mc:Fallback>
              </mc:AlternateContent>
            </a:graphicData>
          </a:graphic>
        </p:graphicFrame>
        <p:sp>
          <p:nvSpPr>
            <p:cNvPr id="149524" name="Text Box 20"/>
            <p:cNvSpPr txBox="1">
              <a:spLocks noChangeArrowheads="1"/>
            </p:cNvSpPr>
            <p:nvPr/>
          </p:nvSpPr>
          <p:spPr bwMode="auto">
            <a:xfrm>
              <a:off x="3635" y="1101"/>
              <a:ext cx="2112" cy="185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ts val="600"/>
                </a:spcBef>
              </a:pPr>
              <a:r>
                <a:rPr lang="en-US" altLang="zh-CN" sz="2000" b="1" dirty="0">
                  <a:solidFill>
                    <a:srgbClr val="FF3300"/>
                  </a:solidFill>
                  <a:latin typeface="Times New Roman" pitchFamily="18" charset="0"/>
                  <a:cs typeface="Times New Roman" pitchFamily="18" charset="0"/>
                </a:rPr>
                <a:t>Type III</a:t>
              </a:r>
            </a:p>
            <a:p>
              <a:pPr>
                <a:lnSpc>
                  <a:spcPct val="150000"/>
                </a:lnSpc>
                <a:spcBef>
                  <a:spcPts val="600"/>
                </a:spcBef>
              </a:pPr>
              <a:r>
                <a:rPr lang="zh-CN" altLang="en-US" sz="1400" b="1" dirty="0">
                  <a:solidFill>
                    <a:prstClr val="black"/>
                  </a:solidFill>
                  <a:latin typeface="Arial" charset="0"/>
                </a:rPr>
                <a:t>速率与反应温度相关。如多相催化反应和酶催化反应。</a:t>
              </a:r>
              <a:endParaRPr lang="zh-CN" altLang="en-US" sz="1400" b="1" dirty="0">
                <a:solidFill>
                  <a:prstClr val="black"/>
                </a:solidFill>
              </a:endParaRPr>
            </a:p>
          </p:txBody>
        </p:sp>
      </p:grpSp>
      <p:sp>
        <p:nvSpPr>
          <p:cNvPr id="149525" name="Rectangle 21"/>
          <p:cNvSpPr>
            <a:spLocks noChangeArrowheads="1"/>
          </p:cNvSpPr>
          <p:nvPr/>
        </p:nvSpPr>
        <p:spPr bwMode="auto">
          <a:xfrm>
            <a:off x="1631504" y="404665"/>
            <a:ext cx="5060950" cy="579437"/>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3200" dirty="0">
                <a:solidFill>
                  <a:srgbClr val="FFFF00"/>
                </a:solidFill>
                <a:latin typeface="Arial" charset="0"/>
              </a:rPr>
              <a:t>温度对反应速率影响的类型</a:t>
            </a:r>
          </a:p>
        </p:txBody>
      </p:sp>
      <p:graphicFrame>
        <p:nvGraphicFramePr>
          <p:cNvPr id="6" name="Object 25"/>
          <p:cNvGraphicFramePr>
            <a:graphicFrameLocks noChangeAspect="1"/>
          </p:cNvGraphicFramePr>
          <p:nvPr>
            <p:extLst/>
          </p:nvPr>
        </p:nvGraphicFramePr>
        <p:xfrm>
          <a:off x="1631504" y="3851383"/>
          <a:ext cx="2833672" cy="2517550"/>
        </p:xfrm>
        <a:graphic>
          <a:graphicData uri="http://schemas.openxmlformats.org/presentationml/2006/ole">
            <mc:AlternateContent xmlns:mc="http://schemas.openxmlformats.org/markup-compatibility/2006">
              <mc:Choice xmlns:v="urn:schemas-microsoft-com:vml" Requires="v">
                <p:oleObj spid="_x0000_s6156" r:id="rId5" imgW="3666667" imgH="3258005" progId="Paint.Picture">
                  <p:embed/>
                </p:oleObj>
              </mc:Choice>
              <mc:Fallback>
                <p:oleObj r:id="rId5" imgW="3666667" imgH="3258005"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1504" y="3851383"/>
                        <a:ext cx="2833672" cy="2517550"/>
                      </a:xfrm>
                      <a:prstGeom prst="rect">
                        <a:avLst/>
                      </a:prstGeom>
                      <a:noFill/>
                      <a:extLst/>
                    </p:spPr>
                  </p:pic>
                </p:oleObj>
              </mc:Fallback>
            </mc:AlternateContent>
          </a:graphicData>
        </a:graphic>
      </p:graphicFrame>
      <p:sp>
        <p:nvSpPr>
          <p:cNvPr id="7" name="Text Box 26"/>
          <p:cNvSpPr txBox="1">
            <a:spLocks noChangeArrowheads="1"/>
          </p:cNvSpPr>
          <p:nvPr/>
        </p:nvSpPr>
        <p:spPr bwMode="auto">
          <a:xfrm>
            <a:off x="4635058" y="4154512"/>
            <a:ext cx="1818397" cy="191129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000" b="1" dirty="0">
                <a:solidFill>
                  <a:srgbClr val="FF3300"/>
                </a:solidFill>
                <a:latin typeface="Times New Roman" pitchFamily="18" charset="0"/>
                <a:cs typeface="Times New Roman" pitchFamily="18" charset="0"/>
              </a:rPr>
              <a:t>Type IV:</a:t>
            </a:r>
          </a:p>
          <a:p>
            <a:pPr>
              <a:lnSpc>
                <a:spcPct val="130000"/>
              </a:lnSpc>
              <a:spcBef>
                <a:spcPts val="600"/>
              </a:spcBef>
            </a:pPr>
            <a:r>
              <a:rPr lang="zh-CN" altLang="en-US" sz="1600" b="1" dirty="0">
                <a:solidFill>
                  <a:prstClr val="black"/>
                </a:solidFill>
                <a:latin typeface="Arial" charset="0"/>
              </a:rPr>
              <a:t>速率受温度影响显著。副反应发生：碳和烃类的氧化反应</a:t>
            </a:r>
          </a:p>
        </p:txBody>
      </p:sp>
      <p:graphicFrame>
        <p:nvGraphicFramePr>
          <p:cNvPr id="8" name="Object 17"/>
          <p:cNvGraphicFramePr>
            <a:graphicFrameLocks noChangeAspect="1"/>
          </p:cNvGraphicFramePr>
          <p:nvPr>
            <p:extLst/>
          </p:nvPr>
        </p:nvGraphicFramePr>
        <p:xfrm>
          <a:off x="7176120" y="1196976"/>
          <a:ext cx="3259138" cy="2817813"/>
        </p:xfrm>
        <a:graphic>
          <a:graphicData uri="http://schemas.openxmlformats.org/presentationml/2006/ole">
            <mc:AlternateContent xmlns:mc="http://schemas.openxmlformats.org/markup-compatibility/2006">
              <mc:Choice xmlns:v="urn:schemas-microsoft-com:vml" Requires="v">
                <p:oleObj spid="_x0000_s6157" r:id="rId7" imgW="3790476" imgH="3277057" progId="Paint.Picture">
                  <p:embed/>
                </p:oleObj>
              </mc:Choice>
              <mc:Fallback>
                <p:oleObj r:id="rId7" imgW="3790476" imgH="3277057"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6120" y="1196976"/>
                        <a:ext cx="3259138" cy="2817813"/>
                      </a:xfrm>
                      <a:prstGeom prst="rect">
                        <a:avLst/>
                      </a:prstGeom>
                      <a:noFill/>
                      <a:extLst/>
                    </p:spPr>
                  </p:pic>
                </p:oleObj>
              </mc:Fallback>
            </mc:AlternateContent>
          </a:graphicData>
        </a:graphic>
      </p:graphicFrame>
      <p:sp>
        <p:nvSpPr>
          <p:cNvPr id="9" name="Text Box 18"/>
          <p:cNvSpPr txBox="1">
            <a:spLocks noChangeArrowheads="1"/>
          </p:cNvSpPr>
          <p:nvPr/>
        </p:nvSpPr>
        <p:spPr bwMode="auto">
          <a:xfrm>
            <a:off x="7464152" y="4221089"/>
            <a:ext cx="2821632" cy="163121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000" b="1" dirty="0">
                <a:solidFill>
                  <a:srgbClr val="FF3300"/>
                </a:solidFill>
                <a:latin typeface="Times New Roman" pitchFamily="18" charset="0"/>
                <a:cs typeface="Times New Roman" pitchFamily="18" charset="0"/>
              </a:rPr>
              <a:t>Type V :</a:t>
            </a:r>
          </a:p>
          <a:p>
            <a:pPr>
              <a:lnSpc>
                <a:spcPct val="150000"/>
              </a:lnSpc>
              <a:spcBef>
                <a:spcPct val="50000"/>
              </a:spcBef>
            </a:pPr>
            <a:r>
              <a:rPr lang="zh-CN" altLang="en-US" sz="2000" b="1" dirty="0">
                <a:solidFill>
                  <a:prstClr val="black"/>
                </a:solidFill>
                <a:latin typeface="Arial" charset="0"/>
              </a:rPr>
              <a:t>温度升高，</a:t>
            </a:r>
            <a:r>
              <a:rPr lang="zh-CN" altLang="en-US" sz="2000" b="1" dirty="0" smtClean="0">
                <a:solidFill>
                  <a:prstClr val="black"/>
                </a:solidFill>
                <a:latin typeface="Arial" charset="0"/>
              </a:rPr>
              <a:t>速率下降。</a:t>
            </a:r>
            <a:r>
              <a:rPr lang="en-US" altLang="zh-CN" sz="2000" b="1" dirty="0">
                <a:solidFill>
                  <a:prstClr val="black"/>
                </a:solidFill>
              </a:rPr>
              <a:t>2NO + O</a:t>
            </a:r>
            <a:r>
              <a:rPr lang="en-US" altLang="zh-CN" sz="2000" b="1" baseline="-30000" dirty="0">
                <a:solidFill>
                  <a:prstClr val="black"/>
                </a:solidFill>
              </a:rPr>
              <a:t>2</a:t>
            </a:r>
            <a:r>
              <a:rPr lang="en-US" altLang="zh-CN" sz="2000" b="1" dirty="0">
                <a:solidFill>
                  <a:prstClr val="black"/>
                </a:solidFill>
              </a:rPr>
              <a:t> = 2NO</a:t>
            </a:r>
            <a:r>
              <a:rPr lang="en-US" altLang="zh-CN" sz="2000" b="1" baseline="-30000" dirty="0">
                <a:solidFill>
                  <a:prstClr val="black"/>
                </a:solidFill>
              </a:rPr>
              <a:t>2</a:t>
            </a:r>
            <a:r>
              <a:rPr lang="en-US" altLang="zh-CN" sz="2000" b="1" dirty="0">
                <a:solidFill>
                  <a:prstClr val="black"/>
                </a:solidFill>
              </a:rPr>
              <a:t> </a:t>
            </a:r>
          </a:p>
        </p:txBody>
      </p:sp>
      <p:sp>
        <p:nvSpPr>
          <p:cNvPr id="2" name="圆角矩形 1"/>
          <p:cNvSpPr/>
          <p:nvPr/>
        </p:nvSpPr>
        <p:spPr>
          <a:xfrm>
            <a:off x="7113501" y="608293"/>
            <a:ext cx="3384376" cy="5760640"/>
          </a:xfrm>
          <a:prstGeom prst="roundRect">
            <a:avLst/>
          </a:prstGeom>
          <a:solidFill>
            <a:srgbClr val="C00000">
              <a:alpha val="0"/>
            </a:srgbClr>
          </a:solid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349215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99067" y="1484784"/>
            <a:ext cx="9753599" cy="4945752"/>
          </a:xfrm>
        </p:spPr>
        <p:txBody>
          <a:bodyPr>
            <a:normAutofit/>
          </a:bodyPr>
          <a:lstStyle/>
          <a:p>
            <a:pPr>
              <a:lnSpc>
                <a:spcPct val="150000"/>
              </a:lnSpc>
              <a:buFont typeface="Wingdings" pitchFamily="2" charset="2"/>
              <a:buChar char="Ø"/>
            </a:pPr>
            <a:r>
              <a:rPr lang="zh-CN" altLang="en-US" b="1" dirty="0" smtClean="0">
                <a:solidFill>
                  <a:srgbClr val="00B050"/>
                </a:solidFill>
                <a:latin typeface="华文楷体" pitchFamily="2" charset="-122"/>
                <a:ea typeface="华文楷体" pitchFamily="2" charset="-122"/>
              </a:rPr>
              <a:t>指前因子及包含温度在内的指数相为独立变量；活化能通过指数项来影响反应速率，</a:t>
            </a:r>
            <a:r>
              <a:rPr lang="zh-CN" altLang="en-US" b="1" dirty="0">
                <a:solidFill>
                  <a:srgbClr val="00B050"/>
                </a:solidFill>
                <a:latin typeface="华文楷体" pitchFamily="2" charset="-122"/>
                <a:ea typeface="华文楷体" pitchFamily="2" charset="-122"/>
              </a:rPr>
              <a:t>与指前</a:t>
            </a:r>
            <a:r>
              <a:rPr lang="zh-CN" altLang="en-US" b="1" dirty="0" smtClean="0">
                <a:solidFill>
                  <a:srgbClr val="00B050"/>
                </a:solidFill>
                <a:latin typeface="华文楷体" pitchFamily="2" charset="-122"/>
                <a:ea typeface="华文楷体" pitchFamily="2" charset="-122"/>
              </a:rPr>
              <a:t>因子无关。</a:t>
            </a:r>
            <a:endParaRPr lang="en-US" altLang="zh-CN" b="1" dirty="0" smtClean="0">
              <a:solidFill>
                <a:srgbClr val="00B050"/>
              </a:solidFill>
              <a:latin typeface="华文楷体" pitchFamily="2" charset="-122"/>
              <a:ea typeface="华文楷体" pitchFamily="2" charset="-122"/>
            </a:endParaRPr>
          </a:p>
          <a:p>
            <a:pPr>
              <a:lnSpc>
                <a:spcPct val="150000"/>
              </a:lnSpc>
              <a:buFont typeface="Wingdings" pitchFamily="2" charset="2"/>
              <a:buChar char="Ø"/>
            </a:pPr>
            <a:r>
              <a:rPr lang="zh-CN" altLang="en-US" b="1" dirty="0" smtClean="0">
                <a:solidFill>
                  <a:srgbClr val="7030A0"/>
                </a:solidFill>
                <a:latin typeface="华文楷体" pitchFamily="2" charset="-122"/>
                <a:ea typeface="华文楷体" pitchFamily="2" charset="-122"/>
              </a:rPr>
              <a:t>活化能即内含于表征速率常数的指数相，亦内含于指前因子中，二者随活化能的升降做不同变化。</a:t>
            </a:r>
            <a:endParaRPr lang="en-US" altLang="zh-CN" b="1" dirty="0" smtClean="0">
              <a:solidFill>
                <a:srgbClr val="7030A0"/>
              </a:solidFill>
              <a:latin typeface="华文楷体" pitchFamily="2" charset="-122"/>
              <a:ea typeface="华文楷体" pitchFamily="2" charset="-122"/>
            </a:endParaRPr>
          </a:p>
          <a:p>
            <a:pPr marL="0" indent="0" algn="ctr">
              <a:lnSpc>
                <a:spcPct val="110000"/>
              </a:lnSpc>
              <a:spcBef>
                <a:spcPct val="0"/>
              </a:spcBef>
              <a:buNone/>
            </a:pPr>
            <a:r>
              <a:rPr lang="en-US" altLang="zh-CN" b="1" dirty="0" smtClean="0">
                <a:solidFill>
                  <a:srgbClr val="7030A0"/>
                </a:solidFill>
                <a:latin typeface="Times New Roman" pitchFamily="18" charset="0"/>
                <a:ea typeface="华文楷体" pitchFamily="2" charset="-122"/>
                <a:cs typeface="Times New Roman" pitchFamily="18" charset="0"/>
              </a:rPr>
              <a:t>      </a:t>
            </a:r>
            <a:r>
              <a:rPr lang="en-US" altLang="zh-CN" b="1" dirty="0" err="1" smtClean="0">
                <a:solidFill>
                  <a:srgbClr val="0070C0"/>
                </a:solidFill>
                <a:latin typeface="Times New Roman" pitchFamily="18" charset="0"/>
                <a:cs typeface="Times New Roman" pitchFamily="18" charset="0"/>
              </a:rPr>
              <a:t>ln</a:t>
            </a:r>
            <a:r>
              <a:rPr lang="en-US" altLang="zh-CN" b="1" i="1" dirty="0" err="1" smtClean="0">
                <a:solidFill>
                  <a:srgbClr val="0070C0"/>
                </a:solidFill>
                <a:latin typeface="Times New Roman" pitchFamily="18" charset="0"/>
                <a:cs typeface="Times New Roman" pitchFamily="18" charset="0"/>
              </a:rPr>
              <a:t>k</a:t>
            </a:r>
            <a:r>
              <a:rPr lang="en-US" altLang="zh-CN" b="1" i="1" dirty="0" smtClean="0">
                <a:solidFill>
                  <a:srgbClr val="0070C0"/>
                </a:solidFill>
                <a:latin typeface="Times New Roman" pitchFamily="18" charset="0"/>
                <a:cs typeface="Times New Roman" pitchFamily="18" charset="0"/>
              </a:rPr>
              <a:t> </a:t>
            </a:r>
            <a:r>
              <a:rPr lang="en-US" altLang="zh-CN" b="1" dirty="0" smtClean="0">
                <a:solidFill>
                  <a:srgbClr val="0070C0"/>
                </a:solidFill>
                <a:latin typeface="Times New Roman" pitchFamily="18" charset="0"/>
                <a:cs typeface="Times New Roman" pitchFamily="18" charset="0"/>
              </a:rPr>
              <a:t>= </a:t>
            </a:r>
            <a:r>
              <a:rPr lang="en-US" altLang="zh-CN" b="1" dirty="0" err="1" smtClean="0">
                <a:solidFill>
                  <a:srgbClr val="0070C0"/>
                </a:solidFill>
                <a:latin typeface="Times New Roman" pitchFamily="18" charset="0"/>
                <a:cs typeface="Times New Roman" pitchFamily="18" charset="0"/>
              </a:rPr>
              <a:t>ln</a:t>
            </a:r>
            <a:r>
              <a:rPr lang="en-US" altLang="zh-CN" b="1" i="1" dirty="0" err="1" smtClean="0">
                <a:solidFill>
                  <a:srgbClr val="0070C0"/>
                </a:solidFill>
                <a:latin typeface="Times New Roman" pitchFamily="18" charset="0"/>
                <a:cs typeface="Times New Roman" pitchFamily="18" charset="0"/>
              </a:rPr>
              <a:t>A</a:t>
            </a:r>
            <a:r>
              <a:rPr lang="en-US" altLang="zh-CN" b="1" i="1" dirty="0" smtClean="0">
                <a:solidFill>
                  <a:srgbClr val="0070C0"/>
                </a:solidFill>
                <a:latin typeface="Times New Roman" pitchFamily="18" charset="0"/>
                <a:cs typeface="Times New Roman" pitchFamily="18" charset="0"/>
              </a:rPr>
              <a:t> </a:t>
            </a:r>
            <a:r>
              <a:rPr lang="en-US" altLang="zh-CN" b="1" dirty="0" smtClean="0">
                <a:solidFill>
                  <a:srgbClr val="0070C0"/>
                </a:solidFill>
                <a:latin typeface="Times New Roman" pitchFamily="18" charset="0"/>
                <a:cs typeface="Times New Roman" pitchFamily="18" charset="0"/>
              </a:rPr>
              <a:t>- </a:t>
            </a:r>
            <a:r>
              <a:rPr lang="en-US" altLang="zh-CN" b="1" i="1" dirty="0" err="1" smtClean="0">
                <a:solidFill>
                  <a:srgbClr val="0070C0"/>
                </a:solidFill>
                <a:latin typeface="Times New Roman" pitchFamily="18" charset="0"/>
                <a:cs typeface="Times New Roman" pitchFamily="18" charset="0"/>
              </a:rPr>
              <a:t>E</a:t>
            </a:r>
            <a:r>
              <a:rPr lang="en-US" altLang="zh-CN" b="1" i="1" baseline="-25000" dirty="0" err="1" smtClean="0">
                <a:solidFill>
                  <a:srgbClr val="0070C0"/>
                </a:solidFill>
                <a:latin typeface="Times New Roman" pitchFamily="18" charset="0"/>
                <a:cs typeface="Times New Roman" pitchFamily="18" charset="0"/>
              </a:rPr>
              <a:t>a</a:t>
            </a:r>
            <a:r>
              <a:rPr lang="en-US" altLang="zh-CN" b="1" i="1" dirty="0" smtClean="0">
                <a:solidFill>
                  <a:srgbClr val="0070C0"/>
                </a:solidFill>
                <a:latin typeface="Times New Roman" pitchFamily="18" charset="0"/>
                <a:cs typeface="Times New Roman" pitchFamily="18" charset="0"/>
              </a:rPr>
              <a:t>/RT</a:t>
            </a:r>
            <a:r>
              <a:rPr lang="en-US" altLang="zh-CN" b="1" dirty="0" smtClean="0">
                <a:solidFill>
                  <a:srgbClr val="0070C0"/>
                </a:solidFill>
                <a:latin typeface="Times New Roman" pitchFamily="18" charset="0"/>
                <a:cs typeface="Times New Roman" pitchFamily="18" charset="0"/>
              </a:rPr>
              <a:t> </a:t>
            </a:r>
            <a:endParaRPr lang="en-US" altLang="zh-CN" b="1" dirty="0">
              <a:solidFill>
                <a:srgbClr val="0070C0"/>
              </a:solidFill>
              <a:latin typeface="Times New Roman" pitchFamily="18" charset="0"/>
              <a:cs typeface="Times New Roman" pitchFamily="18" charset="0"/>
            </a:endParaRPr>
          </a:p>
          <a:p>
            <a:pPr marL="0" indent="0" algn="ctr">
              <a:lnSpc>
                <a:spcPct val="110000"/>
              </a:lnSpc>
              <a:spcBef>
                <a:spcPct val="0"/>
              </a:spcBef>
              <a:buNone/>
            </a:pPr>
            <a:r>
              <a:rPr lang="en-US" altLang="zh-CN" b="1" dirty="0">
                <a:solidFill>
                  <a:srgbClr val="C00000"/>
                </a:solidFill>
                <a:latin typeface="Times New Roman" pitchFamily="18" charset="0"/>
                <a:ea typeface="华文楷体" pitchFamily="2" charset="-122"/>
                <a:cs typeface="Times New Roman" pitchFamily="18" charset="0"/>
              </a:rPr>
              <a:t>A: </a:t>
            </a:r>
            <a:r>
              <a:rPr lang="zh-CN" altLang="en-US" b="1" dirty="0">
                <a:solidFill>
                  <a:srgbClr val="C00000"/>
                </a:solidFill>
                <a:latin typeface="Times New Roman" pitchFamily="18" charset="0"/>
                <a:ea typeface="华文楷体" pitchFamily="2" charset="-122"/>
                <a:cs typeface="Times New Roman" pitchFamily="18" charset="0"/>
              </a:rPr>
              <a:t>常数 </a:t>
            </a:r>
            <a:endParaRPr lang="en-US" altLang="zh-CN" b="1" dirty="0">
              <a:solidFill>
                <a:srgbClr val="C00000"/>
              </a:solidFill>
              <a:latin typeface="Times New Roman" pitchFamily="18" charset="0"/>
              <a:ea typeface="华文楷体" pitchFamily="2" charset="-122"/>
              <a:cs typeface="Times New Roman" pitchFamily="18" charset="0"/>
            </a:endParaRPr>
          </a:p>
          <a:p>
            <a:pPr marL="0" indent="0" algn="ctr">
              <a:lnSpc>
                <a:spcPct val="110000"/>
              </a:lnSpc>
              <a:spcBef>
                <a:spcPct val="0"/>
              </a:spcBef>
              <a:buNone/>
            </a:pPr>
            <a:r>
              <a:rPr lang="en-US" altLang="zh-CN" b="1" dirty="0" err="1" smtClean="0">
                <a:solidFill>
                  <a:srgbClr val="C00000"/>
                </a:solidFill>
                <a:latin typeface="Times New Roman" pitchFamily="18" charset="0"/>
                <a:cs typeface="Times New Roman" pitchFamily="18" charset="0"/>
              </a:rPr>
              <a:t>ln</a:t>
            </a:r>
            <a:r>
              <a:rPr lang="en-US" altLang="zh-CN" b="1" i="1" dirty="0" err="1" smtClean="0">
                <a:solidFill>
                  <a:srgbClr val="C00000"/>
                </a:solidFill>
                <a:latin typeface="Times New Roman" pitchFamily="18" charset="0"/>
                <a:cs typeface="Times New Roman" pitchFamily="18" charset="0"/>
              </a:rPr>
              <a:t>A</a:t>
            </a:r>
            <a:r>
              <a:rPr lang="en-US" altLang="zh-CN" b="1" dirty="0" smtClean="0">
                <a:solidFill>
                  <a:srgbClr val="C00000"/>
                </a:solidFill>
                <a:latin typeface="Times New Roman" pitchFamily="18" charset="0"/>
                <a:cs typeface="Times New Roman" pitchFamily="18" charset="0"/>
              </a:rPr>
              <a:t>=ln</a:t>
            </a:r>
            <a:r>
              <a:rPr lang="en-US" altLang="zh-CN" b="1" i="1" dirty="0" smtClean="0">
                <a:solidFill>
                  <a:srgbClr val="C00000"/>
                </a:solidFill>
                <a:latin typeface="Times New Roman" pitchFamily="18" charset="0"/>
                <a:cs typeface="Times New Roman" pitchFamily="18" charset="0"/>
              </a:rPr>
              <a:t>A</a:t>
            </a:r>
            <a:r>
              <a:rPr lang="en-US" altLang="zh-CN" b="1" i="1" baseline="-25000" dirty="0" smtClean="0">
                <a:solidFill>
                  <a:srgbClr val="C00000"/>
                </a:solidFill>
                <a:latin typeface="Times New Roman" pitchFamily="18" charset="0"/>
                <a:cs typeface="Times New Roman" pitchFamily="18" charset="0"/>
              </a:rPr>
              <a:t>0</a:t>
            </a:r>
            <a:r>
              <a:rPr lang="en-US" altLang="zh-CN" b="1" i="1" dirty="0" smtClean="0">
                <a:solidFill>
                  <a:srgbClr val="C00000"/>
                </a:solidFill>
                <a:latin typeface="Times New Roman" pitchFamily="18" charset="0"/>
                <a:cs typeface="Times New Roman" pitchFamily="18" charset="0"/>
              </a:rPr>
              <a:t>+</a:t>
            </a:r>
            <a:r>
              <a:rPr lang="el-GR" altLang="zh-CN" b="1" i="1" dirty="0" smtClean="0">
                <a:solidFill>
                  <a:srgbClr val="C00000"/>
                </a:solidFill>
                <a:latin typeface="Times New Roman" pitchFamily="18" charset="0"/>
                <a:cs typeface="Times New Roman" pitchFamily="18" charset="0"/>
              </a:rPr>
              <a:t>α</a:t>
            </a:r>
            <a:r>
              <a:rPr lang="en-US" altLang="zh-CN" b="1" i="1" dirty="0" err="1" smtClean="0">
                <a:solidFill>
                  <a:srgbClr val="C00000"/>
                </a:solidFill>
                <a:latin typeface="Times New Roman" pitchFamily="18" charset="0"/>
                <a:cs typeface="Times New Roman" pitchFamily="18" charset="0"/>
              </a:rPr>
              <a:t>E</a:t>
            </a:r>
            <a:r>
              <a:rPr lang="en-US" altLang="zh-CN" b="1" i="1" baseline="-25000" dirty="0" err="1" smtClean="0">
                <a:solidFill>
                  <a:srgbClr val="C00000"/>
                </a:solidFill>
                <a:latin typeface="Times New Roman" pitchFamily="18" charset="0"/>
                <a:cs typeface="Times New Roman" pitchFamily="18" charset="0"/>
              </a:rPr>
              <a:t>a</a:t>
            </a:r>
            <a:r>
              <a:rPr lang="en-US" altLang="zh-CN" b="1" i="1" baseline="-25000" dirty="0" smtClean="0">
                <a:solidFill>
                  <a:srgbClr val="C00000"/>
                </a:solidFill>
                <a:latin typeface="Times New Roman" pitchFamily="18" charset="0"/>
                <a:cs typeface="Times New Roman" pitchFamily="18" charset="0"/>
              </a:rPr>
              <a:t>  </a:t>
            </a:r>
            <a:r>
              <a:rPr lang="zh-CN" altLang="en-US" b="1" dirty="0">
                <a:solidFill>
                  <a:srgbClr val="C00000"/>
                </a:solidFill>
                <a:latin typeface="Times New Roman" pitchFamily="18" charset="0"/>
                <a:ea typeface="华文楷体" pitchFamily="2" charset="-122"/>
                <a:cs typeface="Times New Roman" pitchFamily="18" charset="0"/>
              </a:rPr>
              <a:t>补偿效应</a:t>
            </a:r>
            <a:endParaRPr lang="en-US" altLang="zh-CN" b="1" i="1" baseline="-25000" dirty="0" smtClean="0">
              <a:solidFill>
                <a:srgbClr val="C00000"/>
              </a:solidFill>
              <a:latin typeface="Times New Roman" pitchFamily="18" charset="0"/>
              <a:ea typeface="华文楷体" pitchFamily="2" charset="-122"/>
              <a:cs typeface="Times New Roman" pitchFamily="18" charset="0"/>
            </a:endParaRPr>
          </a:p>
        </p:txBody>
      </p:sp>
      <p:sp>
        <p:nvSpPr>
          <p:cNvPr id="4" name="Rectangle 2052" descr="永恒"/>
          <p:cNvSpPr>
            <a:spLocks noChangeArrowheads="1"/>
          </p:cNvSpPr>
          <p:nvPr/>
        </p:nvSpPr>
        <p:spPr bwMode="auto">
          <a:xfrm>
            <a:off x="1631504" y="271109"/>
            <a:ext cx="8928992" cy="86705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FF0B2E"/>
                </a:solidFill>
                <a:ea typeface="隶书" pitchFamily="49" charset="-122"/>
              </a:rPr>
              <a:t>温度对反应速率的影响</a:t>
            </a:r>
            <a:endParaRPr lang="zh-CN" altLang="en-US" sz="3600" dirty="0">
              <a:solidFill>
                <a:prstClr val="black"/>
              </a:solidFill>
            </a:endParaRPr>
          </a:p>
        </p:txBody>
      </p:sp>
    </p:spTree>
    <p:extLst>
      <p:ext uri="{BB962C8B-B14F-4D97-AF65-F5344CB8AC3E}">
        <p14:creationId xmlns:p14="http://schemas.microsoft.com/office/powerpoint/2010/main" val="386807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p:txBody>
          <a:bodyPr>
            <a:normAutofit/>
          </a:bodyPr>
          <a:lstStyle/>
          <a:p>
            <a:pPr marL="0" indent="0">
              <a:lnSpc>
                <a:spcPct val="150000"/>
              </a:lnSpc>
              <a:buNone/>
            </a:pPr>
            <a:r>
              <a:rPr lang="en-US" altLang="zh-CN" sz="3400" dirty="0">
                <a:latin typeface="Times New Roman" pitchFamily="18" charset="0"/>
                <a:cs typeface="Times New Roman" pitchFamily="18" charset="0"/>
              </a:rPr>
              <a:t>Arrhenius</a:t>
            </a:r>
            <a:r>
              <a:rPr lang="zh-CN" altLang="en-US" sz="3400" dirty="0">
                <a:latin typeface="华文楷体" pitchFamily="2" charset="-122"/>
                <a:ea typeface="华文楷体" pitchFamily="2" charset="-122"/>
                <a:cs typeface="Times New Roman" pitchFamily="18" charset="0"/>
              </a:rPr>
              <a:t>方程：</a:t>
            </a:r>
          </a:p>
          <a:p>
            <a:pPr>
              <a:lnSpc>
                <a:spcPct val="150000"/>
              </a:lnSpc>
              <a:spcBef>
                <a:spcPts val="1200"/>
              </a:spcBef>
              <a:buNone/>
            </a:pPr>
            <a:r>
              <a:rPr lang="zh-CN" altLang="en-US" sz="3400" dirty="0">
                <a:latin typeface="Times New Roman" pitchFamily="18" charset="0"/>
              </a:rPr>
              <a:t>                </a:t>
            </a:r>
            <a:r>
              <a:rPr lang="en-US" altLang="zh-CN" sz="3400" dirty="0">
                <a:latin typeface="Times New Roman" pitchFamily="18" charset="0"/>
              </a:rPr>
              <a:t>k = A</a:t>
            </a:r>
            <a:r>
              <a:rPr lang="en-US" altLang="zh-CN" sz="3400" baseline="-25000" dirty="0">
                <a:latin typeface="Times New Roman" pitchFamily="18" charset="0"/>
              </a:rPr>
              <a:t>0 </a:t>
            </a:r>
            <a:r>
              <a:rPr lang="en-US" altLang="zh-CN" sz="3400" dirty="0">
                <a:latin typeface="Times New Roman" pitchFamily="18" charset="0"/>
              </a:rPr>
              <a:t>e</a:t>
            </a:r>
            <a:r>
              <a:rPr lang="el-GR" altLang="zh-CN" sz="3400" baseline="30000" dirty="0">
                <a:latin typeface="Times New Roman" pitchFamily="18" charset="0"/>
              </a:rPr>
              <a:t>α</a:t>
            </a:r>
            <a:r>
              <a:rPr lang="en-US" altLang="zh-CN" sz="3400" baseline="30000" dirty="0">
                <a:latin typeface="Times New Roman" pitchFamily="18" charset="0"/>
              </a:rPr>
              <a:t>E </a:t>
            </a:r>
            <a:r>
              <a:rPr lang="en-US" altLang="zh-CN" sz="3400" dirty="0">
                <a:latin typeface="Times New Roman" pitchFamily="18" charset="0"/>
              </a:rPr>
              <a:t>e</a:t>
            </a:r>
            <a:r>
              <a:rPr lang="en-US" altLang="zh-CN" sz="3400" baseline="30000" dirty="0">
                <a:latin typeface="Times New Roman" pitchFamily="18" charset="0"/>
              </a:rPr>
              <a:t>(-E/RT)</a:t>
            </a:r>
          </a:p>
          <a:p>
            <a:pPr lvl="1">
              <a:lnSpc>
                <a:spcPct val="150000"/>
              </a:lnSpc>
              <a:spcBef>
                <a:spcPts val="1200"/>
              </a:spcBef>
            </a:pPr>
            <a:r>
              <a:rPr lang="en-US" altLang="zh-CN" sz="3000" b="1" dirty="0">
                <a:solidFill>
                  <a:srgbClr val="00B050"/>
                </a:solidFill>
                <a:latin typeface="Times New Roman" pitchFamily="18" charset="0"/>
                <a:ea typeface="华文楷体" pitchFamily="2" charset="-122"/>
                <a:cs typeface="Times New Roman" pitchFamily="18" charset="0"/>
              </a:rPr>
              <a:t>A↑</a:t>
            </a:r>
            <a:r>
              <a:rPr lang="zh-CN" altLang="en-US" sz="3000" b="1" dirty="0">
                <a:solidFill>
                  <a:srgbClr val="00B050"/>
                </a:solidFill>
                <a:latin typeface="Times New Roman" pitchFamily="18" charset="0"/>
                <a:ea typeface="华文楷体" pitchFamily="2" charset="-122"/>
                <a:cs typeface="Times New Roman" pitchFamily="18" charset="0"/>
              </a:rPr>
              <a:t>，</a:t>
            </a:r>
            <a:r>
              <a:rPr lang="en-US" altLang="zh-CN" sz="3000" b="1" dirty="0">
                <a:solidFill>
                  <a:srgbClr val="00B050"/>
                </a:solidFill>
                <a:latin typeface="Times New Roman" pitchFamily="18" charset="0"/>
                <a:ea typeface="华文楷体" pitchFamily="2" charset="-122"/>
                <a:cs typeface="Times New Roman" pitchFamily="18" charset="0"/>
              </a:rPr>
              <a:t>k↑</a:t>
            </a:r>
            <a:r>
              <a:rPr lang="zh-CN" altLang="en-US" sz="3000" b="1" dirty="0">
                <a:solidFill>
                  <a:srgbClr val="00B050"/>
                </a:solidFill>
                <a:latin typeface="Times New Roman" pitchFamily="18" charset="0"/>
                <a:ea typeface="华文楷体" pitchFamily="2" charset="-122"/>
                <a:cs typeface="Times New Roman" pitchFamily="18" charset="0"/>
              </a:rPr>
              <a:t>；</a:t>
            </a:r>
            <a:r>
              <a:rPr lang="en-US" altLang="zh-CN" sz="3000" b="1" dirty="0">
                <a:solidFill>
                  <a:srgbClr val="00B050"/>
                </a:solidFill>
                <a:latin typeface="Times New Roman" pitchFamily="18" charset="0"/>
                <a:ea typeface="华文楷体" pitchFamily="2" charset="-122"/>
                <a:cs typeface="Times New Roman" pitchFamily="18" charset="0"/>
              </a:rPr>
              <a:t>E↓</a:t>
            </a:r>
            <a:r>
              <a:rPr lang="zh-CN" altLang="en-US" sz="3000" b="1" dirty="0">
                <a:solidFill>
                  <a:srgbClr val="00B050"/>
                </a:solidFill>
                <a:latin typeface="Times New Roman" pitchFamily="18" charset="0"/>
                <a:ea typeface="华文楷体" pitchFamily="2" charset="-122"/>
                <a:cs typeface="Times New Roman" pitchFamily="18" charset="0"/>
              </a:rPr>
              <a:t>， </a:t>
            </a:r>
            <a:r>
              <a:rPr lang="en-US" altLang="zh-CN" sz="3000" b="1" dirty="0">
                <a:solidFill>
                  <a:srgbClr val="00B050"/>
                </a:solidFill>
                <a:latin typeface="Times New Roman" pitchFamily="18" charset="0"/>
                <a:ea typeface="华文楷体" pitchFamily="2" charset="-122"/>
                <a:cs typeface="Times New Roman" pitchFamily="18" charset="0"/>
              </a:rPr>
              <a:t>k</a:t>
            </a:r>
            <a:r>
              <a:rPr lang="en-US" altLang="zh-CN" sz="3000" b="1" dirty="0" smtClean="0">
                <a:solidFill>
                  <a:srgbClr val="00B050"/>
                </a:solidFill>
                <a:latin typeface="Times New Roman" pitchFamily="18" charset="0"/>
                <a:ea typeface="华文楷体" pitchFamily="2" charset="-122"/>
                <a:cs typeface="Times New Roman" pitchFamily="18" charset="0"/>
              </a:rPr>
              <a:t>↑ </a:t>
            </a:r>
            <a:r>
              <a:rPr lang="zh-CN" altLang="en-US" sz="3000" b="1" dirty="0" smtClean="0">
                <a:solidFill>
                  <a:srgbClr val="00B050"/>
                </a:solidFill>
                <a:latin typeface="Times New Roman" pitchFamily="18" charset="0"/>
                <a:ea typeface="华文楷体" pitchFamily="2" charset="-122"/>
                <a:cs typeface="Times New Roman" pitchFamily="18" charset="0"/>
              </a:rPr>
              <a:t>不存在补偿相应时</a:t>
            </a:r>
            <a:endParaRPr lang="en-US" altLang="zh-CN" sz="3000" b="1" dirty="0">
              <a:solidFill>
                <a:srgbClr val="00B050"/>
              </a:solidFill>
              <a:latin typeface="Times New Roman" pitchFamily="18" charset="0"/>
              <a:ea typeface="华文楷体" pitchFamily="2" charset="-122"/>
              <a:cs typeface="Times New Roman" pitchFamily="18" charset="0"/>
            </a:endParaRPr>
          </a:p>
          <a:p>
            <a:pPr lvl="1">
              <a:lnSpc>
                <a:spcPct val="150000"/>
              </a:lnSpc>
              <a:spcBef>
                <a:spcPts val="1200"/>
              </a:spcBef>
            </a:pPr>
            <a:r>
              <a:rPr lang="en-US" altLang="zh-CN" sz="3000" b="1" dirty="0">
                <a:solidFill>
                  <a:srgbClr val="C00000"/>
                </a:solidFill>
                <a:latin typeface="Times New Roman" pitchFamily="18" charset="0"/>
                <a:ea typeface="华文楷体" pitchFamily="2" charset="-122"/>
                <a:cs typeface="Times New Roman" pitchFamily="18" charset="0"/>
              </a:rPr>
              <a:t>A↑ </a:t>
            </a:r>
            <a:r>
              <a:rPr lang="zh-CN" altLang="en-US" sz="3000" b="1" dirty="0">
                <a:solidFill>
                  <a:srgbClr val="C00000"/>
                </a:solidFill>
                <a:latin typeface="Times New Roman" pitchFamily="18" charset="0"/>
                <a:ea typeface="华文楷体" pitchFamily="2" charset="-122"/>
                <a:cs typeface="Times New Roman" pitchFamily="18" charset="0"/>
              </a:rPr>
              <a:t>，</a:t>
            </a:r>
            <a:r>
              <a:rPr lang="en-US" altLang="zh-CN" sz="3000" b="1" dirty="0">
                <a:solidFill>
                  <a:srgbClr val="C00000"/>
                </a:solidFill>
                <a:latin typeface="Times New Roman" pitchFamily="18" charset="0"/>
                <a:ea typeface="华文楷体" pitchFamily="2" charset="-122"/>
                <a:cs typeface="Times New Roman" pitchFamily="18" charset="0"/>
              </a:rPr>
              <a:t>E↑</a:t>
            </a:r>
            <a:r>
              <a:rPr lang="zh-CN" altLang="en-US" sz="3000" b="1" dirty="0">
                <a:solidFill>
                  <a:srgbClr val="C00000"/>
                </a:solidFill>
                <a:latin typeface="Times New Roman" pitchFamily="18" charset="0"/>
                <a:ea typeface="华文楷体" pitchFamily="2" charset="-122"/>
                <a:cs typeface="Times New Roman" pitchFamily="18" charset="0"/>
              </a:rPr>
              <a:t>：补偿效应  指前因子和指数项此消彼长，相互补偿</a:t>
            </a:r>
          </a:p>
          <a:p>
            <a:pPr lvl="1">
              <a:lnSpc>
                <a:spcPct val="150000"/>
              </a:lnSpc>
              <a:spcBef>
                <a:spcPts val="1200"/>
              </a:spcBef>
              <a:buNone/>
            </a:pPr>
            <a:r>
              <a:rPr lang="zh-CN" altLang="en-US" b="1" dirty="0" smtClean="0">
                <a:latin typeface="华文楷体" pitchFamily="2" charset="-122"/>
                <a:ea typeface="华文楷体" pitchFamily="2" charset="-122"/>
              </a:rPr>
              <a:t>煤催化裂解 有机硫转化  </a:t>
            </a:r>
            <a:r>
              <a:rPr lang="en-US" altLang="zh-CN" b="1" dirty="0" smtClean="0">
                <a:latin typeface="华文楷体" pitchFamily="2" charset="-122"/>
                <a:ea typeface="华文楷体" pitchFamily="2" charset="-122"/>
              </a:rPr>
              <a:t>CO</a:t>
            </a:r>
            <a:r>
              <a:rPr lang="zh-CN" altLang="en-US" b="1" dirty="0" smtClean="0">
                <a:latin typeface="华文楷体" pitchFamily="2" charset="-122"/>
                <a:ea typeface="华文楷体" pitchFamily="2" charset="-122"/>
              </a:rPr>
              <a:t>变换</a:t>
            </a:r>
          </a:p>
        </p:txBody>
      </p:sp>
      <p:sp>
        <p:nvSpPr>
          <p:cNvPr id="2" name="标题 1"/>
          <p:cNvSpPr>
            <a:spLocks noGrp="1"/>
          </p:cNvSpPr>
          <p:nvPr>
            <p:ph type="title"/>
          </p:nvPr>
        </p:nvSpPr>
        <p:spPr/>
        <p:txBody>
          <a:bodyPr/>
          <a:lstStyle/>
          <a:p>
            <a:endParaRPr lang="zh-CN" altLang="en-US"/>
          </a:p>
        </p:txBody>
      </p:sp>
      <p:sp>
        <p:nvSpPr>
          <p:cNvPr id="5" name="Rectangle 2052" descr="永恒"/>
          <p:cNvSpPr>
            <a:spLocks noChangeArrowheads="1"/>
          </p:cNvSpPr>
          <p:nvPr/>
        </p:nvSpPr>
        <p:spPr bwMode="auto">
          <a:xfrm>
            <a:off x="1524000" y="274638"/>
            <a:ext cx="8928992" cy="86705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FF0B2E"/>
                </a:solidFill>
                <a:ea typeface="隶书" pitchFamily="49" charset="-122"/>
              </a:rPr>
              <a:t>温度对反应速率的影响</a:t>
            </a:r>
            <a:endParaRPr lang="zh-CN" altLang="en-US" sz="3600" dirty="0">
              <a:solidFill>
                <a:prstClr val="black"/>
              </a:solidFill>
            </a:endParaRPr>
          </a:p>
        </p:txBody>
      </p:sp>
    </p:spTree>
    <p:extLst>
      <p:ext uri="{BB962C8B-B14F-4D97-AF65-F5344CB8AC3E}">
        <p14:creationId xmlns:p14="http://schemas.microsoft.com/office/powerpoint/2010/main" val="2535682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sz="half" idx="1"/>
          </p:nvPr>
        </p:nvSpPr>
        <p:spPr>
          <a:xfrm>
            <a:off x="2927648" y="1556793"/>
            <a:ext cx="7240588" cy="4537075"/>
          </a:xfrm>
        </p:spPr>
        <p:txBody>
          <a:bodyPr/>
          <a:lstStyle/>
          <a:p>
            <a:pPr eaLnBrk="1" hangingPunct="1">
              <a:lnSpc>
                <a:spcPct val="150000"/>
              </a:lnSpc>
              <a:buFont typeface="Wingdings" panose="05000000000000000000" pitchFamily="2" charset="2"/>
              <a:buNone/>
            </a:pPr>
            <a:r>
              <a:rPr lang="en-US" altLang="zh-CN" sz="2600" dirty="0">
                <a:solidFill>
                  <a:srgbClr val="0000CC"/>
                </a:solidFill>
                <a:latin typeface="Times New Roman" panose="02020603050405020304" pitchFamily="18" charset="0"/>
                <a:ea typeface="黑体" panose="02010609060101010101" pitchFamily="49" charset="-122"/>
              </a:rPr>
              <a:t>§1   </a:t>
            </a:r>
            <a:r>
              <a:rPr lang="zh-CN" altLang="en-US" sz="2600" dirty="0">
                <a:solidFill>
                  <a:srgbClr val="0000CC"/>
                </a:solidFill>
                <a:latin typeface="Times New Roman" panose="02020603050405020304" pitchFamily="18" charset="0"/>
                <a:ea typeface="黑体" panose="02010609060101010101" pitchFamily="49" charset="-122"/>
              </a:rPr>
              <a:t>引言</a:t>
            </a:r>
          </a:p>
          <a:p>
            <a:pPr eaLnBrk="1" hangingPunct="1">
              <a:lnSpc>
                <a:spcPct val="150000"/>
              </a:lnSpc>
              <a:buFont typeface="Wingdings" panose="05000000000000000000" pitchFamily="2" charset="2"/>
              <a:buNone/>
            </a:pPr>
            <a:r>
              <a:rPr lang="en-US" altLang="zh-CN" sz="2600" dirty="0">
                <a:solidFill>
                  <a:srgbClr val="0000CC"/>
                </a:solidFill>
                <a:latin typeface="Times New Roman" panose="02020603050405020304" pitchFamily="18" charset="0"/>
                <a:ea typeface="黑体" panose="02010609060101010101" pitchFamily="49" charset="-122"/>
              </a:rPr>
              <a:t>§2   </a:t>
            </a:r>
            <a:r>
              <a:rPr lang="zh-CN" altLang="en-US" sz="2600" dirty="0">
                <a:solidFill>
                  <a:srgbClr val="0000CC"/>
                </a:solidFill>
                <a:latin typeface="Times New Roman" panose="02020603050405020304" pitchFamily="18" charset="0"/>
                <a:ea typeface="黑体" panose="02010609060101010101" pitchFamily="49" charset="-122"/>
              </a:rPr>
              <a:t>机理模型法建立速率方程</a:t>
            </a:r>
          </a:p>
          <a:p>
            <a:pPr eaLnBrk="1" hangingPunct="1">
              <a:lnSpc>
                <a:spcPct val="150000"/>
              </a:lnSpc>
              <a:buFont typeface="Wingdings" panose="05000000000000000000" pitchFamily="2" charset="2"/>
              <a:buNone/>
            </a:pPr>
            <a:r>
              <a:rPr lang="en-US" altLang="zh-CN" sz="2600" dirty="0">
                <a:solidFill>
                  <a:srgbClr val="FF0000"/>
                </a:solidFill>
                <a:latin typeface="Times New Roman" panose="02020603050405020304" pitchFamily="18" charset="0"/>
                <a:ea typeface="黑体" panose="02010609060101010101" pitchFamily="49" charset="-122"/>
              </a:rPr>
              <a:t>§3   </a:t>
            </a:r>
            <a:r>
              <a:rPr lang="zh-CN" altLang="en-US" sz="2600" dirty="0">
                <a:solidFill>
                  <a:srgbClr val="FF0000"/>
                </a:solidFill>
                <a:latin typeface="Times New Roman" panose="02020603050405020304" pitchFamily="18" charset="0"/>
                <a:ea typeface="黑体" panose="02010609060101010101" pitchFamily="49" charset="-122"/>
              </a:rPr>
              <a:t>经验模型法建立速率方程</a:t>
            </a:r>
          </a:p>
          <a:p>
            <a:pPr eaLnBrk="1" hangingPunct="1">
              <a:lnSpc>
                <a:spcPct val="150000"/>
              </a:lnSpc>
              <a:buFont typeface="Wingdings" panose="05000000000000000000" pitchFamily="2" charset="2"/>
              <a:buNone/>
            </a:pPr>
            <a:r>
              <a:rPr lang="en-US" altLang="zh-CN" sz="2600" dirty="0">
                <a:solidFill>
                  <a:srgbClr val="FF0000"/>
                </a:solidFill>
                <a:latin typeface="Times New Roman" panose="02020603050405020304" pitchFamily="18" charset="0"/>
                <a:ea typeface="黑体" panose="02010609060101010101" pitchFamily="49" charset="-122"/>
              </a:rPr>
              <a:t>§4   </a:t>
            </a:r>
            <a:r>
              <a:rPr lang="zh-CN" altLang="en-US" sz="2600" dirty="0">
                <a:solidFill>
                  <a:srgbClr val="FF0000"/>
                </a:solidFill>
                <a:latin typeface="Times New Roman" panose="02020603050405020304" pitchFamily="18" charset="0"/>
                <a:ea typeface="黑体" panose="02010609060101010101" pitchFamily="49" charset="-122"/>
              </a:rPr>
              <a:t>动力学方法与反应机理</a:t>
            </a:r>
          </a:p>
          <a:p>
            <a:pPr eaLnBrk="1" hangingPunct="1">
              <a:lnSpc>
                <a:spcPct val="150000"/>
              </a:lnSpc>
              <a:buFont typeface="Wingdings" panose="05000000000000000000" pitchFamily="2" charset="2"/>
              <a:buNone/>
            </a:pPr>
            <a:r>
              <a:rPr lang="en-US" altLang="zh-CN" sz="2600" dirty="0">
                <a:solidFill>
                  <a:srgbClr val="0000CC"/>
                </a:solidFill>
                <a:latin typeface="Times New Roman" panose="02020603050405020304" pitchFamily="18" charset="0"/>
                <a:ea typeface="黑体" panose="02010609060101010101" pitchFamily="49" charset="-122"/>
              </a:rPr>
              <a:t>§5   </a:t>
            </a:r>
            <a:r>
              <a:rPr lang="zh-CN" altLang="en-US" sz="2600" dirty="0">
                <a:solidFill>
                  <a:srgbClr val="0000CC"/>
                </a:solidFill>
                <a:latin typeface="Times New Roman" panose="02020603050405020304" pitchFamily="18" charset="0"/>
                <a:ea typeface="黑体" panose="02010609060101010101" pitchFamily="49" charset="-122"/>
              </a:rPr>
              <a:t>扩散与反应</a:t>
            </a:r>
          </a:p>
          <a:p>
            <a:pPr eaLnBrk="1" hangingPunct="1">
              <a:lnSpc>
                <a:spcPct val="150000"/>
              </a:lnSpc>
              <a:buFont typeface="Wingdings" panose="05000000000000000000" pitchFamily="2" charset="2"/>
              <a:buNone/>
            </a:pPr>
            <a:r>
              <a:rPr lang="en-US" altLang="zh-CN" sz="2600" dirty="0">
                <a:solidFill>
                  <a:srgbClr val="FF0000"/>
                </a:solidFill>
                <a:latin typeface="Times New Roman" panose="02020603050405020304" pitchFamily="18" charset="0"/>
                <a:ea typeface="黑体" panose="02010609060101010101" pitchFamily="49" charset="-122"/>
              </a:rPr>
              <a:t>§6   </a:t>
            </a:r>
            <a:r>
              <a:rPr lang="zh-CN" altLang="en-US" sz="2600" dirty="0">
                <a:solidFill>
                  <a:srgbClr val="FF0000"/>
                </a:solidFill>
                <a:latin typeface="Times New Roman" panose="02020603050405020304" pitchFamily="18" charset="0"/>
                <a:ea typeface="黑体" panose="02010609060101010101" pitchFamily="49" charset="-122"/>
              </a:rPr>
              <a:t>扩散对催化剂中毒的影响</a:t>
            </a:r>
          </a:p>
        </p:txBody>
      </p:sp>
      <p:sp>
        <p:nvSpPr>
          <p:cNvPr id="2" name="文本框 1"/>
          <p:cNvSpPr txBox="1"/>
          <p:nvPr/>
        </p:nvSpPr>
        <p:spPr>
          <a:xfrm>
            <a:off x="5087889" y="620688"/>
            <a:ext cx="1980029" cy="707886"/>
          </a:xfrm>
          <a:prstGeom prst="rect">
            <a:avLst/>
          </a:prstGeom>
          <a:noFill/>
        </p:spPr>
        <p:txBody>
          <a:bodyPr wrap="none" rtlCol="0">
            <a:spAutoFit/>
          </a:bodyPr>
          <a:lstStyle/>
          <a:p>
            <a:r>
              <a:rPr lang="zh-CN" altLang="en-US" sz="4000" dirty="0">
                <a:solidFill>
                  <a:prstClr val="black"/>
                </a:solidFill>
              </a:rPr>
              <a:t>内      容</a:t>
            </a:r>
          </a:p>
        </p:txBody>
      </p:sp>
    </p:spTree>
    <p:extLst>
      <p:ext uri="{BB962C8B-B14F-4D97-AF65-F5344CB8AC3E}">
        <p14:creationId xmlns:p14="http://schemas.microsoft.com/office/powerpoint/2010/main" val="473584101"/>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rot="-5400000">
            <a:off x="6643998" y="1026266"/>
            <a:ext cx="3260464" cy="4534277"/>
          </a:xfrm>
          <a:prstGeom prst="rect">
            <a:avLst/>
          </a:prstGeom>
        </p:spPr>
      </p:pic>
      <p:pic>
        <p:nvPicPr>
          <p:cNvPr id="4" name="图片 3"/>
          <p:cNvPicPr>
            <a:picLocks noChangeAspect="1"/>
          </p:cNvPicPr>
          <p:nvPr/>
        </p:nvPicPr>
        <p:blipFill>
          <a:blip r:embed="rId3"/>
          <a:stretch>
            <a:fillRect/>
          </a:stretch>
        </p:blipFill>
        <p:spPr>
          <a:xfrm>
            <a:off x="2004072" y="972519"/>
            <a:ext cx="3610744" cy="3882983"/>
          </a:xfrm>
          <a:prstGeom prst="rect">
            <a:avLst/>
          </a:prstGeom>
          <a:ln w="34925">
            <a:solidFill>
              <a:schemeClr val="accent1"/>
            </a:solidFill>
          </a:ln>
        </p:spPr>
      </p:pic>
      <p:sp>
        <p:nvSpPr>
          <p:cNvPr id="6" name="文本框 5"/>
          <p:cNvSpPr txBox="1"/>
          <p:nvPr/>
        </p:nvSpPr>
        <p:spPr>
          <a:xfrm>
            <a:off x="3071665" y="4976096"/>
            <a:ext cx="6040051" cy="369332"/>
          </a:xfrm>
          <a:prstGeom prst="rect">
            <a:avLst/>
          </a:prstGeom>
          <a:noFill/>
        </p:spPr>
        <p:txBody>
          <a:bodyPr wrap="none" rtlCol="0">
            <a:spAutoFit/>
          </a:bodyPr>
          <a:lstStyle/>
          <a:p>
            <a:r>
              <a:rPr lang="zh-CN" altLang="en-US" dirty="0">
                <a:solidFill>
                  <a:prstClr val="black"/>
                </a:solidFill>
                <a:latin typeface="Times New Roman" panose="02020603050405020304" pitchFamily="18" charset="0"/>
                <a:cs typeface="Times New Roman" panose="02020603050405020304" pitchFamily="18" charset="0"/>
              </a:rPr>
              <a:t>甲苯在</a:t>
            </a:r>
            <a:r>
              <a:rPr lang="en-US" altLang="zh-CN" dirty="0">
                <a:solidFill>
                  <a:prstClr val="black"/>
                </a:solidFill>
                <a:latin typeface="Times New Roman" panose="02020603050405020304" pitchFamily="18" charset="0"/>
                <a:cs typeface="Times New Roman" panose="02020603050405020304" pitchFamily="18" charset="0"/>
              </a:rPr>
              <a:t>K-V</a:t>
            </a:r>
            <a:r>
              <a:rPr lang="en-US" altLang="zh-CN" baseline="-25000" dirty="0">
                <a:solidFill>
                  <a:prstClr val="black"/>
                </a:solidFill>
                <a:latin typeface="Times New Roman" panose="02020603050405020304" pitchFamily="18" charset="0"/>
                <a:cs typeface="Times New Roman" panose="02020603050405020304" pitchFamily="18" charset="0"/>
              </a:rPr>
              <a:t>2</a:t>
            </a:r>
            <a:r>
              <a:rPr lang="en-US" altLang="zh-CN" dirty="0">
                <a:solidFill>
                  <a:prstClr val="black"/>
                </a:solidFill>
                <a:latin typeface="Times New Roman" panose="02020603050405020304" pitchFamily="18" charset="0"/>
                <a:cs typeface="Times New Roman" panose="02020603050405020304" pitchFamily="18" charset="0"/>
              </a:rPr>
              <a:t>O</a:t>
            </a:r>
            <a:r>
              <a:rPr lang="en-US" altLang="zh-CN" baseline="-25000" dirty="0">
                <a:solidFill>
                  <a:prstClr val="black"/>
                </a:solidFill>
                <a:latin typeface="Times New Roman" panose="02020603050405020304" pitchFamily="18" charset="0"/>
                <a:cs typeface="Times New Roman" panose="02020603050405020304" pitchFamily="18" charset="0"/>
              </a:rPr>
              <a:t>5</a:t>
            </a:r>
            <a:r>
              <a:rPr lang="en-US" altLang="zh-CN" dirty="0">
                <a:solidFill>
                  <a:prstClr val="black"/>
                </a:solidFill>
                <a:latin typeface="Times New Roman" panose="02020603050405020304" pitchFamily="18" charset="0"/>
                <a:cs typeface="Times New Roman" panose="02020603050405020304" pitchFamily="18" charset="0"/>
              </a:rPr>
              <a:t>/TiO</a:t>
            </a:r>
            <a:r>
              <a:rPr lang="en-US" altLang="zh-CN" baseline="-25000" dirty="0">
                <a:solidFill>
                  <a:prstClr val="black"/>
                </a:solidFill>
                <a:latin typeface="Times New Roman" panose="02020603050405020304" pitchFamily="18" charset="0"/>
                <a:cs typeface="Times New Roman" panose="02020603050405020304" pitchFamily="18" charset="0"/>
              </a:rPr>
              <a:t>2</a:t>
            </a:r>
            <a:r>
              <a:rPr lang="zh-CN" altLang="en-US" dirty="0">
                <a:solidFill>
                  <a:prstClr val="black"/>
                </a:solidFill>
                <a:latin typeface="Times New Roman" panose="02020603050405020304" pitchFamily="18" charset="0"/>
                <a:cs typeface="Times New Roman" panose="02020603050405020304" pitchFamily="18" charset="0"/>
              </a:rPr>
              <a:t>催化剂上氧化</a:t>
            </a:r>
            <a:r>
              <a:rPr lang="en-US" altLang="zh-CN" dirty="0">
                <a:solidFill>
                  <a:prstClr val="black"/>
                </a:solidFill>
                <a:latin typeface="Times New Roman" panose="02020603050405020304" pitchFamily="18" charset="0"/>
                <a:cs typeface="Times New Roman" panose="02020603050405020304" pitchFamily="18" charset="0"/>
              </a:rPr>
              <a:t>Arrhenius</a:t>
            </a:r>
            <a:r>
              <a:rPr lang="zh-CN" altLang="en-US" dirty="0">
                <a:solidFill>
                  <a:prstClr val="black"/>
                </a:solidFill>
                <a:latin typeface="Times New Roman" panose="02020603050405020304" pitchFamily="18" charset="0"/>
                <a:cs typeface="Times New Roman" panose="02020603050405020304" pitchFamily="18" charset="0"/>
              </a:rPr>
              <a:t>曲线和</a:t>
            </a:r>
            <a:r>
              <a:rPr lang="en-US" altLang="zh-CN" dirty="0">
                <a:solidFill>
                  <a:prstClr val="black"/>
                </a:solidFill>
                <a:latin typeface="Times New Roman" panose="02020603050405020304" pitchFamily="18" charset="0"/>
                <a:cs typeface="Times New Roman" panose="02020603050405020304" pitchFamily="18" charset="0"/>
              </a:rPr>
              <a:t>LnA-E</a:t>
            </a:r>
            <a:r>
              <a:rPr lang="en-US" altLang="zh-CN" baseline="-25000" dirty="0">
                <a:solidFill>
                  <a:prstClr val="black"/>
                </a:solidFill>
                <a:latin typeface="Times New Roman" panose="02020603050405020304" pitchFamily="18" charset="0"/>
                <a:cs typeface="Times New Roman" panose="02020603050405020304" pitchFamily="18" charset="0"/>
              </a:rPr>
              <a:t>a</a:t>
            </a:r>
            <a:r>
              <a:rPr lang="zh-CN" altLang="en-US" dirty="0">
                <a:solidFill>
                  <a:prstClr val="black"/>
                </a:solidFill>
                <a:latin typeface="Times New Roman" panose="02020603050405020304" pitchFamily="18" charset="0"/>
                <a:cs typeface="Times New Roman" panose="02020603050405020304" pitchFamily="18" charset="0"/>
              </a:rPr>
              <a:t>图</a:t>
            </a:r>
          </a:p>
        </p:txBody>
      </p:sp>
      <p:sp>
        <p:nvSpPr>
          <p:cNvPr id="9" name="文本框 8"/>
          <p:cNvSpPr txBox="1"/>
          <p:nvPr/>
        </p:nvSpPr>
        <p:spPr>
          <a:xfrm>
            <a:off x="3204365" y="2819841"/>
            <a:ext cx="1117614" cy="369332"/>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K/V</a:t>
            </a:r>
            <a:r>
              <a:rPr lang="zh-CN" altLang="en-US" b="1" dirty="0" smtClean="0">
                <a:solidFill>
                  <a:srgbClr val="FF0000"/>
                </a:solidFill>
                <a:latin typeface="Times New Roman" panose="02020603050405020304" pitchFamily="18" charset="0"/>
                <a:cs typeface="Times New Roman" panose="02020603050405020304" pitchFamily="18" charset="0"/>
              </a:rPr>
              <a:t>增加</a:t>
            </a:r>
            <a:r>
              <a:rPr lang="en-US" altLang="zh-CN" dirty="0" smtClean="0">
                <a:solidFill>
                  <a:prstClr val="black"/>
                </a:solidFill>
              </a:rPr>
              <a:t> </a:t>
            </a:r>
            <a:endParaRPr lang="zh-CN" altLang="en-US" dirty="0">
              <a:solidFill>
                <a:prstClr val="black"/>
              </a:solidFill>
            </a:endParaRPr>
          </a:p>
        </p:txBody>
      </p:sp>
      <p:sp>
        <p:nvSpPr>
          <p:cNvPr id="10" name="文本框 9"/>
          <p:cNvSpPr txBox="1"/>
          <p:nvPr/>
        </p:nvSpPr>
        <p:spPr>
          <a:xfrm>
            <a:off x="1981201" y="5553892"/>
            <a:ext cx="9135834" cy="400110"/>
          </a:xfrm>
          <a:prstGeom prst="rect">
            <a:avLst/>
          </a:prstGeom>
          <a:noFill/>
        </p:spPr>
        <p:txBody>
          <a:bodyPr wrap="none" rtlCol="0">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K</a:t>
            </a:r>
            <a:r>
              <a:rPr lang="zh-CN" altLang="en-US" sz="2000" dirty="0">
                <a:solidFill>
                  <a:srgbClr val="FF0000"/>
                </a:solidFill>
                <a:latin typeface="Times New Roman" panose="02020603050405020304" pitchFamily="18" charset="0"/>
                <a:cs typeface="Times New Roman" panose="02020603050405020304" pitchFamily="18" charset="0"/>
              </a:rPr>
              <a:t>改变了催化剂表面的电子因素</a:t>
            </a:r>
            <a:r>
              <a:rPr lang="zh-CN" altLang="en-US" sz="2000" dirty="0">
                <a:solidFill>
                  <a:prstClr val="black"/>
                </a:solidFill>
                <a:latin typeface="Times New Roman" panose="02020603050405020304" pitchFamily="18" charset="0"/>
                <a:cs typeface="Times New Roman" panose="02020603050405020304" pitchFamily="18" charset="0"/>
              </a:rPr>
              <a:t>；</a:t>
            </a:r>
            <a:r>
              <a:rPr lang="en-US" altLang="zh-CN" sz="2000" dirty="0">
                <a:solidFill>
                  <a:srgbClr val="0000FF"/>
                </a:solidFill>
                <a:latin typeface="Times New Roman" panose="02020603050405020304" pitchFamily="18" charset="0"/>
                <a:cs typeface="Times New Roman" panose="02020603050405020304" pitchFamily="18" charset="0"/>
              </a:rPr>
              <a:t>K</a:t>
            </a:r>
            <a:r>
              <a:rPr lang="zh-CN" altLang="en-US" sz="2000" dirty="0">
                <a:solidFill>
                  <a:srgbClr val="0000FF"/>
                </a:solidFill>
                <a:latin typeface="Times New Roman" panose="02020603050405020304" pitchFamily="18" charset="0"/>
                <a:cs typeface="Times New Roman" panose="02020603050405020304" pitchFamily="18" charset="0"/>
              </a:rPr>
              <a:t>吸附在</a:t>
            </a:r>
            <a:r>
              <a:rPr lang="en-US" altLang="zh-CN" sz="2000" dirty="0" smtClean="0">
                <a:solidFill>
                  <a:srgbClr val="0000FF"/>
                </a:solidFill>
                <a:latin typeface="Times New Roman" panose="02020603050405020304" pitchFamily="18" charset="0"/>
                <a:cs typeface="Times New Roman" panose="02020603050405020304" pitchFamily="18" charset="0"/>
              </a:rPr>
              <a:t>V</a:t>
            </a:r>
            <a:r>
              <a:rPr lang="zh-CN" altLang="en-US" sz="2000" dirty="0" smtClean="0">
                <a:solidFill>
                  <a:srgbClr val="0000FF"/>
                </a:solidFill>
                <a:latin typeface="Times New Roman" panose="02020603050405020304" pitchFamily="18" charset="0"/>
                <a:cs typeface="Times New Roman" panose="02020603050405020304" pitchFamily="18" charset="0"/>
              </a:rPr>
              <a:t>单层表面</a:t>
            </a:r>
            <a:r>
              <a:rPr lang="zh-CN" altLang="en-US" sz="2000" dirty="0">
                <a:solidFill>
                  <a:srgbClr val="0000FF"/>
                </a:solidFill>
                <a:latin typeface="Times New Roman" panose="02020603050405020304" pitchFamily="18" charset="0"/>
                <a:cs typeface="Times New Roman" panose="02020603050405020304" pitchFamily="18" charset="0"/>
              </a:rPr>
              <a:t>，降低了表面</a:t>
            </a:r>
            <a:r>
              <a:rPr lang="en-US" altLang="zh-CN" sz="2000" dirty="0">
                <a:solidFill>
                  <a:srgbClr val="0000FF"/>
                </a:solidFill>
                <a:latin typeface="Times New Roman" panose="02020603050405020304" pitchFamily="18" charset="0"/>
                <a:cs typeface="Times New Roman" panose="02020603050405020304" pitchFamily="18" charset="0"/>
              </a:rPr>
              <a:t>V</a:t>
            </a:r>
            <a:r>
              <a:rPr lang="zh-CN" altLang="en-US" sz="2000" dirty="0">
                <a:solidFill>
                  <a:srgbClr val="0000FF"/>
                </a:solidFill>
                <a:latin typeface="Times New Roman" panose="02020603050405020304" pitchFamily="18" charset="0"/>
                <a:cs typeface="Times New Roman" panose="02020603050405020304" pitchFamily="18" charset="0"/>
              </a:rPr>
              <a:t>物种的浓度</a:t>
            </a:r>
          </a:p>
        </p:txBody>
      </p:sp>
      <p:sp>
        <p:nvSpPr>
          <p:cNvPr id="11" name="Rectangle 2052" descr="永恒"/>
          <p:cNvSpPr>
            <a:spLocks noGrp="1" noChangeArrowheads="1"/>
          </p:cNvSpPr>
          <p:nvPr>
            <p:ph type="title"/>
          </p:nvPr>
        </p:nvSpPr>
        <p:spPr bwMode="auto">
          <a:xfrm>
            <a:off x="1542389" y="182813"/>
            <a:ext cx="9098600" cy="85010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p>
            <a:pPr algn="l" defTabSz="855048"/>
            <a:r>
              <a:rPr lang="zh-CN" altLang="en-US" b="1" dirty="0">
                <a:solidFill>
                  <a:srgbClr val="FF0B2E"/>
                </a:solidFill>
                <a:ea typeface="隶书" pitchFamily="49" charset="-122"/>
              </a:rPr>
              <a:t>温度对反应速率的影响</a:t>
            </a:r>
            <a:endParaRPr lang="zh-CN" altLang="en-US" sz="3600" dirty="0"/>
          </a:p>
        </p:txBody>
      </p:sp>
      <p:cxnSp>
        <p:nvCxnSpPr>
          <p:cNvPr id="12" name="直接箭头连接符 11"/>
          <p:cNvCxnSpPr/>
          <p:nvPr/>
        </p:nvCxnSpPr>
        <p:spPr>
          <a:xfrm flipH="1">
            <a:off x="3596640" y="2438400"/>
            <a:ext cx="1137920" cy="145288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231725" y="1153888"/>
            <a:ext cx="1885310" cy="523220"/>
          </a:xfrm>
          <a:prstGeom prst="rect">
            <a:avLst/>
          </a:prstGeom>
        </p:spPr>
        <p:txBody>
          <a:bodyPr wrap="square">
            <a:spAutoFit/>
          </a:bodyPr>
          <a:lstStyle/>
          <a:p>
            <a:r>
              <a:rPr lang="en-US" altLang="zh-CN" sz="2800" b="1" dirty="0" smtClean="0">
                <a:solidFill>
                  <a:srgbClr val="002060"/>
                </a:solidFill>
                <a:latin typeface="Times New Roman" pitchFamily="18" charset="0"/>
              </a:rPr>
              <a:t>A=A</a:t>
            </a:r>
            <a:r>
              <a:rPr lang="en-US" altLang="zh-CN" sz="2800" b="1" baseline="-25000" dirty="0" smtClean="0">
                <a:solidFill>
                  <a:srgbClr val="002060"/>
                </a:solidFill>
                <a:latin typeface="Times New Roman" pitchFamily="18" charset="0"/>
              </a:rPr>
              <a:t>0 </a:t>
            </a:r>
            <a:r>
              <a:rPr lang="en-US" altLang="zh-CN" sz="2800" b="1" dirty="0" smtClean="0">
                <a:solidFill>
                  <a:srgbClr val="002060"/>
                </a:solidFill>
                <a:latin typeface="Times New Roman" pitchFamily="18" charset="0"/>
              </a:rPr>
              <a:t>e</a:t>
            </a:r>
            <a:r>
              <a:rPr lang="el-GR" altLang="zh-CN" sz="2800" b="1" baseline="30000" dirty="0" smtClean="0">
                <a:solidFill>
                  <a:srgbClr val="002060"/>
                </a:solidFill>
                <a:latin typeface="Times New Roman" pitchFamily="18" charset="0"/>
              </a:rPr>
              <a:t>α</a:t>
            </a:r>
            <a:r>
              <a:rPr lang="en-US" altLang="zh-CN" sz="2800" b="1" baseline="30000" dirty="0" smtClean="0">
                <a:solidFill>
                  <a:srgbClr val="002060"/>
                </a:solidFill>
                <a:latin typeface="Times New Roman" pitchFamily="18" charset="0"/>
              </a:rPr>
              <a:t>E</a:t>
            </a:r>
            <a:endParaRPr lang="zh-CN" altLang="en-US" sz="2800" b="1" dirty="0">
              <a:solidFill>
                <a:srgbClr val="002060"/>
              </a:solidFill>
            </a:endParaRPr>
          </a:p>
        </p:txBody>
      </p:sp>
    </p:spTree>
    <p:extLst>
      <p:ext uri="{BB962C8B-B14F-4D97-AF65-F5344CB8AC3E}">
        <p14:creationId xmlns:p14="http://schemas.microsoft.com/office/powerpoint/2010/main" val="4160631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2351584" y="836712"/>
            <a:ext cx="7772400" cy="1080120"/>
          </a:xfrm>
        </p:spPr>
        <p:txBody>
          <a:bodyPr/>
          <a:lstStyle/>
          <a:p>
            <a:pPr algn="ctr" eaLnBrk="1" hangingPunct="1"/>
            <a:r>
              <a:rPr lang="zh-CN" altLang="en-US" b="1" dirty="0" smtClean="0">
                <a:latin typeface="宋体" panose="02010600030101010101" pitchFamily="2" charset="-122"/>
                <a:ea typeface="宋体" panose="02010600030101010101" pitchFamily="2" charset="-122"/>
              </a:rPr>
              <a:t>二、机理模型法建立速率方程</a:t>
            </a:r>
          </a:p>
        </p:txBody>
      </p:sp>
      <p:sp>
        <p:nvSpPr>
          <p:cNvPr id="14339" name="Rectangle 5"/>
          <p:cNvSpPr>
            <a:spLocks noGrp="1" noChangeArrowheads="1"/>
          </p:cNvSpPr>
          <p:nvPr>
            <p:ph type="subTitle" idx="1"/>
          </p:nvPr>
        </p:nvSpPr>
        <p:spPr>
          <a:xfrm>
            <a:off x="3213448" y="2420888"/>
            <a:ext cx="6048672" cy="3600400"/>
          </a:xfrm>
        </p:spPr>
        <p:txBody>
          <a:bodyPr>
            <a:normAutofit/>
          </a:bodyPr>
          <a:lstStyle/>
          <a:p>
            <a:pPr algn="l" eaLnBrk="1" hangingPunct="1">
              <a:lnSpc>
                <a:spcPct val="135000"/>
              </a:lnSpc>
            </a:pPr>
            <a:r>
              <a:rPr lang="zh-CN" altLang="en-US" dirty="0" smtClean="0">
                <a:solidFill>
                  <a:srgbClr val="0000CC"/>
                </a:solidFill>
                <a:ea typeface="黑体" panose="02010609060101010101" pitchFamily="49" charset="-122"/>
              </a:rPr>
              <a:t>理想吸附模型</a:t>
            </a:r>
          </a:p>
          <a:p>
            <a:pPr marL="344488" lvl="1" algn="l">
              <a:lnSpc>
                <a:spcPct val="135000"/>
              </a:lnSpc>
            </a:pPr>
            <a:r>
              <a:rPr lang="zh-CN" altLang="en-US" dirty="0" smtClean="0">
                <a:solidFill>
                  <a:srgbClr val="0000CC"/>
                </a:solidFill>
                <a:ea typeface="黑体" panose="02010609060101010101" pitchFamily="49" charset="-122"/>
              </a:rPr>
              <a:t>     表面反应为速控步骤</a:t>
            </a:r>
          </a:p>
          <a:p>
            <a:pPr marL="344488" lvl="1" algn="l">
              <a:lnSpc>
                <a:spcPct val="135000"/>
              </a:lnSpc>
            </a:pPr>
            <a:r>
              <a:rPr lang="zh-CN" altLang="en-US" dirty="0" smtClean="0">
                <a:solidFill>
                  <a:srgbClr val="0000CC"/>
                </a:solidFill>
                <a:ea typeface="黑体" panose="02010609060101010101" pitchFamily="49" charset="-122"/>
              </a:rPr>
              <a:t>      吸附或脱附为速控步</a:t>
            </a:r>
            <a:endParaRPr lang="en-US" altLang="zh-CN" dirty="0">
              <a:solidFill>
                <a:srgbClr val="0000CC"/>
              </a:solidFill>
              <a:ea typeface="黑体" panose="02010609060101010101" pitchFamily="49" charset="-122"/>
            </a:endParaRPr>
          </a:p>
          <a:p>
            <a:pPr marL="344488" lvl="1" algn="l">
              <a:lnSpc>
                <a:spcPct val="135000"/>
              </a:lnSpc>
            </a:pPr>
            <a:r>
              <a:rPr lang="zh-CN" altLang="en-US" dirty="0" smtClean="0">
                <a:solidFill>
                  <a:srgbClr val="0000CC"/>
                </a:solidFill>
                <a:ea typeface="黑体" panose="02010609060101010101" pitchFamily="49" charset="-122"/>
              </a:rPr>
              <a:t>     没有速控步骤</a:t>
            </a:r>
          </a:p>
          <a:p>
            <a:pPr algn="l" eaLnBrk="1" hangingPunct="1">
              <a:lnSpc>
                <a:spcPct val="135000"/>
              </a:lnSpc>
            </a:pPr>
            <a:r>
              <a:rPr lang="zh-CN" altLang="en-US" b="1" dirty="0" smtClean="0"/>
              <a:t>实际吸附模型</a:t>
            </a:r>
          </a:p>
        </p:txBody>
      </p:sp>
      <p:cxnSp>
        <p:nvCxnSpPr>
          <p:cNvPr id="3" name="直接连接符 2"/>
          <p:cNvCxnSpPr/>
          <p:nvPr/>
        </p:nvCxnSpPr>
        <p:spPr>
          <a:xfrm flipV="1">
            <a:off x="1991544" y="1988840"/>
            <a:ext cx="8280920" cy="7200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118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机 理 模 型 建 立</a:t>
            </a:r>
            <a:endParaRPr lang="zh-CN" altLang="en-US" sz="3200" dirty="0"/>
          </a:p>
        </p:txBody>
      </p:sp>
      <p:pic>
        <p:nvPicPr>
          <p:cNvPr id="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392208" y="2412084"/>
            <a:ext cx="3780420" cy="2016224"/>
          </a:xfrm>
          <a:noFill/>
        </p:spPr>
      </p:pic>
      <p:graphicFrame>
        <p:nvGraphicFramePr>
          <p:cNvPr id="5" name="Object 3"/>
          <p:cNvGraphicFramePr>
            <a:graphicFrameLocks noChangeAspect="1"/>
          </p:cNvGraphicFramePr>
          <p:nvPr>
            <p:extLst/>
          </p:nvPr>
        </p:nvGraphicFramePr>
        <p:xfrm>
          <a:off x="1686616" y="1972862"/>
          <a:ext cx="3849354" cy="3600400"/>
        </p:xfrm>
        <a:graphic>
          <a:graphicData uri="http://schemas.openxmlformats.org/presentationml/2006/ole">
            <mc:AlternateContent xmlns:mc="http://schemas.openxmlformats.org/markup-compatibility/2006">
              <mc:Choice xmlns:v="urn:schemas-microsoft-com:vml" Requires="v">
                <p:oleObj spid="_x0000_s7173" name="文档" r:id="rId4" imgW="2572512" imgH="2404872" progId="Word.Document.8">
                  <p:embed/>
                </p:oleObj>
              </mc:Choice>
              <mc:Fallback>
                <p:oleObj name="文档" r:id="rId4" imgW="2572512" imgH="240487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6616" y="1972862"/>
                        <a:ext cx="3849354" cy="3600400"/>
                      </a:xfrm>
                      <a:prstGeom prst="rect">
                        <a:avLst/>
                      </a:prstGeom>
                      <a:noFill/>
                      <a:ln>
                        <a:noFill/>
                      </a:ln>
                    </p:spPr>
                  </p:pic>
                </p:oleObj>
              </mc:Fallback>
            </mc:AlternateContent>
          </a:graphicData>
        </a:graphic>
      </p:graphicFrame>
      <p:sp>
        <p:nvSpPr>
          <p:cNvPr id="6" name="文本框 5"/>
          <p:cNvSpPr txBox="1"/>
          <p:nvPr/>
        </p:nvSpPr>
        <p:spPr>
          <a:xfrm>
            <a:off x="3287688" y="1484784"/>
            <a:ext cx="1107996" cy="369332"/>
          </a:xfrm>
          <a:prstGeom prst="rect">
            <a:avLst/>
          </a:prstGeom>
          <a:noFill/>
        </p:spPr>
        <p:txBody>
          <a:bodyPr wrap="none" rtlCol="0">
            <a:spAutoFit/>
          </a:bodyPr>
          <a:lstStyle/>
          <a:p>
            <a:r>
              <a:rPr lang="zh-CN" altLang="en-US" dirty="0">
                <a:solidFill>
                  <a:srgbClr val="FF0000"/>
                </a:solidFill>
              </a:rPr>
              <a:t>真实状态</a:t>
            </a:r>
          </a:p>
        </p:txBody>
      </p:sp>
      <p:sp>
        <p:nvSpPr>
          <p:cNvPr id="7" name="文本框 6"/>
          <p:cNvSpPr txBox="1"/>
          <p:nvPr/>
        </p:nvSpPr>
        <p:spPr>
          <a:xfrm>
            <a:off x="7101623" y="1653339"/>
            <a:ext cx="2492990" cy="369332"/>
          </a:xfrm>
          <a:prstGeom prst="rect">
            <a:avLst/>
          </a:prstGeom>
          <a:noFill/>
        </p:spPr>
        <p:txBody>
          <a:bodyPr wrap="none" rtlCol="0">
            <a:spAutoFit/>
          </a:bodyPr>
          <a:lstStyle/>
          <a:p>
            <a:r>
              <a:rPr lang="zh-CN" altLang="en-US" dirty="0">
                <a:solidFill>
                  <a:srgbClr val="339933"/>
                </a:solidFill>
              </a:rPr>
              <a:t>理想状态（均匀表面）</a:t>
            </a:r>
          </a:p>
        </p:txBody>
      </p:sp>
      <p:sp>
        <p:nvSpPr>
          <p:cNvPr id="8" name="文本框 7"/>
          <p:cNvSpPr txBox="1"/>
          <p:nvPr/>
        </p:nvSpPr>
        <p:spPr>
          <a:xfrm>
            <a:off x="6690911" y="4742758"/>
            <a:ext cx="1338828" cy="369332"/>
          </a:xfrm>
          <a:prstGeom prst="rect">
            <a:avLst/>
          </a:prstGeom>
          <a:noFill/>
        </p:spPr>
        <p:txBody>
          <a:bodyPr wrap="none" rtlCol="0">
            <a:spAutoFit/>
          </a:bodyPr>
          <a:lstStyle/>
          <a:p>
            <a:r>
              <a:rPr lang="zh-CN" altLang="en-US" dirty="0">
                <a:solidFill>
                  <a:srgbClr val="0000FF"/>
                </a:solidFill>
              </a:rPr>
              <a:t>单分子反应</a:t>
            </a:r>
          </a:p>
        </p:txBody>
      </p:sp>
      <p:sp>
        <p:nvSpPr>
          <p:cNvPr id="9" name="文本框 8"/>
          <p:cNvSpPr txBox="1"/>
          <p:nvPr/>
        </p:nvSpPr>
        <p:spPr>
          <a:xfrm>
            <a:off x="6672064" y="5489745"/>
            <a:ext cx="1338828" cy="369332"/>
          </a:xfrm>
          <a:prstGeom prst="rect">
            <a:avLst/>
          </a:prstGeom>
          <a:noFill/>
        </p:spPr>
        <p:txBody>
          <a:bodyPr wrap="none" rtlCol="0">
            <a:spAutoFit/>
          </a:bodyPr>
          <a:lstStyle/>
          <a:p>
            <a:r>
              <a:rPr lang="zh-CN" altLang="en-US" dirty="0">
                <a:solidFill>
                  <a:srgbClr val="FF0000"/>
                </a:solidFill>
              </a:rPr>
              <a:t>双分子反应</a:t>
            </a:r>
          </a:p>
        </p:txBody>
      </p:sp>
      <p:sp>
        <p:nvSpPr>
          <p:cNvPr id="10" name="文本框 9"/>
          <p:cNvSpPr txBox="1"/>
          <p:nvPr/>
        </p:nvSpPr>
        <p:spPr>
          <a:xfrm>
            <a:off x="8649791" y="4653136"/>
            <a:ext cx="646331" cy="369332"/>
          </a:xfrm>
          <a:prstGeom prst="rect">
            <a:avLst/>
          </a:prstGeom>
          <a:noFill/>
        </p:spPr>
        <p:txBody>
          <a:bodyPr wrap="none" rtlCol="0">
            <a:spAutoFit/>
          </a:bodyPr>
          <a:lstStyle/>
          <a:p>
            <a:r>
              <a:rPr lang="zh-CN" altLang="en-US" dirty="0">
                <a:solidFill>
                  <a:srgbClr val="990099"/>
                </a:solidFill>
              </a:rPr>
              <a:t>吸附</a:t>
            </a:r>
          </a:p>
        </p:txBody>
      </p:sp>
      <p:sp>
        <p:nvSpPr>
          <p:cNvPr id="11" name="文本框 10"/>
          <p:cNvSpPr txBox="1"/>
          <p:nvPr/>
        </p:nvSpPr>
        <p:spPr>
          <a:xfrm>
            <a:off x="8649790" y="5157192"/>
            <a:ext cx="1107996" cy="369332"/>
          </a:xfrm>
          <a:prstGeom prst="rect">
            <a:avLst/>
          </a:prstGeom>
          <a:noFill/>
        </p:spPr>
        <p:txBody>
          <a:bodyPr wrap="none" rtlCol="0">
            <a:spAutoFit/>
          </a:bodyPr>
          <a:lstStyle/>
          <a:p>
            <a:r>
              <a:rPr lang="zh-CN" altLang="en-US" dirty="0">
                <a:solidFill>
                  <a:srgbClr val="339933"/>
                </a:solidFill>
              </a:rPr>
              <a:t>表面反应</a:t>
            </a:r>
          </a:p>
        </p:txBody>
      </p:sp>
      <p:sp>
        <p:nvSpPr>
          <p:cNvPr id="12" name="文本框 11"/>
          <p:cNvSpPr txBox="1"/>
          <p:nvPr/>
        </p:nvSpPr>
        <p:spPr>
          <a:xfrm>
            <a:off x="8760297" y="5681043"/>
            <a:ext cx="646331" cy="369332"/>
          </a:xfrm>
          <a:prstGeom prst="rect">
            <a:avLst/>
          </a:prstGeom>
          <a:noFill/>
        </p:spPr>
        <p:txBody>
          <a:bodyPr wrap="none" rtlCol="0">
            <a:spAutoFit/>
          </a:bodyPr>
          <a:lstStyle/>
          <a:p>
            <a:r>
              <a:rPr lang="zh-CN" altLang="en-US" dirty="0">
                <a:solidFill>
                  <a:srgbClr val="E5B440">
                    <a:lumMod val="50000"/>
                  </a:srgbClr>
                </a:solidFill>
              </a:rPr>
              <a:t>脱附</a:t>
            </a:r>
          </a:p>
        </p:txBody>
      </p:sp>
      <p:cxnSp>
        <p:nvCxnSpPr>
          <p:cNvPr id="14" name="直接箭头连接符 13"/>
          <p:cNvCxnSpPr/>
          <p:nvPr/>
        </p:nvCxnSpPr>
        <p:spPr>
          <a:xfrm flipV="1">
            <a:off x="7983910" y="4947804"/>
            <a:ext cx="711710" cy="16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896201" y="4992538"/>
            <a:ext cx="772437" cy="324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12" idx="1"/>
          </p:cNvCxnSpPr>
          <p:nvPr/>
        </p:nvCxnSpPr>
        <p:spPr>
          <a:xfrm>
            <a:off x="7968208" y="5104115"/>
            <a:ext cx="792088" cy="76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9" idx="3"/>
            <a:endCxn id="10" idx="1"/>
          </p:cNvCxnSpPr>
          <p:nvPr/>
        </p:nvCxnSpPr>
        <p:spPr>
          <a:xfrm flipV="1">
            <a:off x="8010892" y="4837803"/>
            <a:ext cx="638898" cy="83660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7" name="直接箭头连接符 26"/>
          <p:cNvCxnSpPr/>
          <p:nvPr/>
        </p:nvCxnSpPr>
        <p:spPr>
          <a:xfrm flipV="1">
            <a:off x="7949361" y="5362114"/>
            <a:ext cx="797514" cy="4222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0" name="直接箭头连接符 29"/>
          <p:cNvCxnSpPr/>
          <p:nvPr/>
        </p:nvCxnSpPr>
        <p:spPr>
          <a:xfrm>
            <a:off x="7976725" y="5754904"/>
            <a:ext cx="742786" cy="13368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 name="右箭头 2"/>
          <p:cNvSpPr/>
          <p:nvPr/>
        </p:nvSpPr>
        <p:spPr>
          <a:xfrm>
            <a:off x="5635965" y="3420196"/>
            <a:ext cx="720080" cy="291252"/>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4528845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机 理 模 型 建 立</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29123" y="1696378"/>
            <a:ext cx="3572374" cy="1905266"/>
          </a:xfrm>
          <a:noFill/>
        </p:spPr>
      </p:pic>
      <p:sp>
        <p:nvSpPr>
          <p:cNvPr id="5" name="右箭头 4"/>
          <p:cNvSpPr/>
          <p:nvPr/>
        </p:nvSpPr>
        <p:spPr>
          <a:xfrm rot="9200902">
            <a:off x="6873587" y="2780428"/>
            <a:ext cx="1037119" cy="180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8184232" y="2224593"/>
            <a:ext cx="1811714" cy="923330"/>
          </a:xfrm>
          <a:prstGeom prst="rect">
            <a:avLst/>
          </a:prstGeom>
          <a:noFill/>
        </p:spPr>
        <p:txBody>
          <a:bodyPr wrap="none" rtlCol="0">
            <a:spAutoFit/>
          </a:bodyPr>
          <a:lstStyle/>
          <a:p>
            <a:pPr>
              <a:lnSpc>
                <a:spcPct val="150000"/>
              </a:lnSpc>
            </a:pPr>
            <a:r>
              <a:rPr lang="zh-CN" altLang="en-US" b="1" dirty="0">
                <a:solidFill>
                  <a:srgbClr val="339933"/>
                </a:solidFill>
              </a:rPr>
              <a:t>吸附和反应发生</a:t>
            </a:r>
            <a:endParaRPr lang="en-US" altLang="zh-CN" b="1" dirty="0">
              <a:solidFill>
                <a:srgbClr val="339933"/>
              </a:solidFill>
            </a:endParaRPr>
          </a:p>
          <a:p>
            <a:pPr>
              <a:lnSpc>
                <a:spcPct val="150000"/>
              </a:lnSpc>
            </a:pPr>
            <a:r>
              <a:rPr lang="zh-CN" altLang="en-US" b="1" dirty="0">
                <a:solidFill>
                  <a:srgbClr val="339933"/>
                </a:solidFill>
              </a:rPr>
              <a:t>在催化剂的表面</a:t>
            </a:r>
          </a:p>
        </p:txBody>
      </p:sp>
      <p:sp>
        <p:nvSpPr>
          <p:cNvPr id="7" name="文本框 6"/>
          <p:cNvSpPr txBox="1"/>
          <p:nvPr/>
        </p:nvSpPr>
        <p:spPr>
          <a:xfrm>
            <a:off x="3683731" y="4023568"/>
            <a:ext cx="5265535" cy="461665"/>
          </a:xfrm>
          <a:prstGeom prst="rect">
            <a:avLst/>
          </a:prstGeom>
          <a:noFill/>
        </p:spPr>
        <p:txBody>
          <a:bodyPr wrap="square" rtlCol="0">
            <a:spAutoFit/>
          </a:bodyPr>
          <a:lstStyle/>
          <a:p>
            <a:r>
              <a:rPr lang="zh-CN" altLang="en-US" sz="2400" dirty="0">
                <a:solidFill>
                  <a:prstClr val="black"/>
                </a:solidFill>
              </a:rPr>
              <a:t>气相 </a:t>
            </a:r>
            <a:r>
              <a:rPr lang="en-US" altLang="zh-CN" sz="2400" dirty="0" smtClean="0">
                <a:solidFill>
                  <a:prstClr val="black"/>
                </a:solidFill>
                <a:latin typeface="Times New Roman" panose="02020603050405020304" pitchFamily="18" charset="0"/>
                <a:cs typeface="Times New Roman" panose="02020603050405020304" pitchFamily="18" charset="0"/>
              </a:rPr>
              <a:t>CO/O</a:t>
            </a:r>
            <a:r>
              <a:rPr lang="en-US" altLang="zh-CN" sz="2400" baseline="-25000" dirty="0" smtClean="0">
                <a:solidFill>
                  <a:prstClr val="black"/>
                </a:solidFill>
                <a:latin typeface="Times New Roman" panose="02020603050405020304" pitchFamily="18" charset="0"/>
                <a:cs typeface="Times New Roman" panose="02020603050405020304" pitchFamily="18" charset="0"/>
              </a:rPr>
              <a:t>2</a:t>
            </a:r>
            <a:r>
              <a:rPr lang="en-US" altLang="zh-CN" sz="2400" dirty="0" smtClean="0">
                <a:solidFill>
                  <a:prstClr val="black"/>
                </a:solidFill>
                <a:latin typeface="Times New Roman" panose="02020603050405020304" pitchFamily="18" charset="0"/>
                <a:cs typeface="Times New Roman" panose="02020603050405020304" pitchFamily="18" charset="0"/>
              </a:rPr>
              <a:t> /CO</a:t>
            </a:r>
            <a:r>
              <a:rPr lang="en-US" altLang="zh-CN" sz="2400" baseline="-25000" dirty="0" smtClean="0">
                <a:solidFill>
                  <a:prstClr val="black"/>
                </a:solidFill>
                <a:latin typeface="Times New Roman" panose="02020603050405020304" pitchFamily="18" charset="0"/>
                <a:cs typeface="Times New Roman" panose="02020603050405020304" pitchFamily="18" charset="0"/>
              </a:rPr>
              <a:t>2</a:t>
            </a:r>
            <a:r>
              <a:rPr lang="en-US" altLang="zh-CN" sz="2400" dirty="0" smtClean="0">
                <a:solidFill>
                  <a:prstClr val="black"/>
                </a:solidFill>
                <a:latin typeface="Times New Roman" panose="02020603050405020304" pitchFamily="18" charset="0"/>
                <a:cs typeface="Times New Roman" panose="02020603050405020304" pitchFamily="18" charset="0"/>
              </a:rPr>
              <a:t>   </a:t>
            </a:r>
            <a:r>
              <a:rPr lang="zh-CN" altLang="en-US" sz="2400" dirty="0" smtClean="0">
                <a:solidFill>
                  <a:prstClr val="black"/>
                </a:solidFill>
                <a:latin typeface="Times New Roman" panose="02020603050405020304" pitchFamily="18" charset="0"/>
                <a:cs typeface="Times New Roman" panose="02020603050405020304" pitchFamily="18" charset="0"/>
              </a:rPr>
              <a:t>表示 </a:t>
            </a:r>
            <a:r>
              <a:rPr lang="en-US" altLang="zh-CN" sz="2400" dirty="0">
                <a:solidFill>
                  <a:prstClr val="black"/>
                </a:solidFill>
                <a:latin typeface="Times New Roman" panose="02020603050405020304" pitchFamily="18" charset="0"/>
                <a:cs typeface="Times New Roman" panose="02020603050405020304" pitchFamily="18" charset="0"/>
              </a:rPr>
              <a:t>P</a:t>
            </a:r>
            <a:r>
              <a:rPr lang="en-US" altLang="zh-CN" sz="2400" baseline="-25000" dirty="0">
                <a:solidFill>
                  <a:prstClr val="black"/>
                </a:solidFill>
                <a:latin typeface="Times New Roman" panose="02020603050405020304" pitchFamily="18" charset="0"/>
                <a:cs typeface="Times New Roman" panose="02020603050405020304" pitchFamily="18" charset="0"/>
              </a:rPr>
              <a:t>CO</a:t>
            </a:r>
            <a:r>
              <a:rPr lang="en-US" altLang="zh-CN" sz="2400" dirty="0">
                <a:solidFill>
                  <a:prstClr val="black"/>
                </a:solidFill>
                <a:latin typeface="Times New Roman" panose="02020603050405020304" pitchFamily="18" charset="0"/>
                <a:cs typeface="Times New Roman" panose="02020603050405020304" pitchFamily="18" charset="0"/>
              </a:rPr>
              <a:t>  P</a:t>
            </a:r>
            <a:r>
              <a:rPr lang="en-US" altLang="zh-CN" sz="2400" baseline="-25000" dirty="0">
                <a:solidFill>
                  <a:prstClr val="black"/>
                </a:solidFill>
                <a:latin typeface="Times New Roman" panose="02020603050405020304" pitchFamily="18" charset="0"/>
                <a:cs typeface="Times New Roman" panose="02020603050405020304" pitchFamily="18" charset="0"/>
              </a:rPr>
              <a:t>O2  </a:t>
            </a:r>
            <a:r>
              <a:rPr lang="en-US" altLang="zh-CN" sz="2400" dirty="0">
                <a:solidFill>
                  <a:prstClr val="black"/>
                </a:solidFill>
                <a:latin typeface="Times New Roman" panose="02020603050405020304" pitchFamily="18" charset="0"/>
                <a:cs typeface="Times New Roman" panose="02020603050405020304" pitchFamily="18" charset="0"/>
              </a:rPr>
              <a:t>P</a:t>
            </a:r>
            <a:r>
              <a:rPr lang="en-US" altLang="zh-CN" sz="2400" baseline="-25000" dirty="0">
                <a:solidFill>
                  <a:prstClr val="black"/>
                </a:solidFill>
                <a:latin typeface="Times New Roman" panose="02020603050405020304" pitchFamily="18" charset="0"/>
                <a:cs typeface="Times New Roman" panose="02020603050405020304" pitchFamily="18" charset="0"/>
              </a:rPr>
              <a:t>CO2</a:t>
            </a:r>
            <a:endParaRPr lang="zh-CN" altLang="en-US" sz="2400" baseline="-25000" dirty="0">
              <a:solidFill>
                <a:prstClr val="black"/>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586281" y="4767894"/>
            <a:ext cx="6289239" cy="646331"/>
          </a:xfrm>
          <a:prstGeom prst="rect">
            <a:avLst/>
          </a:prstGeom>
          <a:noFill/>
        </p:spPr>
        <p:txBody>
          <a:bodyPr wrap="square" rtlCol="0">
            <a:spAutoFit/>
          </a:bodyPr>
          <a:lstStyle/>
          <a:p>
            <a:r>
              <a:rPr lang="zh-CN" altLang="en-US" sz="2400" dirty="0" smtClean="0">
                <a:solidFill>
                  <a:prstClr val="black"/>
                </a:solidFill>
                <a:latin typeface="Times New Roman" panose="02020603050405020304" pitchFamily="18" charset="0"/>
                <a:cs typeface="Times New Roman" panose="02020603050405020304" pitchFamily="18" charset="0"/>
              </a:rPr>
              <a:t>吸附</a:t>
            </a:r>
            <a:r>
              <a:rPr lang="en-US" altLang="zh-CN" sz="2400" dirty="0" smtClean="0">
                <a:solidFill>
                  <a:prstClr val="black"/>
                </a:solidFill>
                <a:latin typeface="Times New Roman" panose="02020603050405020304" pitchFamily="18" charset="0"/>
                <a:cs typeface="Times New Roman" panose="02020603050405020304" pitchFamily="18" charset="0"/>
              </a:rPr>
              <a:t>/</a:t>
            </a:r>
            <a:r>
              <a:rPr lang="zh-CN" altLang="en-US" sz="2400" dirty="0" smtClean="0">
                <a:solidFill>
                  <a:prstClr val="black"/>
                </a:solidFill>
                <a:latin typeface="Times New Roman" panose="02020603050405020304" pitchFamily="18" charset="0"/>
                <a:cs typeface="Times New Roman" panose="02020603050405020304" pitchFamily="18" charset="0"/>
              </a:rPr>
              <a:t>解离的 </a:t>
            </a:r>
            <a:r>
              <a:rPr lang="en-US" altLang="zh-CN" sz="2400" dirty="0" smtClean="0">
                <a:solidFill>
                  <a:prstClr val="black"/>
                </a:solidFill>
                <a:latin typeface="Times New Roman" panose="02020603050405020304" pitchFamily="18" charset="0"/>
                <a:cs typeface="Times New Roman" panose="02020603050405020304" pitchFamily="18" charset="0"/>
              </a:rPr>
              <a:t>CO/O </a:t>
            </a:r>
            <a:r>
              <a:rPr lang="en-US" altLang="zh-CN" sz="2400" dirty="0">
                <a:solidFill>
                  <a:prstClr val="black"/>
                </a:solidFill>
                <a:latin typeface="Times New Roman" panose="02020603050405020304" pitchFamily="18" charset="0"/>
                <a:cs typeface="Times New Roman" panose="02020603050405020304" pitchFamily="18" charset="0"/>
              </a:rPr>
              <a:t>/CO</a:t>
            </a:r>
            <a:r>
              <a:rPr lang="en-US" altLang="zh-CN" sz="2400" baseline="-25000" dirty="0">
                <a:solidFill>
                  <a:prstClr val="black"/>
                </a:solidFill>
                <a:latin typeface="Times New Roman" panose="02020603050405020304" pitchFamily="18" charset="0"/>
                <a:cs typeface="Times New Roman" panose="02020603050405020304" pitchFamily="18" charset="0"/>
              </a:rPr>
              <a:t>2</a:t>
            </a:r>
            <a:r>
              <a:rPr lang="en-US" altLang="zh-CN" sz="2400" dirty="0" smtClean="0">
                <a:solidFill>
                  <a:prstClr val="black"/>
                </a:solidFill>
                <a:latin typeface="Times New Roman" panose="02020603050405020304" pitchFamily="18" charset="0"/>
                <a:cs typeface="Times New Roman" panose="02020603050405020304" pitchFamily="18" charset="0"/>
              </a:rPr>
              <a:t>  </a:t>
            </a:r>
            <a:r>
              <a:rPr lang="zh-CN" altLang="en-US" sz="2400" dirty="0" smtClean="0">
                <a:solidFill>
                  <a:prstClr val="black"/>
                </a:solidFill>
                <a:latin typeface="Times New Roman" panose="02020603050405020304" pitchFamily="18" charset="0"/>
                <a:cs typeface="Times New Roman" panose="02020603050405020304" pitchFamily="18" charset="0"/>
              </a:rPr>
              <a:t>表示 </a:t>
            </a:r>
            <a:r>
              <a:rPr lang="el-GR" altLang="zh-CN" sz="2400" dirty="0">
                <a:solidFill>
                  <a:prstClr val="black"/>
                </a:solidFill>
                <a:latin typeface="Times New Roman" panose="02020603050405020304" pitchFamily="18" charset="0"/>
                <a:cs typeface="Times New Roman" panose="02020603050405020304" pitchFamily="18" charset="0"/>
              </a:rPr>
              <a:t>θ</a:t>
            </a:r>
            <a:r>
              <a:rPr lang="en-US" altLang="zh-CN" sz="2400" baseline="-25000" dirty="0">
                <a:solidFill>
                  <a:prstClr val="black"/>
                </a:solidFill>
                <a:latin typeface="Times New Roman" panose="02020603050405020304" pitchFamily="18" charset="0"/>
                <a:cs typeface="Times New Roman" panose="02020603050405020304" pitchFamily="18" charset="0"/>
              </a:rPr>
              <a:t>CO</a:t>
            </a:r>
            <a:r>
              <a:rPr lang="en-US" altLang="zh-CN" sz="2400" dirty="0">
                <a:solidFill>
                  <a:prstClr val="black"/>
                </a:solidFill>
                <a:latin typeface="Times New Roman" panose="02020603050405020304" pitchFamily="18" charset="0"/>
                <a:cs typeface="Times New Roman" panose="02020603050405020304" pitchFamily="18" charset="0"/>
              </a:rPr>
              <a:t> </a:t>
            </a:r>
            <a:r>
              <a:rPr lang="el-GR" altLang="zh-CN" sz="2400" dirty="0">
                <a:solidFill>
                  <a:prstClr val="black"/>
                </a:solidFill>
                <a:latin typeface="Times New Roman" panose="02020603050405020304" pitchFamily="18" charset="0"/>
                <a:cs typeface="Times New Roman" panose="02020603050405020304" pitchFamily="18" charset="0"/>
              </a:rPr>
              <a:t>θ</a:t>
            </a:r>
            <a:r>
              <a:rPr lang="en-US" altLang="zh-CN" sz="2400" baseline="-25000" dirty="0">
                <a:solidFill>
                  <a:prstClr val="black"/>
                </a:solidFill>
                <a:latin typeface="Times New Roman" panose="02020603050405020304" pitchFamily="18" charset="0"/>
                <a:cs typeface="Times New Roman" panose="02020603050405020304" pitchFamily="18" charset="0"/>
              </a:rPr>
              <a:t>O  </a:t>
            </a:r>
            <a:r>
              <a:rPr lang="el-GR" altLang="zh-CN" sz="2400" dirty="0">
                <a:solidFill>
                  <a:prstClr val="black"/>
                </a:solidFill>
                <a:latin typeface="Times New Roman" panose="02020603050405020304" pitchFamily="18" charset="0"/>
                <a:cs typeface="Times New Roman" panose="02020603050405020304" pitchFamily="18" charset="0"/>
              </a:rPr>
              <a:t>θ</a:t>
            </a:r>
            <a:r>
              <a:rPr lang="en-US" altLang="zh-CN" sz="2400" baseline="-25000" dirty="0">
                <a:solidFill>
                  <a:prstClr val="black"/>
                </a:solidFill>
                <a:latin typeface="Times New Roman" panose="02020603050405020304" pitchFamily="18" charset="0"/>
                <a:cs typeface="Times New Roman" panose="02020603050405020304" pitchFamily="18" charset="0"/>
              </a:rPr>
              <a:t>CO2</a:t>
            </a:r>
            <a:endParaRPr lang="zh-CN" altLang="en-US" sz="2400" baseline="-25000" dirty="0">
              <a:solidFill>
                <a:prstClr val="black"/>
              </a:solidFill>
              <a:latin typeface="Times New Roman" panose="02020603050405020304" pitchFamily="18" charset="0"/>
              <a:cs typeface="Times New Roman" panose="02020603050405020304" pitchFamily="18" charset="0"/>
            </a:endParaRPr>
          </a:p>
          <a:p>
            <a:endParaRPr lang="zh-CN" altLang="en-US" baseline="-25000" dirty="0">
              <a:solidFill>
                <a:prstClr val="black"/>
              </a:solidFill>
            </a:endParaRPr>
          </a:p>
        </p:txBody>
      </p:sp>
      <p:sp>
        <p:nvSpPr>
          <p:cNvPr id="9" name="文本框 8"/>
          <p:cNvSpPr txBox="1"/>
          <p:nvPr/>
        </p:nvSpPr>
        <p:spPr>
          <a:xfrm>
            <a:off x="1985846" y="5559512"/>
            <a:ext cx="8507288" cy="461665"/>
          </a:xfrm>
          <a:prstGeom prst="rect">
            <a:avLst/>
          </a:prstGeom>
          <a:noFill/>
        </p:spPr>
        <p:txBody>
          <a:bodyPr wrap="square" rtlCol="0">
            <a:spAutoFit/>
          </a:bodyPr>
          <a:lstStyle/>
          <a:p>
            <a:r>
              <a:rPr lang="zh-CN" altLang="en-US" sz="2400" dirty="0">
                <a:solidFill>
                  <a:prstClr val="black"/>
                </a:solidFill>
                <a:latin typeface="Times New Roman" panose="02020603050405020304" pitchFamily="18" charset="0"/>
                <a:cs typeface="Times New Roman" panose="02020603050405020304" pitchFamily="18" charset="0"/>
              </a:rPr>
              <a:t>催化剂表面： 被占据的吸附位 </a:t>
            </a:r>
            <a:r>
              <a:rPr lang="en-US" altLang="zh-CN" sz="2400" dirty="0">
                <a:solidFill>
                  <a:prstClr val="black"/>
                </a:solidFill>
                <a:latin typeface="Times New Roman" panose="02020603050405020304" pitchFamily="18" charset="0"/>
                <a:cs typeface="Times New Roman" panose="02020603050405020304" pitchFamily="18" charset="0"/>
              </a:rPr>
              <a:t>(</a:t>
            </a:r>
            <a:r>
              <a:rPr lang="el-GR" altLang="zh-CN" sz="2400" dirty="0">
                <a:solidFill>
                  <a:prstClr val="black"/>
                </a:solidFill>
                <a:latin typeface="Times New Roman" panose="02020603050405020304" pitchFamily="18" charset="0"/>
                <a:cs typeface="Times New Roman" panose="02020603050405020304" pitchFamily="18" charset="0"/>
              </a:rPr>
              <a:t>θ</a:t>
            </a:r>
            <a:r>
              <a:rPr lang="en-US" altLang="zh-CN" sz="2400" baseline="-25000" dirty="0">
                <a:solidFill>
                  <a:prstClr val="black"/>
                </a:solidFill>
                <a:latin typeface="Times New Roman" panose="02020603050405020304" pitchFamily="18" charset="0"/>
                <a:cs typeface="Times New Roman" panose="02020603050405020304" pitchFamily="18" charset="0"/>
              </a:rPr>
              <a:t>CO</a:t>
            </a:r>
            <a:r>
              <a:rPr lang="en-US" altLang="zh-CN" sz="2400" dirty="0">
                <a:solidFill>
                  <a:prstClr val="black"/>
                </a:solidFill>
                <a:latin typeface="Times New Roman" panose="02020603050405020304" pitchFamily="18" charset="0"/>
                <a:cs typeface="Times New Roman" panose="02020603050405020304" pitchFamily="18" charset="0"/>
              </a:rPr>
              <a:t> </a:t>
            </a:r>
            <a:r>
              <a:rPr lang="el-GR" altLang="zh-CN" sz="2400" dirty="0">
                <a:solidFill>
                  <a:prstClr val="black"/>
                </a:solidFill>
                <a:latin typeface="Times New Roman" panose="02020603050405020304" pitchFamily="18" charset="0"/>
                <a:cs typeface="Times New Roman" panose="02020603050405020304" pitchFamily="18" charset="0"/>
              </a:rPr>
              <a:t>θ</a:t>
            </a:r>
            <a:r>
              <a:rPr lang="en-US" altLang="zh-CN" sz="2400" baseline="-25000" dirty="0">
                <a:solidFill>
                  <a:prstClr val="black"/>
                </a:solidFill>
                <a:latin typeface="Times New Roman" panose="02020603050405020304" pitchFamily="18" charset="0"/>
                <a:cs typeface="Times New Roman" panose="02020603050405020304" pitchFamily="18" charset="0"/>
              </a:rPr>
              <a:t>O</a:t>
            </a:r>
            <a:r>
              <a:rPr lang="en-US" altLang="zh-CN" sz="2400" dirty="0">
                <a:solidFill>
                  <a:prstClr val="black"/>
                </a:solidFill>
                <a:latin typeface="Times New Roman" panose="02020603050405020304" pitchFamily="18" charset="0"/>
                <a:cs typeface="Times New Roman" panose="02020603050405020304" pitchFamily="18" charset="0"/>
              </a:rPr>
              <a:t> </a:t>
            </a:r>
            <a:r>
              <a:rPr lang="en-US" altLang="zh-CN" sz="2400" baseline="-25000" dirty="0">
                <a:solidFill>
                  <a:prstClr val="black"/>
                </a:solidFill>
                <a:latin typeface="Times New Roman" panose="02020603050405020304" pitchFamily="18" charset="0"/>
                <a:cs typeface="Times New Roman" panose="02020603050405020304" pitchFamily="18" charset="0"/>
              </a:rPr>
              <a:t> </a:t>
            </a:r>
            <a:r>
              <a:rPr lang="el-GR" altLang="zh-CN" sz="2400" dirty="0">
                <a:solidFill>
                  <a:prstClr val="black"/>
                </a:solidFill>
                <a:latin typeface="Times New Roman" panose="02020603050405020304" pitchFamily="18" charset="0"/>
                <a:cs typeface="Times New Roman" panose="02020603050405020304" pitchFamily="18" charset="0"/>
              </a:rPr>
              <a:t>θ</a:t>
            </a:r>
            <a:r>
              <a:rPr lang="en-US" altLang="zh-CN" sz="2400" baseline="-25000" dirty="0">
                <a:solidFill>
                  <a:prstClr val="black"/>
                </a:solidFill>
                <a:latin typeface="Times New Roman" panose="02020603050405020304" pitchFamily="18" charset="0"/>
                <a:cs typeface="Times New Roman" panose="02020603050405020304" pitchFamily="18" charset="0"/>
              </a:rPr>
              <a:t>CO2</a:t>
            </a:r>
            <a:r>
              <a:rPr lang="en-US" altLang="zh-CN" sz="2400" dirty="0">
                <a:solidFill>
                  <a:prstClr val="black"/>
                </a:solidFill>
                <a:latin typeface="Times New Roman" panose="02020603050405020304" pitchFamily="18" charset="0"/>
                <a:cs typeface="Times New Roman" panose="02020603050405020304" pitchFamily="18" charset="0"/>
              </a:rPr>
              <a:t>)  </a:t>
            </a:r>
            <a:r>
              <a:rPr lang="zh-CN" altLang="en-US" sz="2400" dirty="0">
                <a:solidFill>
                  <a:prstClr val="black"/>
                </a:solidFill>
                <a:latin typeface="Times New Roman" panose="02020603050405020304" pitchFamily="18" charset="0"/>
                <a:cs typeface="Times New Roman" panose="02020603050405020304" pitchFamily="18" charset="0"/>
              </a:rPr>
              <a:t>空白的吸附位</a:t>
            </a:r>
            <a:r>
              <a:rPr lang="en-US" altLang="zh-CN" sz="2400" dirty="0">
                <a:solidFill>
                  <a:prstClr val="black"/>
                </a:solidFill>
                <a:latin typeface="Times New Roman" panose="02020603050405020304" pitchFamily="18" charset="0"/>
                <a:cs typeface="Times New Roman" panose="02020603050405020304" pitchFamily="18" charset="0"/>
              </a:rPr>
              <a:t>(</a:t>
            </a:r>
            <a:r>
              <a:rPr lang="el-GR" altLang="zh-CN" sz="2400" dirty="0">
                <a:solidFill>
                  <a:prstClr val="black"/>
                </a:solidFill>
                <a:latin typeface="Times New Roman" panose="02020603050405020304" pitchFamily="18" charset="0"/>
                <a:cs typeface="Times New Roman" panose="02020603050405020304" pitchFamily="18" charset="0"/>
              </a:rPr>
              <a:t>θ</a:t>
            </a:r>
            <a:r>
              <a:rPr lang="en-US" altLang="zh-CN" sz="2400" baseline="-25000" dirty="0">
                <a:solidFill>
                  <a:prstClr val="black"/>
                </a:solidFill>
                <a:latin typeface="Times New Roman" panose="02020603050405020304" pitchFamily="18" charset="0"/>
                <a:cs typeface="Times New Roman" panose="02020603050405020304" pitchFamily="18" charset="0"/>
              </a:rPr>
              <a:t>V</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 </a:t>
            </a:r>
            <a:endParaRPr lang="zh-CN" altLang="en-US" sz="2400" baseline="-25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69576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2063552" y="1556792"/>
            <a:ext cx="8229600" cy="4680520"/>
          </a:xfrm>
        </p:spPr>
        <p:txBody>
          <a:bodyPr/>
          <a:lstStyle/>
          <a:p>
            <a:pPr eaLnBrk="1" hangingPunct="1"/>
            <a:r>
              <a:rPr lang="zh-CN" altLang="en-US" dirty="0" smtClean="0">
                <a:solidFill>
                  <a:srgbClr val="0000CC"/>
                </a:solidFill>
              </a:rPr>
              <a:t>速率控制步骤</a:t>
            </a:r>
          </a:p>
          <a:p>
            <a:pPr eaLnBrk="1" hangingPunct="1">
              <a:buFont typeface="Wingdings" panose="05000000000000000000" pitchFamily="2" charset="2"/>
              <a:buNone/>
            </a:pPr>
            <a:r>
              <a:rPr lang="zh-CN" altLang="en-US" dirty="0" smtClean="0"/>
              <a:t>   催化反应一般由许多基元反应所组成，其中反应速率最慢的一步就称为速率控制步骤。</a:t>
            </a:r>
          </a:p>
          <a:p>
            <a:pPr>
              <a:spcBef>
                <a:spcPts val="1800"/>
              </a:spcBef>
              <a:buNone/>
            </a:pPr>
            <a:r>
              <a:rPr lang="zh-CN" altLang="en-US" dirty="0" smtClean="0">
                <a:solidFill>
                  <a:srgbClr val="0000CC"/>
                </a:solidFill>
              </a:rPr>
              <a:t>推论：</a:t>
            </a:r>
          </a:p>
          <a:p>
            <a:pPr eaLnBrk="1" hangingPunct="1"/>
            <a:r>
              <a:rPr lang="zh-CN" altLang="en-US" dirty="0" smtClean="0"/>
              <a:t>在定态的时候，其它反应步骤的反应速率都大于速率控制步骤；</a:t>
            </a:r>
          </a:p>
          <a:p>
            <a:pPr eaLnBrk="1" hangingPunct="1"/>
            <a:r>
              <a:rPr lang="zh-CN" altLang="en-US" dirty="0" smtClean="0"/>
              <a:t>除速率控制步骤以外，其它反应步骤都近似处于平衡状态</a:t>
            </a:r>
          </a:p>
          <a:p>
            <a:pPr eaLnBrk="1" hangingPunct="1">
              <a:buFont typeface="Wingdings" panose="05000000000000000000" pitchFamily="2" charset="2"/>
              <a:buNone/>
            </a:pPr>
            <a:endParaRPr lang="zh-CN" altLang="en-US" dirty="0" smtClean="0"/>
          </a:p>
          <a:p>
            <a:pPr eaLnBrk="1" hangingPunct="1">
              <a:buFont typeface="Wingdings" panose="05000000000000000000" pitchFamily="2" charset="2"/>
              <a:buNone/>
            </a:pPr>
            <a:endParaRPr lang="en-US" altLang="zh-CN" dirty="0" smtClean="0"/>
          </a:p>
        </p:txBody>
      </p:sp>
      <p:sp>
        <p:nvSpPr>
          <p:cNvPr id="3" name="标题 1"/>
          <p:cNvSpPr>
            <a:spLocks noGrp="1"/>
          </p:cNvSpPr>
          <p:nvPr>
            <p:ph type="title"/>
          </p:nvPr>
        </p:nvSpPr>
        <p:spPr>
          <a:xfrm>
            <a:off x="1703512" y="332656"/>
            <a:ext cx="7787208" cy="778098"/>
          </a:xfrm>
        </p:spPr>
        <p:txBody>
          <a:bodyPr>
            <a:normAutofit/>
          </a:bodyPr>
          <a:lstStyle/>
          <a:p>
            <a:pPr algn="l" defTabSz="855048"/>
            <a:r>
              <a:rPr lang="zh-CN" altLang="en-US" b="1" dirty="0" smtClean="0">
                <a:solidFill>
                  <a:srgbClr val="FF0B2E"/>
                </a:solidFill>
                <a:latin typeface="+mn-lt"/>
                <a:ea typeface="隶书" pitchFamily="49" charset="-122"/>
                <a:cs typeface="+mn-cs"/>
              </a:rPr>
              <a:t>反应机理推导方法</a:t>
            </a:r>
            <a:endParaRPr lang="zh-CN" altLang="en-US" b="1" dirty="0">
              <a:solidFill>
                <a:srgbClr val="FF0B2E"/>
              </a:solidFill>
              <a:latin typeface="+mn-lt"/>
              <a:ea typeface="隶书" pitchFamily="49" charset="-122"/>
              <a:cs typeface="+mn-cs"/>
            </a:endParaRPr>
          </a:p>
        </p:txBody>
      </p:sp>
      <p:pic>
        <p:nvPicPr>
          <p:cNvPr id="2" name="图片 1"/>
          <p:cNvPicPr>
            <a:picLocks noChangeAspect="1"/>
          </p:cNvPicPr>
          <p:nvPr/>
        </p:nvPicPr>
        <p:blipFill>
          <a:blip r:embed="rId2"/>
          <a:stretch>
            <a:fillRect/>
          </a:stretch>
        </p:blipFill>
        <p:spPr>
          <a:xfrm>
            <a:off x="7176120" y="332657"/>
            <a:ext cx="2808312" cy="1684987"/>
          </a:xfrm>
          <a:prstGeom prst="rect">
            <a:avLst/>
          </a:prstGeom>
        </p:spPr>
      </p:pic>
    </p:spTree>
    <p:extLst>
      <p:ext uri="{BB962C8B-B14F-4D97-AF65-F5344CB8AC3E}">
        <p14:creationId xmlns:p14="http://schemas.microsoft.com/office/powerpoint/2010/main" val="2757815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normAutofit/>
          </a:bodyPr>
          <a:lstStyle/>
          <a:p>
            <a:pPr marL="342900" indent="-342900">
              <a:spcBef>
                <a:spcPct val="20000"/>
              </a:spcBef>
              <a:buClr>
                <a:schemeClr val="tx2"/>
              </a:buClr>
              <a:buSzPct val="50000"/>
            </a:pPr>
            <a:r>
              <a:rPr lang="zh-CN" altLang="en-US" sz="3600" b="1" dirty="0" smtClean="0">
                <a:solidFill>
                  <a:srgbClr val="FF0000"/>
                </a:solidFill>
                <a:latin typeface="+mn-ea"/>
                <a:ea typeface="+mn-ea"/>
              </a:rPr>
              <a:t>单分子反应</a:t>
            </a:r>
            <a:r>
              <a:rPr lang="en-US" altLang="zh-CN" sz="3600" b="1" dirty="0" smtClean="0">
                <a:solidFill>
                  <a:srgbClr val="FF0000"/>
                </a:solidFill>
                <a:latin typeface="+mn-ea"/>
                <a:ea typeface="+mn-ea"/>
              </a:rPr>
              <a:t>:</a:t>
            </a:r>
            <a:r>
              <a:rPr lang="zh-CN" altLang="en-US" sz="3600" dirty="0" smtClean="0">
                <a:solidFill>
                  <a:srgbClr val="0000CC"/>
                </a:solidFill>
                <a:latin typeface="Times New Roman" panose="02020603050405020304" pitchFamily="18" charset="0"/>
                <a:ea typeface="+mn-ea"/>
                <a:cs typeface="Times New Roman" panose="02020603050405020304" pitchFamily="18" charset="0"/>
              </a:rPr>
              <a:t>表面反应速控步骤</a:t>
            </a:r>
            <a:endParaRPr lang="zh-CN" altLang="en-US" sz="3600" dirty="0">
              <a:solidFill>
                <a:srgbClr val="0000CC"/>
              </a:solidFill>
              <a:latin typeface="Times New Roman" panose="02020603050405020304" pitchFamily="18" charset="0"/>
              <a:ea typeface="+mn-ea"/>
              <a:cs typeface="Times New Roman" panose="02020603050405020304" pitchFamily="18" charset="0"/>
            </a:endParaRPr>
          </a:p>
        </p:txBody>
      </p:sp>
      <p:sp>
        <p:nvSpPr>
          <p:cNvPr id="232451" name="Rectangle 3"/>
          <p:cNvSpPr>
            <a:spLocks noGrp="1" noChangeArrowheads="1"/>
          </p:cNvSpPr>
          <p:nvPr>
            <p:ph type="body" sz="half" idx="1"/>
          </p:nvPr>
        </p:nvSpPr>
        <p:spPr>
          <a:xfrm>
            <a:off x="2011244" y="1765318"/>
            <a:ext cx="3175602" cy="738037"/>
          </a:xfrm>
        </p:spPr>
        <p:txBody>
          <a:bodyPr/>
          <a:lstStyle/>
          <a:p>
            <a:pPr>
              <a:buFont typeface="Wingdings" pitchFamily="2" charset="2"/>
              <a:buNone/>
            </a:pPr>
            <a:r>
              <a:rPr lang="en-US" altLang="zh-CN" dirty="0">
                <a:solidFill>
                  <a:srgbClr val="0000CC"/>
                </a:solidFill>
                <a:latin typeface="Times New Roman" panose="02020603050405020304" pitchFamily="18" charset="0"/>
                <a:cs typeface="Times New Roman" panose="02020603050405020304" pitchFamily="18" charset="0"/>
              </a:rPr>
              <a:t>A  </a:t>
            </a:r>
            <a:r>
              <a:rPr lang="en-US" altLang="zh-CN" dirty="0" smtClean="0">
                <a:solidFill>
                  <a:srgbClr val="0000CC"/>
                </a:solidFill>
                <a:latin typeface="Times New Roman" panose="02020603050405020304" pitchFamily="18" charset="0"/>
                <a:cs typeface="Times New Roman" panose="02020603050405020304" pitchFamily="18" charset="0"/>
              </a:rPr>
              <a:t>→  </a:t>
            </a:r>
            <a:r>
              <a:rPr lang="en-US" altLang="zh-CN" dirty="0">
                <a:solidFill>
                  <a:srgbClr val="0000CC"/>
                </a:solidFill>
                <a:latin typeface="Times New Roman" panose="02020603050405020304" pitchFamily="18" charset="0"/>
                <a:cs typeface="Times New Roman" panose="02020603050405020304" pitchFamily="18" charset="0"/>
              </a:rPr>
              <a:t>B</a:t>
            </a:r>
          </a:p>
          <a:p>
            <a:pPr>
              <a:buFont typeface="Wingdings" pitchFamily="2" charset="2"/>
              <a:buNone/>
            </a:pPr>
            <a:endParaRPr lang="en-US" altLang="zh-CN" dirty="0">
              <a:solidFill>
                <a:srgbClr val="0000CC"/>
              </a:solidFill>
            </a:endParaRPr>
          </a:p>
        </p:txBody>
      </p:sp>
      <p:graphicFrame>
        <p:nvGraphicFramePr>
          <p:cNvPr id="232455" name="Object 7"/>
          <p:cNvGraphicFramePr>
            <a:graphicFrameLocks noGrp="1" noChangeAspect="1"/>
          </p:cNvGraphicFramePr>
          <p:nvPr>
            <p:ph sz="quarter" idx="2"/>
            <p:extLst/>
          </p:nvPr>
        </p:nvGraphicFramePr>
        <p:xfrm>
          <a:off x="5591945" y="1700213"/>
          <a:ext cx="3866383" cy="698500"/>
        </p:xfrm>
        <a:graphic>
          <a:graphicData uri="http://schemas.openxmlformats.org/presentationml/2006/ole">
            <mc:AlternateContent xmlns:mc="http://schemas.openxmlformats.org/markup-compatibility/2006">
              <mc:Choice xmlns:v="urn:schemas-microsoft-com:vml" Requires="v">
                <p:oleObj spid="_x0000_s8200" name="公式" r:id="rId4" imgW="1562040" imgH="393480" progId="Equation.3">
                  <p:embed/>
                </p:oleObj>
              </mc:Choice>
              <mc:Fallback>
                <p:oleObj name="公式" r:id="rId4" imgW="15620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945" y="1700213"/>
                        <a:ext cx="3866383" cy="698500"/>
                      </a:xfrm>
                      <a:prstGeom prst="rect">
                        <a:avLst/>
                      </a:prstGeom>
                      <a:noFill/>
                      <a:ln>
                        <a:noFill/>
                      </a:ln>
                      <a:effectLst/>
                      <a:extLst/>
                    </p:spPr>
                  </p:pic>
                </p:oleObj>
              </mc:Fallback>
            </mc:AlternateContent>
          </a:graphicData>
        </a:graphic>
      </p:graphicFrame>
      <p:sp>
        <p:nvSpPr>
          <p:cNvPr id="232454" name="Rectangle 6"/>
          <p:cNvSpPr>
            <a:spLocks noChangeArrowheads="1"/>
          </p:cNvSpPr>
          <p:nvPr/>
        </p:nvSpPr>
        <p:spPr bwMode="auto">
          <a:xfrm>
            <a:off x="2011244" y="4194436"/>
            <a:ext cx="302418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3200" dirty="0"/>
              <a:t>A*</a:t>
            </a:r>
            <a:r>
              <a:rPr lang="en-US" altLang="zh-CN" sz="3200" dirty="0">
                <a:solidFill>
                  <a:srgbClr val="FF0000"/>
                </a:solidFill>
              </a:rPr>
              <a:t>           </a:t>
            </a:r>
            <a:r>
              <a:rPr lang="en-US" altLang="zh-CN" sz="3200" dirty="0"/>
              <a:t>B  + *</a:t>
            </a:r>
          </a:p>
        </p:txBody>
      </p:sp>
      <p:sp>
        <p:nvSpPr>
          <p:cNvPr id="232462" name="Rectangle 14"/>
          <p:cNvSpPr>
            <a:spLocks noChangeArrowheads="1"/>
          </p:cNvSpPr>
          <p:nvPr/>
        </p:nvSpPr>
        <p:spPr bwMode="auto">
          <a:xfrm>
            <a:off x="5736950" y="3026238"/>
            <a:ext cx="2834815" cy="95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r>
              <a:rPr kumimoji="1" lang="en-US" altLang="zh-CN" sz="2800" i="1" dirty="0">
                <a:solidFill>
                  <a:prstClr val="black"/>
                </a:solidFill>
                <a:latin typeface="Times New Roman" pitchFamily="18" charset="0"/>
                <a:cs typeface="Times New Roman" pitchFamily="18" charset="0"/>
              </a:rPr>
              <a:t>k</a:t>
            </a:r>
            <a:r>
              <a:rPr kumimoji="1" lang="en-US" altLang="zh-CN" sz="2800" i="1" baseline="-30000" dirty="0">
                <a:solidFill>
                  <a:prstClr val="black"/>
                </a:solidFill>
                <a:latin typeface="Times New Roman" pitchFamily="18" charset="0"/>
                <a:cs typeface="Times New Roman" pitchFamily="18" charset="0"/>
              </a:rPr>
              <a:t>1</a:t>
            </a:r>
            <a:r>
              <a:rPr kumimoji="1" lang="en-US" altLang="zh-CN" sz="2800" i="1" dirty="0">
                <a:solidFill>
                  <a:prstClr val="black"/>
                </a:solidFill>
                <a:latin typeface="Times New Roman" pitchFamily="18" charset="0"/>
                <a:cs typeface="Times New Roman" pitchFamily="18" charset="0"/>
              </a:rPr>
              <a:t>P</a:t>
            </a:r>
            <a:r>
              <a:rPr kumimoji="1" lang="en-US" altLang="zh-CN" sz="2800" i="1" baseline="-30000" dirty="0">
                <a:solidFill>
                  <a:prstClr val="black"/>
                </a:solidFill>
                <a:latin typeface="Times New Roman" pitchFamily="18" charset="0"/>
                <a:cs typeface="Times New Roman" pitchFamily="18" charset="0"/>
              </a:rPr>
              <a:t>A</a:t>
            </a:r>
            <a:r>
              <a:rPr kumimoji="1" lang="en-US" altLang="zh-CN" sz="2800" i="1" dirty="0">
                <a:solidFill>
                  <a:prstClr val="black"/>
                </a:solidFill>
                <a:latin typeface="Times New Roman" pitchFamily="18" charset="0"/>
                <a:cs typeface="Times New Roman" pitchFamily="18" charset="0"/>
              </a:rPr>
              <a:t>(1-θ</a:t>
            </a:r>
            <a:r>
              <a:rPr kumimoji="1" lang="en-US" altLang="zh-CN" sz="2800" i="1" baseline="-30000" dirty="0">
                <a:solidFill>
                  <a:prstClr val="black"/>
                </a:solidFill>
                <a:latin typeface="Times New Roman" pitchFamily="18" charset="0"/>
                <a:cs typeface="Times New Roman" pitchFamily="18" charset="0"/>
              </a:rPr>
              <a:t>A</a:t>
            </a:r>
            <a:r>
              <a:rPr kumimoji="1" lang="en-US" altLang="zh-CN" sz="2800" i="1" dirty="0">
                <a:solidFill>
                  <a:prstClr val="black"/>
                </a:solidFill>
                <a:latin typeface="Times New Roman" pitchFamily="18" charset="0"/>
                <a:cs typeface="Times New Roman" pitchFamily="18" charset="0"/>
              </a:rPr>
              <a:t>)-k</a:t>
            </a:r>
            <a:r>
              <a:rPr kumimoji="1" lang="en-US" altLang="zh-CN" sz="2800" i="1" baseline="-30000" dirty="0">
                <a:solidFill>
                  <a:prstClr val="black"/>
                </a:solidFill>
                <a:latin typeface="Times New Roman" pitchFamily="18" charset="0"/>
                <a:cs typeface="Times New Roman" pitchFamily="18" charset="0"/>
              </a:rPr>
              <a:t>2</a:t>
            </a:r>
            <a:r>
              <a:rPr kumimoji="1" lang="en-US" altLang="zh-CN" sz="2800" i="1" dirty="0">
                <a:solidFill>
                  <a:prstClr val="black"/>
                </a:solidFill>
                <a:latin typeface="Times New Roman" pitchFamily="18" charset="0"/>
                <a:cs typeface="Times New Roman" pitchFamily="18" charset="0"/>
              </a:rPr>
              <a:t>θ</a:t>
            </a:r>
            <a:r>
              <a:rPr kumimoji="1" lang="en-US" altLang="zh-CN" sz="2800" i="1" baseline="-30000" dirty="0">
                <a:solidFill>
                  <a:prstClr val="black"/>
                </a:solidFill>
                <a:latin typeface="Times New Roman" pitchFamily="18" charset="0"/>
                <a:cs typeface="Times New Roman" pitchFamily="18" charset="0"/>
              </a:rPr>
              <a:t>A</a:t>
            </a:r>
            <a:r>
              <a:rPr kumimoji="1" lang="en-US" altLang="zh-CN" sz="2800" i="1" dirty="0">
                <a:solidFill>
                  <a:prstClr val="black"/>
                </a:solidFill>
                <a:latin typeface="Times New Roman" pitchFamily="18" charset="0"/>
                <a:cs typeface="Times New Roman" pitchFamily="18" charset="0"/>
              </a:rPr>
              <a:t> </a:t>
            </a:r>
            <a:r>
              <a:rPr kumimoji="1" lang="en-US" altLang="zh-CN" sz="2800" dirty="0">
                <a:solidFill>
                  <a:prstClr val="black"/>
                </a:solidFill>
                <a:latin typeface="Times New Roman" pitchFamily="18" charset="0"/>
                <a:cs typeface="Times New Roman" pitchFamily="18" charset="0"/>
              </a:rPr>
              <a:t>=0</a:t>
            </a:r>
            <a:endParaRPr kumimoji="1" lang="en-US" altLang="zh-CN" sz="2800" dirty="0">
              <a:solidFill>
                <a:prstClr val="black"/>
              </a:solidFill>
            </a:endParaRPr>
          </a:p>
          <a:p>
            <a:endParaRPr kumimoji="1" lang="en-US" altLang="zh-CN" sz="2800" dirty="0">
              <a:solidFill>
                <a:prstClr val="black"/>
              </a:solidFill>
              <a:latin typeface="Times New Roman" pitchFamily="18" charset="0"/>
            </a:endParaRPr>
          </a:p>
        </p:txBody>
      </p:sp>
      <p:graphicFrame>
        <p:nvGraphicFramePr>
          <p:cNvPr id="232463" name="Object 15"/>
          <p:cNvGraphicFramePr>
            <a:graphicFrameLocks noGrp="1" noChangeAspect="1"/>
          </p:cNvGraphicFramePr>
          <p:nvPr>
            <p:ph sz="quarter" idx="3"/>
            <p:extLst/>
          </p:nvPr>
        </p:nvGraphicFramePr>
        <p:xfrm>
          <a:off x="5880100" y="4268788"/>
          <a:ext cx="2408238" cy="1039812"/>
        </p:xfrm>
        <a:graphic>
          <a:graphicData uri="http://schemas.openxmlformats.org/presentationml/2006/ole">
            <mc:AlternateContent xmlns:mc="http://schemas.openxmlformats.org/markup-compatibility/2006">
              <mc:Choice xmlns:v="urn:schemas-microsoft-com:vml" Requires="v">
                <p:oleObj spid="_x0000_s8201" name="公式" r:id="rId6" imgW="1028520" imgH="444240" progId="Equation.3">
                  <p:embed/>
                </p:oleObj>
              </mc:Choice>
              <mc:Fallback>
                <p:oleObj name="公式" r:id="rId6" imgW="1028520" imgH="444240" progId="Equation.3">
                  <p:embed/>
                  <p:pic>
                    <p:nvPicPr>
                      <p:cNvPr id="0" name=""/>
                      <p:cNvPicPr>
                        <a:picLocks noChangeAspect="1" noChangeArrowheads="1"/>
                      </p:cNvPicPr>
                      <p:nvPr/>
                    </p:nvPicPr>
                    <p:blipFill>
                      <a:blip r:embed="rId7"/>
                      <a:srcRect/>
                      <a:stretch>
                        <a:fillRect/>
                      </a:stretch>
                    </p:blipFill>
                    <p:spPr bwMode="auto">
                      <a:xfrm>
                        <a:off x="5880100" y="4268788"/>
                        <a:ext cx="2408238" cy="1039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组合 4"/>
          <p:cNvGrpSpPr/>
          <p:nvPr/>
        </p:nvGrpSpPr>
        <p:grpSpPr>
          <a:xfrm>
            <a:off x="1752486" y="2397412"/>
            <a:ext cx="4572000" cy="1063228"/>
            <a:chOff x="1308100" y="2419005"/>
            <a:chExt cx="4572000" cy="1063228"/>
          </a:xfrm>
        </p:grpSpPr>
        <p:sp>
          <p:nvSpPr>
            <p:cNvPr id="232452" name="Rectangle 4"/>
            <p:cNvSpPr>
              <a:spLocks noChangeArrowheads="1"/>
            </p:cNvSpPr>
            <p:nvPr/>
          </p:nvSpPr>
          <p:spPr bwMode="auto">
            <a:xfrm>
              <a:off x="1308100" y="2738438"/>
              <a:ext cx="45720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3200" dirty="0">
                  <a:solidFill>
                    <a:prstClr val="black"/>
                  </a:solidFill>
                </a:rPr>
                <a:t>A+ *            A*</a:t>
              </a:r>
            </a:p>
          </p:txBody>
        </p:sp>
        <p:grpSp>
          <p:nvGrpSpPr>
            <p:cNvPr id="4" name="组合 3"/>
            <p:cNvGrpSpPr/>
            <p:nvPr/>
          </p:nvGrpSpPr>
          <p:grpSpPr>
            <a:xfrm>
              <a:off x="2432222" y="2419005"/>
              <a:ext cx="815536" cy="1063228"/>
              <a:chOff x="3516024" y="2349500"/>
              <a:chExt cx="815536" cy="1063228"/>
            </a:xfrm>
          </p:grpSpPr>
          <p:sp>
            <p:nvSpPr>
              <p:cNvPr id="232457" name="Text Box 9"/>
              <p:cNvSpPr txBox="1">
                <a:spLocks noChangeArrowheads="1"/>
              </p:cNvSpPr>
              <p:nvPr/>
            </p:nvSpPr>
            <p:spPr bwMode="auto">
              <a:xfrm>
                <a:off x="3648076" y="2349500"/>
                <a:ext cx="46006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400" dirty="0">
                    <a:solidFill>
                      <a:prstClr val="black"/>
                    </a:solidFill>
                  </a:rPr>
                  <a:t>k</a:t>
                </a:r>
                <a:r>
                  <a:rPr lang="en-US" altLang="zh-CN" sz="2400" baseline="-25000" dirty="0">
                    <a:solidFill>
                      <a:prstClr val="black"/>
                    </a:solidFill>
                  </a:rPr>
                  <a:t>1</a:t>
                </a:r>
              </a:p>
            </p:txBody>
          </p:sp>
          <p:sp>
            <p:nvSpPr>
              <p:cNvPr id="232458" name="Text Box 10"/>
              <p:cNvSpPr txBox="1">
                <a:spLocks noChangeArrowheads="1"/>
              </p:cNvSpPr>
              <p:nvPr/>
            </p:nvSpPr>
            <p:spPr bwMode="auto">
              <a:xfrm>
                <a:off x="3680411" y="2950421"/>
                <a:ext cx="46006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400" dirty="0">
                    <a:solidFill>
                      <a:prstClr val="black"/>
                    </a:solidFill>
                  </a:rPr>
                  <a:t>k</a:t>
                </a:r>
                <a:r>
                  <a:rPr lang="en-US" altLang="zh-CN" sz="2400" baseline="-25000" dirty="0">
                    <a:solidFill>
                      <a:prstClr val="black"/>
                    </a:solidFill>
                  </a:rPr>
                  <a:t>2</a:t>
                </a:r>
              </a:p>
            </p:txBody>
          </p:sp>
          <p:grpSp>
            <p:nvGrpSpPr>
              <p:cNvPr id="3" name="组合 2"/>
              <p:cNvGrpSpPr/>
              <p:nvPr/>
            </p:nvGrpSpPr>
            <p:grpSpPr>
              <a:xfrm>
                <a:off x="3516024" y="2839365"/>
                <a:ext cx="815536" cy="293061"/>
                <a:chOff x="10668000" y="3794192"/>
                <a:chExt cx="745077" cy="251822"/>
              </a:xfrm>
            </p:grpSpPr>
            <p:sp>
              <p:nvSpPr>
                <p:cNvPr id="12"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8"/>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2" name="组合 1"/>
                <p:cNvGrpSpPr/>
                <p:nvPr/>
              </p:nvGrpSpPr>
              <p:grpSpPr>
                <a:xfrm>
                  <a:off x="10668000" y="3794192"/>
                  <a:ext cx="745077" cy="157374"/>
                  <a:chOff x="10667990" y="3918680"/>
                  <a:chExt cx="745077" cy="157374"/>
                </a:xfrm>
              </p:grpSpPr>
              <p:sp>
                <p:nvSpPr>
                  <p:cNvPr id="13"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4"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8"/>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15"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pSp>
        <p:nvGrpSpPr>
          <p:cNvPr id="9" name="组合 8"/>
          <p:cNvGrpSpPr/>
          <p:nvPr/>
        </p:nvGrpSpPr>
        <p:grpSpPr>
          <a:xfrm>
            <a:off x="2682189" y="4072511"/>
            <a:ext cx="817063" cy="462307"/>
            <a:chOff x="2871698" y="3693940"/>
            <a:chExt cx="817063" cy="462307"/>
          </a:xfrm>
        </p:grpSpPr>
        <p:sp>
          <p:nvSpPr>
            <p:cNvPr id="232459" name="Text Box 11"/>
            <p:cNvSpPr txBox="1">
              <a:spLocks noChangeArrowheads="1"/>
            </p:cNvSpPr>
            <p:nvPr/>
          </p:nvSpPr>
          <p:spPr bwMode="auto">
            <a:xfrm>
              <a:off x="2969677" y="3693940"/>
              <a:ext cx="46006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400" dirty="0">
                  <a:solidFill>
                    <a:prstClr val="black"/>
                  </a:solidFill>
                </a:rPr>
                <a:t>k</a:t>
              </a:r>
              <a:r>
                <a:rPr lang="en-US" altLang="zh-CN" sz="2400" baseline="-25000" dirty="0">
                  <a:solidFill>
                    <a:prstClr val="black"/>
                  </a:solidFill>
                </a:rPr>
                <a:t>3</a:t>
              </a:r>
            </a:p>
          </p:txBody>
        </p:sp>
        <p:cxnSp>
          <p:nvCxnSpPr>
            <p:cNvPr id="8" name="直接箭头连接符 7"/>
            <p:cNvCxnSpPr/>
            <p:nvPr/>
          </p:nvCxnSpPr>
          <p:spPr>
            <a:xfrm>
              <a:off x="2871698" y="4155848"/>
              <a:ext cx="817063" cy="0"/>
            </a:xfrm>
            <a:prstGeom prst="straightConnector1">
              <a:avLst/>
            </a:prstGeom>
            <a:ln w="31750">
              <a:solidFill>
                <a:srgbClr val="FF0000"/>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sp>
        <p:nvSpPr>
          <p:cNvPr id="22" name="Line 4"/>
          <p:cNvSpPr>
            <a:spLocks noChangeShapeType="1"/>
          </p:cNvSpPr>
          <p:nvPr/>
        </p:nvSpPr>
        <p:spPr bwMode="auto">
          <a:xfrm>
            <a:off x="1692275" y="1159933"/>
            <a:ext cx="8604250" cy="0"/>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文本框 5"/>
          <p:cNvSpPr txBox="1"/>
          <p:nvPr/>
        </p:nvSpPr>
        <p:spPr>
          <a:xfrm>
            <a:off x="1775223" y="3294919"/>
            <a:ext cx="654730" cy="400110"/>
          </a:xfrm>
          <a:prstGeom prst="rect">
            <a:avLst/>
          </a:prstGeom>
          <a:noFill/>
        </p:spPr>
        <p:txBody>
          <a:bodyPr wrap="squar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P</a:t>
            </a:r>
            <a:r>
              <a:rPr lang="en-US" altLang="zh-CN" sz="2000" b="1" baseline="-25000" dirty="0" smtClean="0">
                <a:solidFill>
                  <a:srgbClr val="C00000"/>
                </a:solidFill>
                <a:latin typeface="Times New Roman" panose="02020603050405020304" pitchFamily="18" charset="0"/>
                <a:cs typeface="Times New Roman" panose="02020603050405020304" pitchFamily="18" charset="0"/>
              </a:rPr>
              <a:t>A</a:t>
            </a:r>
            <a:endParaRPr lang="zh-CN" altLang="en-US" sz="2000" b="1" baseline="-25000" dirty="0">
              <a:solidFill>
                <a:srgbClr val="C00000"/>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3582558" y="4721913"/>
            <a:ext cx="455574"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P</a:t>
            </a:r>
            <a:r>
              <a:rPr lang="en-US" altLang="zh-CN" sz="2000" b="1" baseline="-25000" dirty="0" smtClean="0">
                <a:solidFill>
                  <a:srgbClr val="C00000"/>
                </a:solidFill>
                <a:latin typeface="Times New Roman" panose="02020603050405020304" pitchFamily="18" charset="0"/>
                <a:cs typeface="Times New Roman" panose="02020603050405020304" pitchFamily="18" charset="0"/>
              </a:rPr>
              <a:t>B</a:t>
            </a:r>
            <a:endParaRPr lang="zh-CN" altLang="en-US" sz="2000" b="1" baseline="-25000" dirty="0">
              <a:solidFill>
                <a:srgbClr val="C00000"/>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3884276" y="3388875"/>
            <a:ext cx="442750" cy="400110"/>
          </a:xfrm>
          <a:prstGeom prst="rect">
            <a:avLst/>
          </a:prstGeom>
          <a:noFill/>
        </p:spPr>
        <p:txBody>
          <a:bodyPr wrap="none" rtlCol="0">
            <a:spAutoFit/>
          </a:bodyPr>
          <a:lstStyle/>
          <a:p>
            <a:r>
              <a:rPr lang="el-GR" altLang="zh-CN" sz="2000" b="1" dirty="0" smtClean="0">
                <a:solidFill>
                  <a:srgbClr val="0000FF"/>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A</a:t>
            </a:r>
            <a:endParaRPr lang="zh-CN" altLang="en-US" sz="2000" b="1" baseline="-25000" dirty="0">
              <a:solidFill>
                <a:srgbClr val="0000FF"/>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2179035" y="4721913"/>
            <a:ext cx="442750" cy="400110"/>
          </a:xfrm>
          <a:prstGeom prst="rect">
            <a:avLst/>
          </a:prstGeom>
          <a:noFill/>
        </p:spPr>
        <p:txBody>
          <a:bodyPr wrap="none" rtlCol="0">
            <a:spAutoFit/>
          </a:bodyPr>
          <a:lstStyle/>
          <a:p>
            <a:r>
              <a:rPr lang="el-GR" altLang="zh-CN" sz="2000" b="1" dirty="0" smtClean="0">
                <a:solidFill>
                  <a:srgbClr val="0000FF"/>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A</a:t>
            </a:r>
            <a:endParaRPr lang="zh-CN" altLang="en-US" sz="2000" b="1" baseline="-25000" dirty="0">
              <a:solidFill>
                <a:srgbClr val="0000FF"/>
              </a:solidFill>
              <a:latin typeface="Times New Roman" panose="02020603050405020304" pitchFamily="18" charset="0"/>
              <a:cs typeface="Times New Roman" panose="02020603050405020304" pitchFamily="18" charset="0"/>
            </a:endParaRPr>
          </a:p>
        </p:txBody>
      </p:sp>
      <p:sp>
        <p:nvSpPr>
          <p:cNvPr id="28" name="文本框 27"/>
          <p:cNvSpPr txBox="1"/>
          <p:nvPr/>
        </p:nvSpPr>
        <p:spPr>
          <a:xfrm>
            <a:off x="4430373" y="4663972"/>
            <a:ext cx="404278" cy="400110"/>
          </a:xfrm>
          <a:prstGeom prst="rect">
            <a:avLst/>
          </a:prstGeom>
          <a:noFill/>
        </p:spPr>
        <p:txBody>
          <a:bodyPr wrap="none" rtlCol="0">
            <a:spAutoFit/>
          </a:bodyPr>
          <a:lstStyle/>
          <a:p>
            <a:r>
              <a:rPr lang="el-GR" altLang="zh-CN" sz="2000" b="1" dirty="0" smtClean="0">
                <a:solidFill>
                  <a:srgbClr val="00B050"/>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B050"/>
                </a:solidFill>
                <a:latin typeface="Times New Roman" panose="02020603050405020304" pitchFamily="18" charset="0"/>
                <a:cs typeface="Times New Roman" panose="02020603050405020304" pitchFamily="18" charset="0"/>
              </a:rPr>
              <a:t>0</a:t>
            </a:r>
            <a:endParaRPr lang="zh-CN" altLang="en-US" sz="2000" b="1" baseline="-25000" dirty="0">
              <a:solidFill>
                <a:srgbClr val="00B05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2438581" y="3315698"/>
            <a:ext cx="404278" cy="400110"/>
          </a:xfrm>
          <a:prstGeom prst="rect">
            <a:avLst/>
          </a:prstGeom>
          <a:noFill/>
        </p:spPr>
        <p:txBody>
          <a:bodyPr wrap="none" rtlCol="0">
            <a:spAutoFit/>
          </a:bodyPr>
          <a:lstStyle/>
          <a:p>
            <a:r>
              <a:rPr lang="el-GR" altLang="zh-CN" sz="2000" b="1" dirty="0" smtClean="0">
                <a:solidFill>
                  <a:srgbClr val="00B050"/>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B050"/>
                </a:solidFill>
                <a:latin typeface="Times New Roman" panose="02020603050405020304" pitchFamily="18" charset="0"/>
                <a:cs typeface="Times New Roman" panose="02020603050405020304" pitchFamily="18" charset="0"/>
              </a:rPr>
              <a:t>0</a:t>
            </a:r>
            <a:endParaRPr lang="zh-CN" altLang="en-US" sz="2000" b="1" baseline="-25000" dirty="0">
              <a:solidFill>
                <a:srgbClr val="00B050"/>
              </a:solidFill>
              <a:latin typeface="Times New Roman" panose="02020603050405020304" pitchFamily="18" charset="0"/>
              <a:cs typeface="Times New Roman" panose="02020603050405020304" pitchFamily="18" charset="0"/>
            </a:endParaRPr>
          </a:p>
        </p:txBody>
      </p:sp>
      <p:sp>
        <p:nvSpPr>
          <p:cNvPr id="33" name="矩形 32"/>
          <p:cNvSpPr/>
          <p:nvPr/>
        </p:nvSpPr>
        <p:spPr>
          <a:xfrm>
            <a:off x="1475003" y="4109723"/>
            <a:ext cx="3683000" cy="10369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2495539709"/>
      </p:ext>
    </p:extLst>
  </p:cSld>
  <p:clrMapOvr>
    <a:masterClrMapping/>
  </p:clrMapOvr>
  <p:transition>
    <p:blinds dir="vert"/>
  </p:transition>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626" name="Object 2"/>
          <p:cNvGraphicFramePr>
            <a:graphicFrameLocks noGrp="1" noChangeAspect="1"/>
          </p:cNvGraphicFramePr>
          <p:nvPr>
            <p:ph sz="half" idx="2"/>
            <p:extLst/>
          </p:nvPr>
        </p:nvGraphicFramePr>
        <p:xfrm>
          <a:off x="1728788" y="452438"/>
          <a:ext cx="8281987" cy="4811712"/>
        </p:xfrm>
        <a:graphic>
          <a:graphicData uri="http://schemas.openxmlformats.org/presentationml/2006/ole">
            <mc:AlternateContent xmlns:mc="http://schemas.openxmlformats.org/markup-compatibility/2006">
              <mc:Choice xmlns:v="urn:schemas-microsoft-com:vml" Requires="v">
                <p:oleObj spid="_x0000_s9224" name="Document" r:id="rId3" imgW="4382607" imgH="2546371" progId="Word.Document.8">
                  <p:embed/>
                </p:oleObj>
              </mc:Choice>
              <mc:Fallback>
                <p:oleObj name="Document" r:id="rId3" imgW="4382607" imgH="2546371" progId="Word.Document.8">
                  <p:embed/>
                  <p:pic>
                    <p:nvPicPr>
                      <p:cNvPr id="0" name=""/>
                      <p:cNvPicPr>
                        <a:picLocks noChangeAspect="1" noChangeArrowheads="1"/>
                      </p:cNvPicPr>
                      <p:nvPr/>
                    </p:nvPicPr>
                    <p:blipFill>
                      <a:blip r:embed="rId4"/>
                      <a:srcRect/>
                      <a:stretch>
                        <a:fillRect/>
                      </a:stretch>
                    </p:blipFill>
                    <p:spPr bwMode="auto">
                      <a:xfrm>
                        <a:off x="1728788" y="452438"/>
                        <a:ext cx="8281987" cy="4811712"/>
                      </a:xfrm>
                      <a:prstGeom prst="rect">
                        <a:avLst/>
                      </a:prstGeom>
                      <a:solidFill>
                        <a:srgbClr val="CCFFFF"/>
                      </a:solidFill>
                      <a:ln w="9525">
                        <a:solidFill>
                          <a:schemeClr val="bg1"/>
                        </a:solidFill>
                        <a:miter lim="800000"/>
                        <a:headEnd/>
                        <a:tailEnd/>
                      </a:ln>
                      <a:effectLst>
                        <a:outerShdw dist="107763" dir="2700000" algn="ctr" rotWithShape="0">
                          <a:schemeClr val="bg2"/>
                        </a:outerShdw>
                      </a:effectLst>
                    </p:spPr>
                  </p:pic>
                </p:oleObj>
              </mc:Fallback>
            </mc:AlternateContent>
          </a:graphicData>
        </a:graphic>
      </p:graphicFrame>
      <p:sp>
        <p:nvSpPr>
          <p:cNvPr id="154627" name="Text Box 3"/>
          <p:cNvSpPr txBox="1">
            <a:spLocks noChangeArrowheads="1"/>
          </p:cNvSpPr>
          <p:nvPr/>
        </p:nvSpPr>
        <p:spPr bwMode="auto">
          <a:xfrm>
            <a:off x="2403476" y="6170613"/>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a:solidFill>
                <a:prstClr val="black"/>
              </a:solidFill>
            </a:endParaRPr>
          </a:p>
        </p:txBody>
      </p:sp>
      <p:sp>
        <p:nvSpPr>
          <p:cNvPr id="154628" name="Text Box 4"/>
          <p:cNvSpPr txBox="1">
            <a:spLocks noChangeArrowheads="1"/>
          </p:cNvSpPr>
          <p:nvPr/>
        </p:nvSpPr>
        <p:spPr bwMode="auto">
          <a:xfrm>
            <a:off x="2573902" y="5805489"/>
            <a:ext cx="253274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20000"/>
              </a:spcBef>
              <a:buClr>
                <a:srgbClr val="2F2F2F"/>
              </a:buClr>
              <a:buSzPct val="70000"/>
              <a:buFont typeface="Wingdings" pitchFamily="2" charset="2"/>
              <a:buNone/>
            </a:pPr>
            <a:r>
              <a:rPr lang="en-US" altLang="zh-CN" sz="3200" dirty="0" smtClean="0">
                <a:solidFill>
                  <a:prstClr val="black"/>
                </a:solidFill>
              </a:rPr>
              <a:t>B+ </a:t>
            </a:r>
            <a:r>
              <a:rPr lang="en-US" altLang="zh-CN" sz="3200" dirty="0">
                <a:solidFill>
                  <a:prstClr val="black"/>
                </a:solidFill>
              </a:rPr>
              <a:t>* </a:t>
            </a:r>
            <a:r>
              <a:rPr lang="en-US" altLang="zh-CN" sz="3200" dirty="0">
                <a:solidFill>
                  <a:prstClr val="black"/>
                </a:solidFill>
                <a:cs typeface="Arial" charset="0"/>
              </a:rPr>
              <a:t>←</a:t>
            </a:r>
            <a:r>
              <a:rPr lang="en-US" altLang="zh-CN" sz="3200" dirty="0">
                <a:solidFill>
                  <a:prstClr val="black"/>
                </a:solidFill>
              </a:rPr>
              <a:t>→ </a:t>
            </a:r>
            <a:r>
              <a:rPr lang="en-US" altLang="zh-CN" sz="3200" dirty="0" smtClean="0">
                <a:solidFill>
                  <a:prstClr val="black"/>
                </a:solidFill>
              </a:rPr>
              <a:t>B*</a:t>
            </a:r>
            <a:endParaRPr lang="en-US" altLang="zh-CN" sz="3200" dirty="0">
              <a:solidFill>
                <a:prstClr val="black"/>
              </a:solidFill>
            </a:endParaRPr>
          </a:p>
        </p:txBody>
      </p:sp>
      <p:sp>
        <p:nvSpPr>
          <p:cNvPr id="154629" name="Text Box 5"/>
          <p:cNvSpPr txBox="1">
            <a:spLocks noChangeArrowheads="1"/>
          </p:cNvSpPr>
          <p:nvPr/>
        </p:nvSpPr>
        <p:spPr bwMode="auto">
          <a:xfrm>
            <a:off x="5588392" y="5780352"/>
            <a:ext cx="224099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20000"/>
              </a:spcBef>
              <a:buClr>
                <a:srgbClr val="2F2F2F"/>
              </a:buClr>
              <a:buSzPct val="70000"/>
              <a:buFont typeface="Wingdings" pitchFamily="2" charset="2"/>
              <a:buNone/>
            </a:pPr>
            <a:r>
              <a:rPr lang="en-US" altLang="zh-CN" sz="3200" dirty="0">
                <a:solidFill>
                  <a:prstClr val="black"/>
                </a:solidFill>
              </a:rPr>
              <a:t>I+ * </a:t>
            </a:r>
            <a:r>
              <a:rPr lang="en-US" altLang="zh-CN" sz="3200" dirty="0">
                <a:solidFill>
                  <a:prstClr val="black"/>
                </a:solidFill>
                <a:cs typeface="Arial" charset="0"/>
              </a:rPr>
              <a:t>←</a:t>
            </a:r>
            <a:r>
              <a:rPr lang="en-US" altLang="zh-CN" sz="3200" dirty="0">
                <a:solidFill>
                  <a:prstClr val="black"/>
                </a:solidFill>
              </a:rPr>
              <a:t>→ </a:t>
            </a:r>
            <a:r>
              <a:rPr lang="en-US" altLang="zh-CN" sz="3200" dirty="0" smtClean="0">
                <a:solidFill>
                  <a:prstClr val="black"/>
                </a:solidFill>
              </a:rPr>
              <a:t>I*</a:t>
            </a:r>
            <a:endParaRPr lang="en-US" altLang="zh-CN" sz="3200" dirty="0">
              <a:solidFill>
                <a:prstClr val="black"/>
              </a:solidFill>
            </a:endParaRPr>
          </a:p>
        </p:txBody>
      </p:sp>
      <p:sp>
        <p:nvSpPr>
          <p:cNvPr id="154631" name="Text Box 7"/>
          <p:cNvSpPr txBox="1">
            <a:spLocks noChangeArrowheads="1"/>
          </p:cNvSpPr>
          <p:nvPr/>
        </p:nvSpPr>
        <p:spPr bwMode="auto">
          <a:xfrm flipH="1">
            <a:off x="3761846" y="5603171"/>
            <a:ext cx="62706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2400" i="1" dirty="0" smtClean="0">
                <a:solidFill>
                  <a:prstClr val="black"/>
                </a:solidFill>
              </a:rPr>
              <a:t>k</a:t>
            </a:r>
            <a:r>
              <a:rPr lang="en-US" altLang="zh-CN" sz="2400" baseline="-25000" dirty="0" smtClean="0">
                <a:solidFill>
                  <a:prstClr val="black"/>
                </a:solidFill>
              </a:rPr>
              <a:t>B</a:t>
            </a:r>
            <a:endParaRPr lang="en-US" altLang="zh-CN" sz="2400" baseline="-25000" dirty="0">
              <a:solidFill>
                <a:prstClr val="black"/>
              </a:solidFill>
            </a:endParaRPr>
          </a:p>
        </p:txBody>
      </p:sp>
      <p:sp>
        <p:nvSpPr>
          <p:cNvPr id="154632" name="Text Box 8"/>
          <p:cNvSpPr txBox="1">
            <a:spLocks noChangeArrowheads="1"/>
          </p:cNvSpPr>
          <p:nvPr/>
        </p:nvSpPr>
        <p:spPr bwMode="auto">
          <a:xfrm flipH="1">
            <a:off x="3782483" y="6073061"/>
            <a:ext cx="62706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2400" i="1" dirty="0" err="1" smtClean="0">
                <a:solidFill>
                  <a:prstClr val="black"/>
                </a:solidFill>
              </a:rPr>
              <a:t>k’</a:t>
            </a:r>
            <a:r>
              <a:rPr lang="en-US" altLang="zh-CN" sz="2400" baseline="-25000" dirty="0" err="1" smtClean="0">
                <a:solidFill>
                  <a:prstClr val="black"/>
                </a:solidFill>
              </a:rPr>
              <a:t>B</a:t>
            </a:r>
            <a:endParaRPr lang="en-US" altLang="zh-CN" sz="2400" baseline="30000" dirty="0">
              <a:solidFill>
                <a:prstClr val="black"/>
              </a:solidFill>
            </a:endParaRPr>
          </a:p>
        </p:txBody>
      </p:sp>
      <p:sp>
        <p:nvSpPr>
          <p:cNvPr id="154633" name="Text Box 9"/>
          <p:cNvSpPr txBox="1">
            <a:spLocks noChangeArrowheads="1"/>
          </p:cNvSpPr>
          <p:nvPr/>
        </p:nvSpPr>
        <p:spPr bwMode="auto">
          <a:xfrm flipH="1">
            <a:off x="6675292" y="5603170"/>
            <a:ext cx="62706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2400" i="1" dirty="0" err="1">
                <a:solidFill>
                  <a:prstClr val="black"/>
                </a:solidFill>
              </a:rPr>
              <a:t>k</a:t>
            </a:r>
            <a:r>
              <a:rPr lang="en-US" altLang="zh-CN" sz="2400" baseline="-25000" dirty="0" err="1">
                <a:solidFill>
                  <a:prstClr val="black"/>
                </a:solidFill>
              </a:rPr>
              <a:t>I</a:t>
            </a:r>
            <a:endParaRPr lang="en-US" altLang="zh-CN" sz="2400" baseline="-25000" dirty="0">
              <a:solidFill>
                <a:prstClr val="black"/>
              </a:solidFill>
            </a:endParaRPr>
          </a:p>
        </p:txBody>
      </p:sp>
      <p:sp>
        <p:nvSpPr>
          <p:cNvPr id="154634" name="Text Box 10"/>
          <p:cNvSpPr txBox="1">
            <a:spLocks noChangeArrowheads="1"/>
          </p:cNvSpPr>
          <p:nvPr/>
        </p:nvSpPr>
        <p:spPr bwMode="auto">
          <a:xfrm flipH="1">
            <a:off x="6675292" y="6102431"/>
            <a:ext cx="62706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2400" i="1" dirty="0" err="1">
                <a:solidFill>
                  <a:prstClr val="black"/>
                </a:solidFill>
              </a:rPr>
              <a:t>k’</a:t>
            </a:r>
            <a:r>
              <a:rPr lang="en-US" altLang="zh-CN" sz="2400" baseline="-25000" dirty="0" err="1">
                <a:solidFill>
                  <a:prstClr val="black"/>
                </a:solidFill>
              </a:rPr>
              <a:t>I</a:t>
            </a:r>
            <a:endParaRPr lang="en-US" altLang="zh-CN" sz="2400" baseline="30000" dirty="0">
              <a:solidFill>
                <a:prstClr val="black"/>
              </a:solidFill>
            </a:endParaRPr>
          </a:p>
        </p:txBody>
      </p:sp>
      <p:sp>
        <p:nvSpPr>
          <p:cNvPr id="154635" name="Text Box 11"/>
          <p:cNvSpPr txBox="1">
            <a:spLocks noChangeArrowheads="1"/>
          </p:cNvSpPr>
          <p:nvPr/>
        </p:nvSpPr>
        <p:spPr bwMode="auto">
          <a:xfrm>
            <a:off x="8255497" y="4149725"/>
            <a:ext cx="359866"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4000" b="1" dirty="0">
                <a:solidFill>
                  <a:srgbClr val="FF0000"/>
                </a:solidFill>
              </a:rPr>
              <a:t>?</a:t>
            </a:r>
          </a:p>
        </p:txBody>
      </p:sp>
      <p:graphicFrame>
        <p:nvGraphicFramePr>
          <p:cNvPr id="11" name="Object 15"/>
          <p:cNvGraphicFramePr>
            <a:graphicFrameLocks noChangeAspect="1"/>
          </p:cNvGraphicFramePr>
          <p:nvPr>
            <p:extLst/>
          </p:nvPr>
        </p:nvGraphicFramePr>
        <p:xfrm>
          <a:off x="7559676" y="452438"/>
          <a:ext cx="2111375" cy="1039812"/>
        </p:xfrm>
        <a:graphic>
          <a:graphicData uri="http://schemas.openxmlformats.org/presentationml/2006/ole">
            <mc:AlternateContent xmlns:mc="http://schemas.openxmlformats.org/markup-compatibility/2006">
              <mc:Choice xmlns:v="urn:schemas-microsoft-com:vml" Requires="v">
                <p:oleObj spid="_x0000_s9225" name="公式" r:id="rId5" imgW="901440" imgH="444240" progId="Equation.3">
                  <p:embed/>
                </p:oleObj>
              </mc:Choice>
              <mc:Fallback>
                <p:oleObj name="公式" r:id="rId5" imgW="901440" imgH="444240" progId="Equation.3">
                  <p:embed/>
                  <p:pic>
                    <p:nvPicPr>
                      <p:cNvPr id="0" name=""/>
                      <p:cNvPicPr>
                        <a:picLocks noChangeAspect="1" noChangeArrowheads="1"/>
                      </p:cNvPicPr>
                      <p:nvPr/>
                    </p:nvPicPr>
                    <p:blipFill>
                      <a:blip r:embed="rId6"/>
                      <a:srcRect/>
                      <a:stretch>
                        <a:fillRect/>
                      </a:stretch>
                    </p:blipFill>
                    <p:spPr bwMode="auto">
                      <a:xfrm>
                        <a:off x="7559676" y="452438"/>
                        <a:ext cx="2111375" cy="1039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56678143"/>
      </p:ext>
    </p:extLst>
  </p:cSld>
  <p:clrMapOvr>
    <a:masterClrMapping/>
  </p:clrMapOvr>
  <p:transition>
    <p:blinds dir="vert"/>
  </p:transition>
  <p:timing>
    <p:tnLst>
      <p:par>
        <p:cTn id="1" dur="indefinite" restart="never" nodeType="tmRoot"/>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1" name="Rectangle 5"/>
          <p:cNvSpPr>
            <a:spLocks noChangeArrowheads="1"/>
          </p:cNvSpPr>
          <p:nvPr/>
        </p:nvSpPr>
        <p:spPr bwMode="auto">
          <a:xfrm>
            <a:off x="3143251" y="4292601"/>
            <a:ext cx="5832475" cy="576263"/>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57702" name="AutoShape 6"/>
          <p:cNvSpPr>
            <a:spLocks noChangeAspect="1" noChangeArrowheads="1" noTextEdit="1"/>
          </p:cNvSpPr>
          <p:nvPr/>
        </p:nvSpPr>
        <p:spPr bwMode="auto">
          <a:xfrm>
            <a:off x="1790701" y="989013"/>
            <a:ext cx="8423275" cy="512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706" name="Rectangle 10"/>
          <p:cNvSpPr>
            <a:spLocks noChangeArrowheads="1"/>
          </p:cNvSpPr>
          <p:nvPr/>
        </p:nvSpPr>
        <p:spPr bwMode="auto">
          <a:xfrm>
            <a:off x="6935788" y="1182688"/>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 </a:t>
            </a:r>
            <a:endParaRPr lang="en-US" altLang="zh-CN"/>
          </a:p>
        </p:txBody>
      </p:sp>
      <p:sp>
        <p:nvSpPr>
          <p:cNvPr id="157710" name="Rectangle 14"/>
          <p:cNvSpPr>
            <a:spLocks noChangeArrowheads="1"/>
          </p:cNvSpPr>
          <p:nvPr/>
        </p:nvSpPr>
        <p:spPr bwMode="auto">
          <a:xfrm>
            <a:off x="1567757" y="1503892"/>
            <a:ext cx="76944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400" dirty="0" smtClean="0">
                <a:solidFill>
                  <a:srgbClr val="000000"/>
                </a:solidFill>
                <a:latin typeface="Times New Roman" panose="02020603050405020304" pitchFamily="18" charset="0"/>
                <a:cs typeface="Times New Roman" panose="02020603050405020304" pitchFamily="18" charset="0"/>
              </a:rPr>
              <a:t>（</a:t>
            </a:r>
            <a:r>
              <a:rPr lang="en-US" altLang="zh-CN" sz="2400" dirty="0" smtClean="0">
                <a:solidFill>
                  <a:srgbClr val="000000"/>
                </a:solidFill>
                <a:latin typeface="Times New Roman" panose="02020603050405020304" pitchFamily="18" charset="0"/>
                <a:cs typeface="Times New Roman" panose="02020603050405020304" pitchFamily="18" charset="0"/>
              </a:rPr>
              <a:t>1</a:t>
            </a:r>
            <a:r>
              <a:rPr lang="zh-CN" altLang="en-US" sz="2400" dirty="0" smtClean="0">
                <a:solidFill>
                  <a:srgbClr val="000000"/>
                </a:solidFill>
                <a:latin typeface="Times New Roman" panose="02020603050405020304" pitchFamily="18" charset="0"/>
                <a:cs typeface="Times New Roman" panose="02020603050405020304" pitchFamily="18" charset="0"/>
              </a:rPr>
              <a:t>）</a:t>
            </a:r>
            <a:r>
              <a:rPr lang="zh-CN" altLang="en-US" sz="2400" dirty="0" smtClean="0">
                <a:solidFill>
                  <a:srgbClr val="000000"/>
                </a:solidFill>
                <a:latin typeface="宋体" charset="-122"/>
              </a:rPr>
              <a:t>朗</a:t>
            </a:r>
            <a:r>
              <a:rPr lang="zh-CN" altLang="en-US" sz="2400" dirty="0">
                <a:solidFill>
                  <a:srgbClr val="000000"/>
                </a:solidFill>
                <a:latin typeface="宋体" charset="-122"/>
              </a:rPr>
              <a:t>格谬</a:t>
            </a:r>
            <a:r>
              <a:rPr lang="zh-CN" altLang="en-US" sz="2400" dirty="0" smtClean="0">
                <a:solidFill>
                  <a:srgbClr val="000000"/>
                </a:solidFill>
                <a:latin typeface="宋体" charset="-122"/>
              </a:rPr>
              <a:t>尔</a:t>
            </a:r>
            <a:r>
              <a:rPr lang="en-US" altLang="zh-CN" sz="2400" dirty="0" smtClean="0">
                <a:solidFill>
                  <a:srgbClr val="000000"/>
                </a:solidFill>
                <a:latin typeface="宋体" charset="-122"/>
              </a:rPr>
              <a:t>-</a:t>
            </a:r>
            <a:r>
              <a:rPr lang="zh-CN" altLang="en-US" sz="2400" dirty="0" smtClean="0">
                <a:solidFill>
                  <a:srgbClr val="000000"/>
                </a:solidFill>
                <a:latin typeface="宋体" charset="-122"/>
              </a:rPr>
              <a:t>欣谢尔伍德</a:t>
            </a:r>
            <a:r>
              <a:rPr lang="en-US" altLang="zh-CN" sz="2400" dirty="0" smtClean="0">
                <a:solidFill>
                  <a:srgbClr val="000000"/>
                </a:solidFill>
                <a:latin typeface="宋体" charset="-122"/>
              </a:rPr>
              <a:t>(</a:t>
            </a:r>
            <a:r>
              <a:rPr lang="en-US" altLang="zh-CN" sz="2400" dirty="0" smtClean="0">
                <a:solidFill>
                  <a:srgbClr val="000000"/>
                </a:solidFill>
                <a:latin typeface="Times New Roman" panose="02020603050405020304" pitchFamily="18" charset="0"/>
                <a:cs typeface="Times New Roman" panose="02020603050405020304" pitchFamily="18" charset="0"/>
              </a:rPr>
              <a:t>Langmuir-Hinshelwood</a:t>
            </a:r>
            <a:r>
              <a:rPr lang="en-US" altLang="zh-CN" sz="2400" dirty="0" smtClean="0">
                <a:solidFill>
                  <a:srgbClr val="000000"/>
                </a:solidFill>
                <a:latin typeface="宋体" charset="-122"/>
              </a:rPr>
              <a:t>)</a:t>
            </a:r>
            <a:r>
              <a:rPr lang="zh-CN" altLang="en-US" sz="2400" dirty="0" smtClean="0">
                <a:solidFill>
                  <a:srgbClr val="000000"/>
                </a:solidFill>
                <a:latin typeface="宋体" charset="-122"/>
              </a:rPr>
              <a:t>机理</a:t>
            </a:r>
            <a:endParaRPr lang="zh-CN" altLang="en-US" dirty="0"/>
          </a:p>
        </p:txBody>
      </p:sp>
      <p:sp>
        <p:nvSpPr>
          <p:cNvPr id="157718" name="Rectangle 22"/>
          <p:cNvSpPr>
            <a:spLocks noChangeArrowheads="1"/>
          </p:cNvSpPr>
          <p:nvPr/>
        </p:nvSpPr>
        <p:spPr bwMode="auto">
          <a:xfrm>
            <a:off x="2482055" y="2118307"/>
            <a:ext cx="4021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400" b="1" dirty="0">
                <a:solidFill>
                  <a:srgbClr val="FF0000"/>
                </a:solidFill>
                <a:latin typeface="宋体" charset="-122"/>
              </a:rPr>
              <a:t>两个吸附分子之间的表面反应</a:t>
            </a:r>
            <a:endParaRPr lang="zh-CN" altLang="en-US" dirty="0"/>
          </a:p>
        </p:txBody>
      </p:sp>
      <p:sp>
        <p:nvSpPr>
          <p:cNvPr id="157719" name="Rectangle 23"/>
          <p:cNvSpPr>
            <a:spLocks noChangeArrowheads="1"/>
          </p:cNvSpPr>
          <p:nvPr/>
        </p:nvSpPr>
        <p:spPr bwMode="auto">
          <a:xfrm>
            <a:off x="6488114" y="2305050"/>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400" dirty="0">
                <a:solidFill>
                  <a:srgbClr val="000000"/>
                </a:solidFill>
                <a:latin typeface="宋体" charset="-122"/>
              </a:rPr>
              <a:t>。</a:t>
            </a:r>
            <a:endParaRPr lang="zh-CN" altLang="en-US" dirty="0"/>
          </a:p>
        </p:txBody>
      </p:sp>
      <p:sp>
        <p:nvSpPr>
          <p:cNvPr id="157720" name="Rectangle 24"/>
          <p:cNvSpPr>
            <a:spLocks noChangeArrowheads="1"/>
          </p:cNvSpPr>
          <p:nvPr/>
        </p:nvSpPr>
        <p:spPr bwMode="auto">
          <a:xfrm>
            <a:off x="6791325" y="2292350"/>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 </a:t>
            </a:r>
            <a:endParaRPr lang="en-US" altLang="zh-CN"/>
          </a:p>
        </p:txBody>
      </p:sp>
      <p:sp>
        <p:nvSpPr>
          <p:cNvPr id="157721" name="Rectangle 25"/>
          <p:cNvSpPr>
            <a:spLocks noChangeArrowheads="1"/>
          </p:cNvSpPr>
          <p:nvPr/>
        </p:nvSpPr>
        <p:spPr bwMode="auto">
          <a:xfrm>
            <a:off x="4690485" y="2725791"/>
            <a:ext cx="8149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itchFamily="18" charset="0"/>
              </a:rPr>
              <a:t>A + B </a:t>
            </a:r>
            <a:endParaRPr lang="en-US" altLang="zh-CN" dirty="0"/>
          </a:p>
        </p:txBody>
      </p:sp>
      <p:sp>
        <p:nvSpPr>
          <p:cNvPr id="157724" name="Rectangle 28"/>
          <p:cNvSpPr>
            <a:spLocks noChangeArrowheads="1"/>
          </p:cNvSpPr>
          <p:nvPr/>
        </p:nvSpPr>
        <p:spPr bwMode="auto">
          <a:xfrm>
            <a:off x="6228560" y="2693485"/>
            <a:ext cx="90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itchFamily="18" charset="0"/>
              </a:rPr>
              <a:t> M + N</a:t>
            </a:r>
            <a:endParaRPr lang="en-US" altLang="zh-CN" dirty="0"/>
          </a:p>
        </p:txBody>
      </p:sp>
      <p:sp>
        <p:nvSpPr>
          <p:cNvPr id="157725" name="Rectangle 29"/>
          <p:cNvSpPr>
            <a:spLocks noChangeArrowheads="1"/>
          </p:cNvSpPr>
          <p:nvPr/>
        </p:nvSpPr>
        <p:spPr bwMode="auto">
          <a:xfrm>
            <a:off x="7145338" y="286226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 </a:t>
            </a:r>
            <a:endParaRPr lang="en-US" altLang="zh-CN"/>
          </a:p>
        </p:txBody>
      </p:sp>
      <p:grpSp>
        <p:nvGrpSpPr>
          <p:cNvPr id="157786" name="Group 90"/>
          <p:cNvGrpSpPr>
            <a:grpSpLocks/>
          </p:cNvGrpSpPr>
          <p:nvPr/>
        </p:nvGrpSpPr>
        <p:grpSpPr bwMode="auto">
          <a:xfrm>
            <a:off x="3467101" y="3346452"/>
            <a:ext cx="5092701" cy="2622551"/>
            <a:chOff x="1224" y="2108"/>
            <a:chExt cx="3208" cy="1652"/>
          </a:xfrm>
        </p:grpSpPr>
        <p:sp>
          <p:nvSpPr>
            <p:cNvPr id="157726" name="Rectangle 30"/>
            <p:cNvSpPr>
              <a:spLocks noChangeArrowheads="1"/>
            </p:cNvSpPr>
            <p:nvPr/>
          </p:nvSpPr>
          <p:spPr bwMode="auto">
            <a:xfrm>
              <a:off x="3207" y="3191"/>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27" name="Rectangle 31"/>
            <p:cNvSpPr>
              <a:spLocks noChangeArrowheads="1"/>
            </p:cNvSpPr>
            <p:nvPr/>
          </p:nvSpPr>
          <p:spPr bwMode="auto">
            <a:xfrm>
              <a:off x="1717" y="3188"/>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28" name="Line 32"/>
            <p:cNvSpPr>
              <a:spLocks noChangeShapeType="1"/>
            </p:cNvSpPr>
            <p:nvPr/>
          </p:nvSpPr>
          <p:spPr bwMode="auto">
            <a:xfrm>
              <a:off x="1557" y="3249"/>
              <a:ext cx="140"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29" name="Line 33"/>
            <p:cNvSpPr>
              <a:spLocks noChangeShapeType="1"/>
            </p:cNvSpPr>
            <p:nvPr/>
          </p:nvSpPr>
          <p:spPr bwMode="auto">
            <a:xfrm>
              <a:off x="2831" y="2527"/>
              <a:ext cx="152"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30" name="Line 34"/>
            <p:cNvSpPr>
              <a:spLocks noChangeShapeType="1"/>
            </p:cNvSpPr>
            <p:nvPr/>
          </p:nvSpPr>
          <p:spPr bwMode="auto">
            <a:xfrm>
              <a:off x="2806" y="2241"/>
              <a:ext cx="13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31" name="Line 35"/>
            <p:cNvSpPr>
              <a:spLocks noChangeShapeType="1"/>
            </p:cNvSpPr>
            <p:nvPr/>
          </p:nvSpPr>
          <p:spPr bwMode="auto">
            <a:xfrm>
              <a:off x="1968" y="3279"/>
              <a:ext cx="635"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32" name="Line 36"/>
            <p:cNvSpPr>
              <a:spLocks noChangeShapeType="1"/>
            </p:cNvSpPr>
            <p:nvPr/>
          </p:nvSpPr>
          <p:spPr bwMode="auto">
            <a:xfrm>
              <a:off x="1968" y="3243"/>
              <a:ext cx="635"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33" name="Freeform 37"/>
            <p:cNvSpPr>
              <a:spLocks/>
            </p:cNvSpPr>
            <p:nvPr/>
          </p:nvSpPr>
          <p:spPr bwMode="auto">
            <a:xfrm>
              <a:off x="1968" y="3278"/>
              <a:ext cx="119" cy="36"/>
            </a:xfrm>
            <a:custGeom>
              <a:avLst/>
              <a:gdLst>
                <a:gd name="T0" fmla="*/ 0 w 119"/>
                <a:gd name="T1" fmla="*/ 0 h 36"/>
                <a:gd name="T2" fmla="*/ 95 w 119"/>
                <a:gd name="T3" fmla="*/ 0 h 36"/>
                <a:gd name="T4" fmla="*/ 119 w 119"/>
                <a:gd name="T5" fmla="*/ 36 h 36"/>
                <a:gd name="T6" fmla="*/ 0 w 119"/>
                <a:gd name="T7" fmla="*/ 0 h 36"/>
              </a:gdLst>
              <a:ahLst/>
              <a:cxnLst>
                <a:cxn ang="0">
                  <a:pos x="T0" y="T1"/>
                </a:cxn>
                <a:cxn ang="0">
                  <a:pos x="T2" y="T3"/>
                </a:cxn>
                <a:cxn ang="0">
                  <a:pos x="T4" y="T5"/>
                </a:cxn>
                <a:cxn ang="0">
                  <a:pos x="T6" y="T7"/>
                </a:cxn>
              </a:cxnLst>
              <a:rect l="0" t="0" r="r" b="b"/>
              <a:pathLst>
                <a:path w="119" h="36">
                  <a:moveTo>
                    <a:pt x="0" y="0"/>
                  </a:moveTo>
                  <a:lnTo>
                    <a:pt x="95" y="0"/>
                  </a:lnTo>
                  <a:lnTo>
                    <a:pt x="119" y="36"/>
                  </a:lnTo>
                  <a:lnTo>
                    <a:pt x="0" y="0"/>
                  </a:lnTo>
                  <a:close/>
                </a:path>
              </a:pathLst>
            </a:custGeom>
            <a:blipFill dpi="0" rotWithShape="0">
              <a:blip r:embed="rId2"/>
              <a:srcRect/>
              <a:tile tx="0" ty="0" sx="100000" sy="100000" flip="none" algn="tl"/>
            </a:blipFill>
            <a:ln w="14288">
              <a:solidFill>
                <a:srgbClr val="000000"/>
              </a:solidFill>
              <a:prstDash val="solid"/>
              <a:round/>
              <a:headEnd/>
              <a:tailEnd/>
            </a:ln>
          </p:spPr>
          <p:txBody>
            <a:bodyPr/>
            <a:lstStyle/>
            <a:p>
              <a:endParaRPr lang="zh-CN" altLang="en-US"/>
            </a:p>
          </p:txBody>
        </p:sp>
        <p:sp>
          <p:nvSpPr>
            <p:cNvPr id="157734" name="Freeform 38"/>
            <p:cNvSpPr>
              <a:spLocks/>
            </p:cNvSpPr>
            <p:nvPr/>
          </p:nvSpPr>
          <p:spPr bwMode="auto">
            <a:xfrm>
              <a:off x="2484" y="3207"/>
              <a:ext cx="119" cy="36"/>
            </a:xfrm>
            <a:custGeom>
              <a:avLst/>
              <a:gdLst>
                <a:gd name="T0" fmla="*/ 119 w 119"/>
                <a:gd name="T1" fmla="*/ 36 h 36"/>
                <a:gd name="T2" fmla="*/ 24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4" y="36"/>
                  </a:lnTo>
                  <a:lnTo>
                    <a:pt x="0" y="0"/>
                  </a:lnTo>
                  <a:lnTo>
                    <a:pt x="119" y="36"/>
                  </a:lnTo>
                  <a:close/>
                </a:path>
              </a:pathLst>
            </a:custGeom>
            <a:blipFill dpi="0" rotWithShape="0">
              <a:blip r:embed="rId2"/>
              <a:srcRect/>
              <a:tile tx="0" ty="0" sx="100000" sy="100000" flip="none" algn="tl"/>
            </a:blipFill>
            <a:ln w="14288">
              <a:solidFill>
                <a:srgbClr val="000000"/>
              </a:solidFill>
              <a:prstDash val="solid"/>
              <a:round/>
              <a:headEnd/>
              <a:tailEnd/>
            </a:ln>
          </p:spPr>
          <p:txBody>
            <a:bodyPr/>
            <a:lstStyle/>
            <a:p>
              <a:endParaRPr lang="zh-CN" altLang="en-US"/>
            </a:p>
          </p:txBody>
        </p:sp>
        <p:sp>
          <p:nvSpPr>
            <p:cNvPr id="157735" name="Line 39"/>
            <p:cNvSpPr>
              <a:spLocks noChangeShapeType="1"/>
            </p:cNvSpPr>
            <p:nvPr/>
          </p:nvSpPr>
          <p:spPr bwMode="auto">
            <a:xfrm>
              <a:off x="1946" y="2542"/>
              <a:ext cx="636"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36" name="Line 40"/>
            <p:cNvSpPr>
              <a:spLocks noChangeShapeType="1"/>
            </p:cNvSpPr>
            <p:nvPr/>
          </p:nvSpPr>
          <p:spPr bwMode="auto">
            <a:xfrm>
              <a:off x="1946" y="2506"/>
              <a:ext cx="636"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37" name="Freeform 41"/>
            <p:cNvSpPr>
              <a:spLocks/>
            </p:cNvSpPr>
            <p:nvPr/>
          </p:nvSpPr>
          <p:spPr bwMode="auto">
            <a:xfrm>
              <a:off x="1946" y="2542"/>
              <a:ext cx="119" cy="35"/>
            </a:xfrm>
            <a:custGeom>
              <a:avLst/>
              <a:gdLst>
                <a:gd name="T0" fmla="*/ 0 w 119"/>
                <a:gd name="T1" fmla="*/ 0 h 35"/>
                <a:gd name="T2" fmla="*/ 95 w 119"/>
                <a:gd name="T3" fmla="*/ 0 h 35"/>
                <a:gd name="T4" fmla="*/ 119 w 119"/>
                <a:gd name="T5" fmla="*/ 35 h 35"/>
                <a:gd name="T6" fmla="*/ 0 w 119"/>
                <a:gd name="T7" fmla="*/ 0 h 35"/>
              </a:gdLst>
              <a:ahLst/>
              <a:cxnLst>
                <a:cxn ang="0">
                  <a:pos x="T0" y="T1"/>
                </a:cxn>
                <a:cxn ang="0">
                  <a:pos x="T2" y="T3"/>
                </a:cxn>
                <a:cxn ang="0">
                  <a:pos x="T4" y="T5"/>
                </a:cxn>
                <a:cxn ang="0">
                  <a:pos x="T6" y="T7"/>
                </a:cxn>
              </a:cxnLst>
              <a:rect l="0" t="0" r="r" b="b"/>
              <a:pathLst>
                <a:path w="119" h="35">
                  <a:moveTo>
                    <a:pt x="0" y="0"/>
                  </a:moveTo>
                  <a:lnTo>
                    <a:pt x="95" y="0"/>
                  </a:lnTo>
                  <a:lnTo>
                    <a:pt x="119" y="35"/>
                  </a:lnTo>
                  <a:lnTo>
                    <a:pt x="0" y="0"/>
                  </a:lnTo>
                  <a:close/>
                </a:path>
              </a:pathLst>
            </a:custGeom>
            <a:blipFill dpi="0" rotWithShape="0">
              <a:blip r:embed="rId2"/>
              <a:srcRect/>
              <a:tile tx="0" ty="0" sx="100000" sy="100000" flip="none" algn="tl"/>
            </a:blipFill>
            <a:ln w="14288">
              <a:solidFill>
                <a:srgbClr val="000000"/>
              </a:solidFill>
              <a:prstDash val="solid"/>
              <a:round/>
              <a:headEnd/>
              <a:tailEnd/>
            </a:ln>
          </p:spPr>
          <p:txBody>
            <a:bodyPr/>
            <a:lstStyle/>
            <a:p>
              <a:endParaRPr lang="zh-CN" altLang="en-US"/>
            </a:p>
          </p:txBody>
        </p:sp>
        <p:sp>
          <p:nvSpPr>
            <p:cNvPr id="157738" name="Freeform 42"/>
            <p:cNvSpPr>
              <a:spLocks/>
            </p:cNvSpPr>
            <p:nvPr/>
          </p:nvSpPr>
          <p:spPr bwMode="auto">
            <a:xfrm>
              <a:off x="2462" y="2470"/>
              <a:ext cx="119" cy="36"/>
            </a:xfrm>
            <a:custGeom>
              <a:avLst/>
              <a:gdLst>
                <a:gd name="T0" fmla="*/ 119 w 119"/>
                <a:gd name="T1" fmla="*/ 36 h 36"/>
                <a:gd name="T2" fmla="*/ 24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4" y="36"/>
                  </a:lnTo>
                  <a:lnTo>
                    <a:pt x="0" y="0"/>
                  </a:lnTo>
                  <a:lnTo>
                    <a:pt x="119" y="36"/>
                  </a:lnTo>
                  <a:close/>
                </a:path>
              </a:pathLst>
            </a:custGeom>
            <a:blipFill dpi="0" rotWithShape="0">
              <a:blip r:embed="rId2"/>
              <a:srcRect/>
              <a:tile tx="0" ty="0" sx="100000" sy="100000" flip="none" algn="tl"/>
            </a:blipFill>
            <a:ln w="14288">
              <a:solidFill>
                <a:srgbClr val="000000"/>
              </a:solidFill>
              <a:prstDash val="solid"/>
              <a:round/>
              <a:headEnd/>
              <a:tailEnd/>
            </a:ln>
          </p:spPr>
          <p:txBody>
            <a:bodyPr/>
            <a:lstStyle/>
            <a:p>
              <a:endParaRPr lang="zh-CN" altLang="en-US"/>
            </a:p>
          </p:txBody>
        </p:sp>
        <p:sp>
          <p:nvSpPr>
            <p:cNvPr id="157739" name="Line 43"/>
            <p:cNvSpPr>
              <a:spLocks noChangeShapeType="1"/>
            </p:cNvSpPr>
            <p:nvPr/>
          </p:nvSpPr>
          <p:spPr bwMode="auto">
            <a:xfrm>
              <a:off x="1934" y="2256"/>
              <a:ext cx="636"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40" name="Line 44"/>
            <p:cNvSpPr>
              <a:spLocks noChangeShapeType="1"/>
            </p:cNvSpPr>
            <p:nvPr/>
          </p:nvSpPr>
          <p:spPr bwMode="auto">
            <a:xfrm>
              <a:off x="1934" y="2220"/>
              <a:ext cx="636"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41" name="Freeform 45"/>
            <p:cNvSpPr>
              <a:spLocks/>
            </p:cNvSpPr>
            <p:nvPr/>
          </p:nvSpPr>
          <p:spPr bwMode="auto">
            <a:xfrm>
              <a:off x="1933" y="2255"/>
              <a:ext cx="120" cy="36"/>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2"/>
              <a:srcRect/>
              <a:tile tx="0" ty="0" sx="100000" sy="100000" flip="none" algn="tl"/>
            </a:blipFill>
            <a:ln w="14288">
              <a:solidFill>
                <a:srgbClr val="000000"/>
              </a:solidFill>
              <a:prstDash val="solid"/>
              <a:round/>
              <a:headEnd/>
              <a:tailEnd/>
            </a:ln>
          </p:spPr>
          <p:txBody>
            <a:bodyPr/>
            <a:lstStyle/>
            <a:p>
              <a:endParaRPr lang="zh-CN" altLang="en-US"/>
            </a:p>
          </p:txBody>
        </p:sp>
        <p:sp>
          <p:nvSpPr>
            <p:cNvPr id="157742" name="Freeform 46"/>
            <p:cNvSpPr>
              <a:spLocks/>
            </p:cNvSpPr>
            <p:nvPr/>
          </p:nvSpPr>
          <p:spPr bwMode="auto">
            <a:xfrm>
              <a:off x="2451" y="2184"/>
              <a:ext cx="119" cy="36"/>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2"/>
              <a:srcRect/>
              <a:tile tx="0" ty="0" sx="100000" sy="100000" flip="none" algn="tl"/>
            </a:blipFill>
            <a:ln w="14288">
              <a:solidFill>
                <a:srgbClr val="000000"/>
              </a:solidFill>
              <a:prstDash val="solid"/>
              <a:round/>
              <a:headEnd/>
              <a:tailEnd/>
            </a:ln>
          </p:spPr>
          <p:txBody>
            <a:bodyPr/>
            <a:lstStyle/>
            <a:p>
              <a:endParaRPr lang="zh-CN" altLang="en-US"/>
            </a:p>
          </p:txBody>
        </p:sp>
        <p:sp>
          <p:nvSpPr>
            <p:cNvPr id="157743" name="Line 47"/>
            <p:cNvSpPr>
              <a:spLocks noChangeShapeType="1"/>
            </p:cNvSpPr>
            <p:nvPr/>
          </p:nvSpPr>
          <p:spPr bwMode="auto">
            <a:xfrm>
              <a:off x="2518" y="2911"/>
              <a:ext cx="636"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44" name="Freeform 48"/>
            <p:cNvSpPr>
              <a:spLocks/>
            </p:cNvSpPr>
            <p:nvPr/>
          </p:nvSpPr>
          <p:spPr bwMode="auto">
            <a:xfrm>
              <a:off x="3035" y="2874"/>
              <a:ext cx="119" cy="72"/>
            </a:xfrm>
            <a:custGeom>
              <a:avLst/>
              <a:gdLst>
                <a:gd name="T0" fmla="*/ 119 w 119"/>
                <a:gd name="T1" fmla="*/ 36 h 72"/>
                <a:gd name="T2" fmla="*/ 0 w 119"/>
                <a:gd name="T3" fmla="*/ 72 h 72"/>
                <a:gd name="T4" fmla="*/ 24 w 119"/>
                <a:gd name="T5" fmla="*/ 36 h 72"/>
                <a:gd name="T6" fmla="*/ 0 w 119"/>
                <a:gd name="T7" fmla="*/ 0 h 72"/>
                <a:gd name="T8" fmla="*/ 119 w 119"/>
                <a:gd name="T9" fmla="*/ 36 h 72"/>
              </a:gdLst>
              <a:ahLst/>
              <a:cxnLst>
                <a:cxn ang="0">
                  <a:pos x="T0" y="T1"/>
                </a:cxn>
                <a:cxn ang="0">
                  <a:pos x="T2" y="T3"/>
                </a:cxn>
                <a:cxn ang="0">
                  <a:pos x="T4" y="T5"/>
                </a:cxn>
                <a:cxn ang="0">
                  <a:pos x="T6" y="T7"/>
                </a:cxn>
                <a:cxn ang="0">
                  <a:pos x="T8" y="T9"/>
                </a:cxn>
              </a:cxnLst>
              <a:rect l="0" t="0" r="r" b="b"/>
              <a:pathLst>
                <a:path w="119" h="72">
                  <a:moveTo>
                    <a:pt x="119" y="36"/>
                  </a:moveTo>
                  <a:lnTo>
                    <a:pt x="0" y="72"/>
                  </a:lnTo>
                  <a:lnTo>
                    <a:pt x="24" y="36"/>
                  </a:lnTo>
                  <a:lnTo>
                    <a:pt x="0" y="0"/>
                  </a:lnTo>
                  <a:lnTo>
                    <a:pt x="119" y="36"/>
                  </a:lnTo>
                  <a:close/>
                </a:path>
              </a:pathLst>
            </a:custGeom>
            <a:blipFill dpi="0" rotWithShape="0">
              <a:blip r:embed="rId2"/>
              <a:srcRect/>
              <a:tile tx="0" ty="0" sx="100000" sy="100000" flip="none" algn="tl"/>
            </a:blipFill>
            <a:ln w="14288">
              <a:solidFill>
                <a:srgbClr val="000000"/>
              </a:solidFill>
              <a:prstDash val="solid"/>
              <a:round/>
              <a:headEnd/>
              <a:tailEnd/>
            </a:ln>
          </p:spPr>
          <p:txBody>
            <a:bodyPr/>
            <a:lstStyle/>
            <a:p>
              <a:endParaRPr lang="zh-CN" altLang="en-US"/>
            </a:p>
          </p:txBody>
        </p:sp>
        <p:sp>
          <p:nvSpPr>
            <p:cNvPr id="157745" name="Rectangle 49"/>
            <p:cNvSpPr>
              <a:spLocks noChangeArrowheads="1"/>
            </p:cNvSpPr>
            <p:nvPr/>
          </p:nvSpPr>
          <p:spPr bwMode="auto">
            <a:xfrm>
              <a:off x="1745" y="2800"/>
              <a:ext cx="1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46" name="Rectangle 50"/>
            <p:cNvSpPr>
              <a:spLocks noChangeArrowheads="1"/>
            </p:cNvSpPr>
            <p:nvPr/>
          </p:nvSpPr>
          <p:spPr bwMode="auto">
            <a:xfrm>
              <a:off x="3823" y="2804"/>
              <a:ext cx="1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47" name="Rectangle 51"/>
            <p:cNvSpPr>
              <a:spLocks noChangeArrowheads="1"/>
            </p:cNvSpPr>
            <p:nvPr/>
          </p:nvSpPr>
          <p:spPr bwMode="auto">
            <a:xfrm>
              <a:off x="1582" y="2409"/>
              <a:ext cx="1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48" name="Rectangle 52"/>
            <p:cNvSpPr>
              <a:spLocks noChangeArrowheads="1"/>
            </p:cNvSpPr>
            <p:nvPr/>
          </p:nvSpPr>
          <p:spPr bwMode="auto">
            <a:xfrm>
              <a:off x="3028" y="3155"/>
              <a:ext cx="1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49" name="Rectangle 53"/>
            <p:cNvSpPr>
              <a:spLocks noChangeArrowheads="1"/>
            </p:cNvSpPr>
            <p:nvPr/>
          </p:nvSpPr>
          <p:spPr bwMode="auto">
            <a:xfrm>
              <a:off x="2755" y="3155"/>
              <a:ext cx="1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M</a:t>
              </a:r>
              <a:endParaRPr lang="en-US" altLang="zh-CN"/>
            </a:p>
          </p:txBody>
        </p:sp>
        <p:sp>
          <p:nvSpPr>
            <p:cNvPr id="157750" name="Rectangle 54"/>
            <p:cNvSpPr>
              <a:spLocks noChangeArrowheads="1"/>
            </p:cNvSpPr>
            <p:nvPr/>
          </p:nvSpPr>
          <p:spPr bwMode="auto">
            <a:xfrm>
              <a:off x="1372" y="3160"/>
              <a:ext cx="1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M</a:t>
              </a:r>
              <a:endParaRPr lang="en-US" altLang="zh-CN"/>
            </a:p>
          </p:txBody>
        </p:sp>
        <p:sp>
          <p:nvSpPr>
            <p:cNvPr id="157751" name="Rectangle 55"/>
            <p:cNvSpPr>
              <a:spLocks noChangeArrowheads="1"/>
            </p:cNvSpPr>
            <p:nvPr/>
          </p:nvSpPr>
          <p:spPr bwMode="auto">
            <a:xfrm>
              <a:off x="1744" y="2144"/>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52" name="Rectangle 56"/>
            <p:cNvSpPr>
              <a:spLocks noChangeArrowheads="1"/>
            </p:cNvSpPr>
            <p:nvPr/>
          </p:nvSpPr>
          <p:spPr bwMode="auto">
            <a:xfrm>
              <a:off x="1744" y="244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53" name="Rectangle 57"/>
            <p:cNvSpPr>
              <a:spLocks noChangeArrowheads="1"/>
            </p:cNvSpPr>
            <p:nvPr/>
          </p:nvSpPr>
          <p:spPr bwMode="auto">
            <a:xfrm>
              <a:off x="3007" y="2461"/>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54" name="Rectangle 58"/>
            <p:cNvSpPr>
              <a:spLocks noChangeArrowheads="1"/>
            </p:cNvSpPr>
            <p:nvPr/>
          </p:nvSpPr>
          <p:spPr bwMode="auto">
            <a:xfrm>
              <a:off x="2976" y="2184"/>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55" name="Rectangle 59"/>
            <p:cNvSpPr>
              <a:spLocks noChangeArrowheads="1"/>
            </p:cNvSpPr>
            <p:nvPr/>
          </p:nvSpPr>
          <p:spPr bwMode="auto">
            <a:xfrm>
              <a:off x="2697" y="2430"/>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itchFamily="18" charset="0"/>
                </a:rPr>
                <a:t>B</a:t>
              </a:r>
              <a:endParaRPr lang="en-US" altLang="zh-CN" dirty="0"/>
            </a:p>
          </p:txBody>
        </p:sp>
        <p:sp>
          <p:nvSpPr>
            <p:cNvPr id="157756" name="Rectangle 60"/>
            <p:cNvSpPr>
              <a:spLocks noChangeArrowheads="1"/>
            </p:cNvSpPr>
            <p:nvPr/>
          </p:nvSpPr>
          <p:spPr bwMode="auto">
            <a:xfrm>
              <a:off x="1410" y="2430"/>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itchFamily="18" charset="0"/>
                </a:rPr>
                <a:t>B</a:t>
              </a:r>
              <a:endParaRPr lang="en-US" altLang="zh-CN" dirty="0"/>
            </a:p>
          </p:txBody>
        </p:sp>
        <p:sp>
          <p:nvSpPr>
            <p:cNvPr id="157757" name="Rectangle 61"/>
            <p:cNvSpPr>
              <a:spLocks noChangeArrowheads="1"/>
            </p:cNvSpPr>
            <p:nvPr/>
          </p:nvSpPr>
          <p:spPr bwMode="auto">
            <a:xfrm>
              <a:off x="2674" y="2132"/>
              <a:ext cx="1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a:t>
              </a:r>
              <a:endParaRPr lang="en-US" altLang="zh-CN"/>
            </a:p>
          </p:txBody>
        </p:sp>
        <p:sp>
          <p:nvSpPr>
            <p:cNvPr id="157758" name="Rectangle 62"/>
            <p:cNvSpPr>
              <a:spLocks noChangeArrowheads="1"/>
            </p:cNvSpPr>
            <p:nvPr/>
          </p:nvSpPr>
          <p:spPr bwMode="auto">
            <a:xfrm>
              <a:off x="1398" y="2120"/>
              <a:ext cx="1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a:t>
              </a:r>
              <a:endParaRPr lang="en-US" altLang="zh-CN"/>
            </a:p>
          </p:txBody>
        </p:sp>
        <p:sp>
          <p:nvSpPr>
            <p:cNvPr id="157759" name="Rectangle 63"/>
            <p:cNvSpPr>
              <a:spLocks noChangeArrowheads="1"/>
            </p:cNvSpPr>
            <p:nvPr/>
          </p:nvSpPr>
          <p:spPr bwMode="auto">
            <a:xfrm>
              <a:off x="1564" y="2108"/>
              <a:ext cx="1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60" name="Line 64"/>
            <p:cNvSpPr>
              <a:spLocks noChangeShapeType="1"/>
            </p:cNvSpPr>
            <p:nvPr/>
          </p:nvSpPr>
          <p:spPr bwMode="auto">
            <a:xfrm>
              <a:off x="1361" y="2893"/>
              <a:ext cx="144"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61" name="Rectangle 65"/>
            <p:cNvSpPr>
              <a:spLocks noChangeArrowheads="1"/>
            </p:cNvSpPr>
            <p:nvPr/>
          </p:nvSpPr>
          <p:spPr bwMode="auto">
            <a:xfrm>
              <a:off x="1522" y="2831"/>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62" name="Rectangle 66"/>
            <p:cNvSpPr>
              <a:spLocks noChangeArrowheads="1"/>
            </p:cNvSpPr>
            <p:nvPr/>
          </p:nvSpPr>
          <p:spPr bwMode="auto">
            <a:xfrm>
              <a:off x="1224" y="2795"/>
              <a:ext cx="1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a:t>
              </a:r>
              <a:endParaRPr lang="en-US" altLang="zh-CN"/>
            </a:p>
          </p:txBody>
        </p:sp>
        <p:sp>
          <p:nvSpPr>
            <p:cNvPr id="157763" name="Line 67"/>
            <p:cNvSpPr>
              <a:spLocks noChangeShapeType="1"/>
            </p:cNvSpPr>
            <p:nvPr/>
          </p:nvSpPr>
          <p:spPr bwMode="auto">
            <a:xfrm>
              <a:off x="2134" y="2906"/>
              <a:ext cx="139"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64" name="Rectangle 68"/>
            <p:cNvSpPr>
              <a:spLocks noChangeArrowheads="1"/>
            </p:cNvSpPr>
            <p:nvPr/>
          </p:nvSpPr>
          <p:spPr bwMode="auto">
            <a:xfrm>
              <a:off x="2280" y="284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65" name="Rectangle 69"/>
            <p:cNvSpPr>
              <a:spLocks noChangeArrowheads="1"/>
            </p:cNvSpPr>
            <p:nvPr/>
          </p:nvSpPr>
          <p:spPr bwMode="auto">
            <a:xfrm>
              <a:off x="1996" y="2812"/>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B</a:t>
              </a:r>
              <a:endParaRPr lang="en-US" altLang="zh-CN"/>
            </a:p>
          </p:txBody>
        </p:sp>
        <p:sp>
          <p:nvSpPr>
            <p:cNvPr id="157766" name="Line 70"/>
            <p:cNvSpPr>
              <a:spLocks noChangeShapeType="1"/>
            </p:cNvSpPr>
            <p:nvPr/>
          </p:nvSpPr>
          <p:spPr bwMode="auto">
            <a:xfrm>
              <a:off x="3476" y="2908"/>
              <a:ext cx="140"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67" name="Rectangle 71"/>
            <p:cNvSpPr>
              <a:spLocks noChangeArrowheads="1"/>
            </p:cNvSpPr>
            <p:nvPr/>
          </p:nvSpPr>
          <p:spPr bwMode="auto">
            <a:xfrm>
              <a:off x="3310" y="2804"/>
              <a:ext cx="1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M</a:t>
              </a:r>
              <a:endParaRPr lang="en-US" altLang="zh-CN"/>
            </a:p>
          </p:txBody>
        </p:sp>
        <p:sp>
          <p:nvSpPr>
            <p:cNvPr id="157768" name="Rectangle 72"/>
            <p:cNvSpPr>
              <a:spLocks noChangeArrowheads="1"/>
            </p:cNvSpPr>
            <p:nvPr/>
          </p:nvSpPr>
          <p:spPr bwMode="auto">
            <a:xfrm>
              <a:off x="3631" y="2828"/>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69" name="Line 73"/>
            <p:cNvSpPr>
              <a:spLocks noChangeShapeType="1"/>
            </p:cNvSpPr>
            <p:nvPr/>
          </p:nvSpPr>
          <p:spPr bwMode="auto">
            <a:xfrm>
              <a:off x="4171" y="2893"/>
              <a:ext cx="144"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70" name="Rectangle 74"/>
            <p:cNvSpPr>
              <a:spLocks noChangeArrowheads="1"/>
            </p:cNvSpPr>
            <p:nvPr/>
          </p:nvSpPr>
          <p:spPr bwMode="auto">
            <a:xfrm>
              <a:off x="4028" y="2807"/>
              <a:ext cx="1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N</a:t>
              </a:r>
              <a:endParaRPr lang="en-US" altLang="zh-CN"/>
            </a:p>
          </p:txBody>
        </p:sp>
        <p:sp>
          <p:nvSpPr>
            <p:cNvPr id="157771" name="Rectangle 75"/>
            <p:cNvSpPr>
              <a:spLocks noChangeArrowheads="1"/>
            </p:cNvSpPr>
            <p:nvPr/>
          </p:nvSpPr>
          <p:spPr bwMode="auto">
            <a:xfrm>
              <a:off x="4335" y="282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72" name="Rectangle 76"/>
            <p:cNvSpPr>
              <a:spLocks noChangeArrowheads="1"/>
            </p:cNvSpPr>
            <p:nvPr/>
          </p:nvSpPr>
          <p:spPr bwMode="auto">
            <a:xfrm>
              <a:off x="3017" y="3496"/>
              <a:ext cx="1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73" name="Line 77"/>
            <p:cNvSpPr>
              <a:spLocks noChangeShapeType="1"/>
            </p:cNvSpPr>
            <p:nvPr/>
          </p:nvSpPr>
          <p:spPr bwMode="auto">
            <a:xfrm>
              <a:off x="2004" y="3632"/>
              <a:ext cx="635"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74" name="Line 78"/>
            <p:cNvSpPr>
              <a:spLocks noChangeShapeType="1"/>
            </p:cNvSpPr>
            <p:nvPr/>
          </p:nvSpPr>
          <p:spPr bwMode="auto">
            <a:xfrm>
              <a:off x="2004" y="3596"/>
              <a:ext cx="635"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75" name="Freeform 79"/>
            <p:cNvSpPr>
              <a:spLocks/>
            </p:cNvSpPr>
            <p:nvPr/>
          </p:nvSpPr>
          <p:spPr bwMode="auto">
            <a:xfrm>
              <a:off x="2003" y="3632"/>
              <a:ext cx="119" cy="35"/>
            </a:xfrm>
            <a:custGeom>
              <a:avLst/>
              <a:gdLst>
                <a:gd name="T0" fmla="*/ 0 w 119"/>
                <a:gd name="T1" fmla="*/ 0 h 35"/>
                <a:gd name="T2" fmla="*/ 95 w 119"/>
                <a:gd name="T3" fmla="*/ 0 h 35"/>
                <a:gd name="T4" fmla="*/ 119 w 119"/>
                <a:gd name="T5" fmla="*/ 35 h 35"/>
                <a:gd name="T6" fmla="*/ 0 w 119"/>
                <a:gd name="T7" fmla="*/ 0 h 35"/>
              </a:gdLst>
              <a:ahLst/>
              <a:cxnLst>
                <a:cxn ang="0">
                  <a:pos x="T0" y="T1"/>
                </a:cxn>
                <a:cxn ang="0">
                  <a:pos x="T2" y="T3"/>
                </a:cxn>
                <a:cxn ang="0">
                  <a:pos x="T4" y="T5"/>
                </a:cxn>
                <a:cxn ang="0">
                  <a:pos x="T6" y="T7"/>
                </a:cxn>
              </a:cxnLst>
              <a:rect l="0" t="0" r="r" b="b"/>
              <a:pathLst>
                <a:path w="119" h="35">
                  <a:moveTo>
                    <a:pt x="0" y="0"/>
                  </a:moveTo>
                  <a:lnTo>
                    <a:pt x="95" y="0"/>
                  </a:lnTo>
                  <a:lnTo>
                    <a:pt x="119" y="35"/>
                  </a:lnTo>
                  <a:lnTo>
                    <a:pt x="0" y="0"/>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p>
          </p:txBody>
        </p:sp>
        <p:sp>
          <p:nvSpPr>
            <p:cNvPr id="157776" name="Freeform 80"/>
            <p:cNvSpPr>
              <a:spLocks/>
            </p:cNvSpPr>
            <p:nvPr/>
          </p:nvSpPr>
          <p:spPr bwMode="auto">
            <a:xfrm>
              <a:off x="2519" y="3560"/>
              <a:ext cx="119" cy="36"/>
            </a:xfrm>
            <a:custGeom>
              <a:avLst/>
              <a:gdLst>
                <a:gd name="T0" fmla="*/ 119 w 119"/>
                <a:gd name="T1" fmla="*/ 36 h 36"/>
                <a:gd name="T2" fmla="*/ 24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4" y="36"/>
                  </a:lnTo>
                  <a:lnTo>
                    <a:pt x="0" y="0"/>
                  </a:lnTo>
                  <a:lnTo>
                    <a:pt x="119" y="36"/>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p>
          </p:txBody>
        </p:sp>
        <p:sp>
          <p:nvSpPr>
            <p:cNvPr id="157777" name="Rectangle 81"/>
            <p:cNvSpPr>
              <a:spLocks noChangeArrowheads="1"/>
            </p:cNvSpPr>
            <p:nvPr/>
          </p:nvSpPr>
          <p:spPr bwMode="auto">
            <a:xfrm>
              <a:off x="3231" y="352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78" name="Rectangle 82"/>
            <p:cNvSpPr>
              <a:spLocks noChangeArrowheads="1"/>
            </p:cNvSpPr>
            <p:nvPr/>
          </p:nvSpPr>
          <p:spPr bwMode="auto">
            <a:xfrm>
              <a:off x="1726" y="352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a:t>
              </a:r>
              <a:endParaRPr lang="en-US" altLang="zh-CN"/>
            </a:p>
          </p:txBody>
        </p:sp>
        <p:sp>
          <p:nvSpPr>
            <p:cNvPr id="157779" name="Line 83"/>
            <p:cNvSpPr>
              <a:spLocks noChangeShapeType="1"/>
            </p:cNvSpPr>
            <p:nvPr/>
          </p:nvSpPr>
          <p:spPr bwMode="auto">
            <a:xfrm>
              <a:off x="1552" y="3602"/>
              <a:ext cx="15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80" name="Rectangle 84"/>
            <p:cNvSpPr>
              <a:spLocks noChangeArrowheads="1"/>
            </p:cNvSpPr>
            <p:nvPr/>
          </p:nvSpPr>
          <p:spPr bwMode="auto">
            <a:xfrm>
              <a:off x="2778" y="3496"/>
              <a:ext cx="1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N</a:t>
              </a:r>
              <a:endParaRPr lang="en-US" altLang="zh-CN"/>
            </a:p>
          </p:txBody>
        </p:sp>
        <p:sp>
          <p:nvSpPr>
            <p:cNvPr id="157781" name="Rectangle 85"/>
            <p:cNvSpPr>
              <a:spLocks noChangeArrowheads="1"/>
            </p:cNvSpPr>
            <p:nvPr/>
          </p:nvSpPr>
          <p:spPr bwMode="auto">
            <a:xfrm>
              <a:off x="1396" y="3496"/>
              <a:ext cx="1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N</a:t>
              </a:r>
              <a:endParaRPr lang="en-US" altLang="zh-CN"/>
            </a:p>
          </p:txBody>
        </p:sp>
        <p:sp>
          <p:nvSpPr>
            <p:cNvPr id="157782" name="Line 86"/>
            <p:cNvSpPr>
              <a:spLocks noChangeShapeType="1"/>
            </p:cNvSpPr>
            <p:nvPr/>
          </p:nvSpPr>
          <p:spPr bwMode="auto">
            <a:xfrm flipH="1">
              <a:off x="2719" y="2802"/>
              <a:ext cx="70" cy="22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83" name="Line 87"/>
            <p:cNvSpPr>
              <a:spLocks noChangeShapeType="1"/>
            </p:cNvSpPr>
            <p:nvPr/>
          </p:nvSpPr>
          <p:spPr bwMode="auto">
            <a:xfrm>
              <a:off x="2789" y="2802"/>
              <a:ext cx="60" cy="23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84" name="Line 88"/>
            <p:cNvSpPr>
              <a:spLocks noChangeShapeType="1"/>
            </p:cNvSpPr>
            <p:nvPr/>
          </p:nvSpPr>
          <p:spPr bwMode="auto">
            <a:xfrm flipH="1">
              <a:off x="2913" y="2973"/>
              <a:ext cx="209"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85" name="Freeform 89"/>
            <p:cNvSpPr>
              <a:spLocks/>
            </p:cNvSpPr>
            <p:nvPr/>
          </p:nvSpPr>
          <p:spPr bwMode="auto">
            <a:xfrm>
              <a:off x="2912" y="2945"/>
              <a:ext cx="95" cy="57"/>
            </a:xfrm>
            <a:custGeom>
              <a:avLst/>
              <a:gdLst>
                <a:gd name="T0" fmla="*/ 0 w 95"/>
                <a:gd name="T1" fmla="*/ 28 h 57"/>
                <a:gd name="T2" fmla="*/ 95 w 95"/>
                <a:gd name="T3" fmla="*/ 0 h 57"/>
                <a:gd name="T4" fmla="*/ 76 w 95"/>
                <a:gd name="T5" fmla="*/ 28 h 57"/>
                <a:gd name="T6" fmla="*/ 95 w 95"/>
                <a:gd name="T7" fmla="*/ 57 h 57"/>
                <a:gd name="T8" fmla="*/ 0 w 95"/>
                <a:gd name="T9" fmla="*/ 28 h 57"/>
              </a:gdLst>
              <a:ahLst/>
              <a:cxnLst>
                <a:cxn ang="0">
                  <a:pos x="T0" y="T1"/>
                </a:cxn>
                <a:cxn ang="0">
                  <a:pos x="T2" y="T3"/>
                </a:cxn>
                <a:cxn ang="0">
                  <a:pos x="T4" y="T5"/>
                </a:cxn>
                <a:cxn ang="0">
                  <a:pos x="T6" y="T7"/>
                </a:cxn>
                <a:cxn ang="0">
                  <a:pos x="T8" y="T9"/>
                </a:cxn>
              </a:cxnLst>
              <a:rect l="0" t="0" r="r" b="b"/>
              <a:pathLst>
                <a:path w="95" h="57">
                  <a:moveTo>
                    <a:pt x="0" y="28"/>
                  </a:moveTo>
                  <a:lnTo>
                    <a:pt x="95" y="0"/>
                  </a:lnTo>
                  <a:lnTo>
                    <a:pt x="76" y="28"/>
                  </a:lnTo>
                  <a:lnTo>
                    <a:pt x="95" y="57"/>
                  </a:lnTo>
                  <a:lnTo>
                    <a:pt x="0" y="28"/>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p>
          </p:txBody>
        </p:sp>
      </p:grpSp>
      <p:sp>
        <p:nvSpPr>
          <p:cNvPr id="157787" name="Rectangle 91"/>
          <p:cNvSpPr>
            <a:spLocks noChangeArrowheads="1"/>
          </p:cNvSpPr>
          <p:nvPr/>
        </p:nvSpPr>
        <p:spPr bwMode="auto">
          <a:xfrm>
            <a:off x="8718550" y="5840413"/>
            <a:ext cx="76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rPr>
              <a:t> </a:t>
            </a:r>
            <a:endParaRPr lang="en-US" altLang="zh-CN"/>
          </a:p>
        </p:txBody>
      </p:sp>
      <p:sp>
        <p:nvSpPr>
          <p:cNvPr id="157788" name="Freeform 92"/>
          <p:cNvSpPr>
            <a:spLocks/>
          </p:cNvSpPr>
          <p:nvPr/>
        </p:nvSpPr>
        <p:spPr bwMode="auto">
          <a:xfrm>
            <a:off x="2924176" y="3544888"/>
            <a:ext cx="227013" cy="2165350"/>
          </a:xfrm>
          <a:custGeom>
            <a:avLst/>
            <a:gdLst>
              <a:gd name="T0" fmla="*/ 1200 w 1200"/>
              <a:gd name="T1" fmla="*/ 0 h 11440"/>
              <a:gd name="T2" fmla="*/ 600 w 1200"/>
              <a:gd name="T3" fmla="*/ 954 h 11440"/>
              <a:gd name="T4" fmla="*/ 600 w 1200"/>
              <a:gd name="T5" fmla="*/ 4767 h 11440"/>
              <a:gd name="T6" fmla="*/ 0 w 1200"/>
              <a:gd name="T7" fmla="*/ 5720 h 11440"/>
              <a:gd name="T8" fmla="*/ 600 w 1200"/>
              <a:gd name="T9" fmla="*/ 6674 h 11440"/>
              <a:gd name="T10" fmla="*/ 600 w 1200"/>
              <a:gd name="T11" fmla="*/ 10487 h 11440"/>
              <a:gd name="T12" fmla="*/ 1200 w 1200"/>
              <a:gd name="T13" fmla="*/ 11440 h 11440"/>
            </a:gdLst>
            <a:ahLst/>
            <a:cxnLst>
              <a:cxn ang="0">
                <a:pos x="T0" y="T1"/>
              </a:cxn>
              <a:cxn ang="0">
                <a:pos x="T2" y="T3"/>
              </a:cxn>
              <a:cxn ang="0">
                <a:pos x="T4" y="T5"/>
              </a:cxn>
              <a:cxn ang="0">
                <a:pos x="T6" y="T7"/>
              </a:cxn>
              <a:cxn ang="0">
                <a:pos x="T8" y="T9"/>
              </a:cxn>
              <a:cxn ang="0">
                <a:pos x="T10" y="T11"/>
              </a:cxn>
              <a:cxn ang="0">
                <a:pos x="T12" y="T13"/>
              </a:cxn>
            </a:cxnLst>
            <a:rect l="0" t="0" r="r" b="b"/>
            <a:pathLst>
              <a:path w="1200" h="11440">
                <a:moveTo>
                  <a:pt x="1200" y="0"/>
                </a:moveTo>
                <a:cubicBezTo>
                  <a:pt x="869" y="0"/>
                  <a:pt x="600" y="427"/>
                  <a:pt x="600" y="954"/>
                </a:cubicBezTo>
                <a:lnTo>
                  <a:pt x="600" y="4767"/>
                </a:lnTo>
                <a:cubicBezTo>
                  <a:pt x="600" y="5294"/>
                  <a:pt x="332" y="5720"/>
                  <a:pt x="0" y="5720"/>
                </a:cubicBezTo>
                <a:cubicBezTo>
                  <a:pt x="332" y="5720"/>
                  <a:pt x="600" y="6147"/>
                  <a:pt x="600" y="6674"/>
                </a:cubicBezTo>
                <a:lnTo>
                  <a:pt x="600" y="10487"/>
                </a:lnTo>
                <a:cubicBezTo>
                  <a:pt x="600" y="11014"/>
                  <a:pt x="869" y="11440"/>
                  <a:pt x="1200" y="11440"/>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 name="Rectangle 2"/>
          <p:cNvSpPr txBox="1">
            <a:spLocks noChangeArrowheads="1"/>
          </p:cNvSpPr>
          <p:nvPr/>
        </p:nvSpPr>
        <p:spPr>
          <a:xfrm>
            <a:off x="609600" y="122238"/>
            <a:ext cx="10058400" cy="1295400"/>
          </a:xfrm>
          <a:prstGeom prst="rect">
            <a:avLst/>
          </a:prstGeom>
        </p:spPr>
        <p:txBody>
          <a:bodyPr vert="horz"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marL="342900" indent="-342900">
              <a:spcBef>
                <a:spcPct val="20000"/>
              </a:spcBef>
              <a:buClr>
                <a:schemeClr val="tx2"/>
              </a:buClr>
              <a:buSzPct val="50000"/>
            </a:pPr>
            <a:r>
              <a:rPr lang="zh-CN" altLang="en-US" sz="3600" b="1" dirty="0">
                <a:solidFill>
                  <a:srgbClr val="FF0000"/>
                </a:solidFill>
                <a:latin typeface="+mn-ea"/>
                <a:ea typeface="+mn-ea"/>
              </a:rPr>
              <a:t>双</a:t>
            </a:r>
            <a:r>
              <a:rPr lang="zh-CN" altLang="en-US" sz="3600" b="1" dirty="0" smtClean="0">
                <a:solidFill>
                  <a:srgbClr val="FF0000"/>
                </a:solidFill>
                <a:latin typeface="+mn-ea"/>
                <a:ea typeface="+mn-ea"/>
              </a:rPr>
              <a:t>分子反应</a:t>
            </a:r>
            <a:r>
              <a:rPr lang="en-US" altLang="zh-CN" sz="3600" b="1" dirty="0" smtClean="0">
                <a:solidFill>
                  <a:srgbClr val="FF0000"/>
                </a:solidFill>
                <a:latin typeface="+mn-ea"/>
                <a:ea typeface="+mn-ea"/>
              </a:rPr>
              <a:t>:</a:t>
            </a:r>
            <a:r>
              <a:rPr lang="zh-CN" altLang="en-US" sz="3600" dirty="0" smtClean="0">
                <a:solidFill>
                  <a:srgbClr val="0000CC"/>
                </a:solidFill>
                <a:latin typeface="Times New Roman" panose="02020603050405020304" pitchFamily="18" charset="0"/>
                <a:ea typeface="+mn-ea"/>
                <a:cs typeface="Times New Roman" panose="02020603050405020304" pitchFamily="18" charset="0"/>
              </a:rPr>
              <a:t>表面反应控制步骤</a:t>
            </a:r>
            <a:endParaRPr lang="zh-CN" altLang="en-US" sz="3600" dirty="0">
              <a:solidFill>
                <a:srgbClr val="0000CC"/>
              </a:solidFill>
              <a:latin typeface="Times New Roman" panose="02020603050405020304" pitchFamily="18" charset="0"/>
              <a:ea typeface="+mn-ea"/>
              <a:cs typeface="Times New Roman" panose="02020603050405020304" pitchFamily="18" charset="0"/>
            </a:endParaRPr>
          </a:p>
        </p:txBody>
      </p:sp>
      <p:sp>
        <p:nvSpPr>
          <p:cNvPr id="92" name="Line 4"/>
          <p:cNvSpPr>
            <a:spLocks noChangeShapeType="1"/>
          </p:cNvSpPr>
          <p:nvPr/>
        </p:nvSpPr>
        <p:spPr bwMode="auto">
          <a:xfrm>
            <a:off x="1692275" y="1159933"/>
            <a:ext cx="8604250" cy="0"/>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0" name="直接箭头连接符 9"/>
          <p:cNvCxnSpPr/>
          <p:nvPr/>
        </p:nvCxnSpPr>
        <p:spPr>
          <a:xfrm>
            <a:off x="5656264" y="2910457"/>
            <a:ext cx="5722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875374"/>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9073" y="43708"/>
            <a:ext cx="7247468" cy="584775"/>
          </a:xfrm>
          <a:prstGeom prst="rect">
            <a:avLst/>
          </a:prstGeom>
        </p:spPr>
        <p:txBody>
          <a:bodyPr wrap="square">
            <a:spAutoFit/>
          </a:bodyPr>
          <a:lstStyle/>
          <a:p>
            <a:pPr marL="342900" indent="-342900">
              <a:spcBef>
                <a:spcPct val="20000"/>
              </a:spcBef>
              <a:buClr>
                <a:schemeClr val="tx2"/>
              </a:buClr>
              <a:buSzPct val="50000"/>
            </a:pPr>
            <a:r>
              <a:rPr lang="zh-CN" altLang="en-US" sz="3200" b="1" dirty="0">
                <a:solidFill>
                  <a:srgbClr val="FF0000"/>
                </a:solidFill>
                <a:latin typeface="+mn-ea"/>
              </a:rPr>
              <a:t>双分子反应</a:t>
            </a:r>
            <a:r>
              <a:rPr lang="en-US" altLang="zh-CN" sz="3200" b="1" dirty="0">
                <a:solidFill>
                  <a:srgbClr val="FF0000"/>
                </a:solidFill>
                <a:latin typeface="+mn-ea"/>
              </a:rPr>
              <a:t>:</a:t>
            </a:r>
            <a:r>
              <a:rPr lang="zh-CN" altLang="en-US" sz="3200" dirty="0" smtClean="0">
                <a:solidFill>
                  <a:srgbClr val="0000CC"/>
                </a:solidFill>
                <a:latin typeface="Times New Roman" panose="02020603050405020304" pitchFamily="18" charset="0"/>
                <a:cs typeface="Times New Roman" panose="02020603050405020304" pitchFamily="18" charset="0"/>
              </a:rPr>
              <a:t>表面反应速控步骤</a:t>
            </a:r>
            <a:endParaRPr lang="zh-CN" altLang="en-US" sz="3200" dirty="0">
              <a:solidFill>
                <a:srgbClr val="0000CC"/>
              </a:solidFill>
              <a:latin typeface="Times New Roman" panose="02020603050405020304" pitchFamily="18" charset="0"/>
              <a:cs typeface="Times New Roman" panose="02020603050405020304" pitchFamily="18" charset="0"/>
            </a:endParaRPr>
          </a:p>
        </p:txBody>
      </p:sp>
      <p:sp>
        <p:nvSpPr>
          <p:cNvPr id="5" name="Line 4"/>
          <p:cNvSpPr>
            <a:spLocks noChangeShapeType="1"/>
          </p:cNvSpPr>
          <p:nvPr/>
        </p:nvSpPr>
        <p:spPr bwMode="auto">
          <a:xfrm>
            <a:off x="610094" y="620838"/>
            <a:ext cx="10270067" cy="46596"/>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 name="组合 2"/>
          <p:cNvGrpSpPr/>
          <p:nvPr/>
        </p:nvGrpSpPr>
        <p:grpSpPr>
          <a:xfrm>
            <a:off x="1020011" y="1947122"/>
            <a:ext cx="3262466" cy="523862"/>
            <a:chOff x="1097867" y="951582"/>
            <a:chExt cx="3262466" cy="580354"/>
          </a:xfrm>
        </p:grpSpPr>
        <p:sp>
          <p:nvSpPr>
            <p:cNvPr id="8" name="Rectangle 4"/>
            <p:cNvSpPr>
              <a:spLocks noChangeArrowheads="1"/>
            </p:cNvSpPr>
            <p:nvPr/>
          </p:nvSpPr>
          <p:spPr bwMode="auto">
            <a:xfrm>
              <a:off x="1097867" y="951582"/>
              <a:ext cx="3262466" cy="58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800" dirty="0" smtClean="0">
                  <a:solidFill>
                    <a:prstClr val="black"/>
                  </a:solidFill>
                </a:rPr>
                <a:t>B+ </a:t>
              </a:r>
              <a:r>
                <a:rPr lang="en-US" altLang="zh-CN" sz="2800" dirty="0">
                  <a:solidFill>
                    <a:prstClr val="black"/>
                  </a:solidFill>
                </a:rPr>
                <a:t>*            </a:t>
              </a:r>
              <a:r>
                <a:rPr lang="en-US" altLang="zh-CN" sz="2800" dirty="0" smtClean="0">
                  <a:solidFill>
                    <a:prstClr val="black"/>
                  </a:solidFill>
                </a:rPr>
                <a:t>B*</a:t>
              </a:r>
              <a:endParaRPr lang="en-US" altLang="zh-CN" sz="2800" dirty="0">
                <a:solidFill>
                  <a:prstClr val="black"/>
                </a:solidFill>
              </a:endParaRPr>
            </a:p>
          </p:txBody>
        </p:sp>
        <p:grpSp>
          <p:nvGrpSpPr>
            <p:cNvPr id="12" name="组合 11"/>
            <p:cNvGrpSpPr/>
            <p:nvPr/>
          </p:nvGrpSpPr>
          <p:grpSpPr>
            <a:xfrm>
              <a:off x="2118318" y="1096798"/>
              <a:ext cx="665130" cy="234769"/>
              <a:chOff x="10668000" y="3794192"/>
              <a:chExt cx="745077" cy="251822"/>
            </a:xfrm>
          </p:grpSpPr>
          <p:sp>
            <p:nvSpPr>
              <p:cNvPr id="13"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14" name="组合 13"/>
              <p:cNvGrpSpPr/>
              <p:nvPr/>
            </p:nvGrpSpPr>
            <p:grpSpPr>
              <a:xfrm>
                <a:off x="10668000" y="3794192"/>
                <a:ext cx="745077" cy="157374"/>
                <a:chOff x="10667990" y="3918680"/>
                <a:chExt cx="745077" cy="157374"/>
              </a:xfrm>
            </p:grpSpPr>
            <p:sp>
              <p:nvSpPr>
                <p:cNvPr id="15"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17"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sp>
        <p:nvSpPr>
          <p:cNvPr id="45" name="Rectangle 4"/>
          <p:cNvSpPr>
            <a:spLocks noChangeArrowheads="1"/>
          </p:cNvSpPr>
          <p:nvPr/>
        </p:nvSpPr>
        <p:spPr bwMode="auto">
          <a:xfrm>
            <a:off x="793254" y="4334209"/>
            <a:ext cx="331217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3200" dirty="0" smtClean="0">
                <a:solidFill>
                  <a:prstClr val="black"/>
                </a:solidFill>
              </a:rPr>
              <a:t>   </a:t>
            </a:r>
            <a:r>
              <a:rPr lang="en-US" altLang="zh-CN" sz="2800" dirty="0" smtClean="0">
                <a:solidFill>
                  <a:prstClr val="black"/>
                </a:solidFill>
              </a:rPr>
              <a:t>M*          M  + *</a:t>
            </a:r>
            <a:endParaRPr lang="en-US" altLang="zh-CN" sz="2800" dirty="0">
              <a:solidFill>
                <a:prstClr val="black"/>
              </a:solidFill>
            </a:endParaRPr>
          </a:p>
        </p:txBody>
      </p:sp>
      <p:sp>
        <p:nvSpPr>
          <p:cNvPr id="67" name="Rectangle 4"/>
          <p:cNvSpPr>
            <a:spLocks noChangeArrowheads="1"/>
          </p:cNvSpPr>
          <p:nvPr/>
        </p:nvSpPr>
        <p:spPr bwMode="auto">
          <a:xfrm>
            <a:off x="793254" y="5601781"/>
            <a:ext cx="3558671"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800" dirty="0" smtClean="0">
                <a:solidFill>
                  <a:prstClr val="black"/>
                </a:solidFill>
              </a:rPr>
              <a:t>   N*            N  + *</a:t>
            </a:r>
            <a:endParaRPr lang="en-US" altLang="zh-CN" sz="2800" dirty="0">
              <a:solidFill>
                <a:prstClr val="black"/>
              </a:solidFill>
            </a:endParaRPr>
          </a:p>
        </p:txBody>
      </p:sp>
      <p:sp>
        <p:nvSpPr>
          <p:cNvPr id="102" name="Rectangle 4"/>
          <p:cNvSpPr>
            <a:spLocks noChangeArrowheads="1"/>
          </p:cNvSpPr>
          <p:nvPr/>
        </p:nvSpPr>
        <p:spPr bwMode="auto">
          <a:xfrm>
            <a:off x="1046244" y="3153257"/>
            <a:ext cx="3646206"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800" dirty="0" smtClean="0">
                <a:solidFill>
                  <a:prstClr val="black"/>
                </a:solidFill>
              </a:rPr>
              <a:t>B</a:t>
            </a:r>
            <a:r>
              <a:rPr lang="zh-CN" altLang="en-US" sz="2800" dirty="0" smtClean="0">
                <a:solidFill>
                  <a:prstClr val="black"/>
                </a:solidFill>
              </a:rPr>
              <a:t>*</a:t>
            </a:r>
            <a:r>
              <a:rPr lang="en-US" altLang="zh-CN" sz="2800" dirty="0" smtClean="0">
                <a:solidFill>
                  <a:prstClr val="black"/>
                </a:solidFill>
              </a:rPr>
              <a:t>+ </a:t>
            </a:r>
            <a:r>
              <a:rPr lang="en-US" altLang="zh-CN" sz="2800" dirty="0">
                <a:solidFill>
                  <a:prstClr val="black"/>
                </a:solidFill>
              </a:rPr>
              <a:t>A</a:t>
            </a:r>
            <a:r>
              <a:rPr lang="en-US" altLang="zh-CN" sz="2800" dirty="0" smtClean="0">
                <a:solidFill>
                  <a:prstClr val="black"/>
                </a:solidFill>
              </a:rPr>
              <a:t>*            </a:t>
            </a:r>
            <a:r>
              <a:rPr lang="en-US" altLang="zh-CN" sz="2800" dirty="0">
                <a:solidFill>
                  <a:prstClr val="black"/>
                </a:solidFill>
              </a:rPr>
              <a:t>M</a:t>
            </a:r>
            <a:r>
              <a:rPr lang="en-US" altLang="zh-CN" sz="2800" dirty="0" smtClean="0">
                <a:solidFill>
                  <a:prstClr val="black"/>
                </a:solidFill>
              </a:rPr>
              <a:t>* +N</a:t>
            </a:r>
            <a:r>
              <a:rPr lang="zh-CN" altLang="en-US" sz="2800" dirty="0" smtClean="0">
                <a:solidFill>
                  <a:prstClr val="black"/>
                </a:solidFill>
              </a:rPr>
              <a:t>*</a:t>
            </a:r>
            <a:endParaRPr lang="en-US" altLang="zh-CN" sz="2800" dirty="0">
              <a:solidFill>
                <a:prstClr val="black"/>
              </a:solidFill>
            </a:endParaRPr>
          </a:p>
        </p:txBody>
      </p:sp>
      <p:grpSp>
        <p:nvGrpSpPr>
          <p:cNvPr id="103" name="组合 102"/>
          <p:cNvGrpSpPr/>
          <p:nvPr/>
        </p:nvGrpSpPr>
        <p:grpSpPr>
          <a:xfrm>
            <a:off x="2419990" y="3294323"/>
            <a:ext cx="665130" cy="419499"/>
            <a:chOff x="3516024" y="2839370"/>
            <a:chExt cx="815536" cy="580132"/>
          </a:xfrm>
        </p:grpSpPr>
        <p:sp>
          <p:nvSpPr>
            <p:cNvPr id="105" name="Text Box 10"/>
            <p:cNvSpPr txBox="1">
              <a:spLocks noChangeArrowheads="1"/>
            </p:cNvSpPr>
            <p:nvPr/>
          </p:nvSpPr>
          <p:spPr bwMode="auto">
            <a:xfrm>
              <a:off x="3680411" y="2950422"/>
              <a:ext cx="228076" cy="46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en-US" altLang="zh-CN" sz="2400" baseline="-25000" dirty="0">
                <a:solidFill>
                  <a:prstClr val="black"/>
                </a:solidFill>
              </a:endParaRPr>
            </a:p>
          </p:txBody>
        </p:sp>
        <p:grpSp>
          <p:nvGrpSpPr>
            <p:cNvPr id="106" name="组合 105"/>
            <p:cNvGrpSpPr/>
            <p:nvPr/>
          </p:nvGrpSpPr>
          <p:grpSpPr>
            <a:xfrm>
              <a:off x="3516024" y="2839370"/>
              <a:ext cx="815536" cy="279976"/>
              <a:chOff x="10668000" y="3794192"/>
              <a:chExt cx="745077" cy="240578"/>
            </a:xfrm>
          </p:grpSpPr>
          <p:sp>
            <p:nvSpPr>
              <p:cNvPr id="107" name="Freeform 45"/>
              <p:cNvSpPr>
                <a:spLocks/>
              </p:cNvSpPr>
              <p:nvPr/>
            </p:nvSpPr>
            <p:spPr bwMode="auto">
              <a:xfrm>
                <a:off x="11120108" y="3973546"/>
                <a:ext cx="177698" cy="61224"/>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108" name="组合 107"/>
              <p:cNvGrpSpPr/>
              <p:nvPr/>
            </p:nvGrpSpPr>
            <p:grpSpPr>
              <a:xfrm>
                <a:off x="10668000" y="3794192"/>
                <a:ext cx="745077" cy="159451"/>
                <a:chOff x="10667990" y="3918680"/>
                <a:chExt cx="745077" cy="159451"/>
              </a:xfrm>
            </p:grpSpPr>
            <p:sp>
              <p:nvSpPr>
                <p:cNvPr id="109" name="Line 44"/>
                <p:cNvSpPr>
                  <a:spLocks noChangeShapeType="1"/>
                </p:cNvSpPr>
                <p:nvPr/>
              </p:nvSpPr>
              <p:spPr bwMode="auto">
                <a:xfrm flipV="1">
                  <a:off x="11134376" y="4076054"/>
                  <a:ext cx="278691" cy="207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0"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111"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cxnSp>
        <p:nvCxnSpPr>
          <p:cNvPr id="112" name="直接连接符 111"/>
          <p:cNvCxnSpPr/>
          <p:nvPr/>
        </p:nvCxnSpPr>
        <p:spPr>
          <a:xfrm flipH="1">
            <a:off x="2389753" y="3165875"/>
            <a:ext cx="110067" cy="4379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494197" y="3148198"/>
            <a:ext cx="178858" cy="4224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6" name="对象 5"/>
          <p:cNvGraphicFramePr>
            <a:graphicFrameLocks noChangeAspect="1"/>
          </p:cNvGraphicFramePr>
          <p:nvPr>
            <p:extLst/>
          </p:nvPr>
        </p:nvGraphicFramePr>
        <p:xfrm>
          <a:off x="2566202" y="3423407"/>
          <a:ext cx="322186" cy="265330"/>
        </p:xfrm>
        <a:graphic>
          <a:graphicData uri="http://schemas.openxmlformats.org/presentationml/2006/ole">
            <mc:AlternateContent xmlns:mc="http://schemas.openxmlformats.org/markup-compatibility/2006">
              <mc:Choice xmlns:v="urn:schemas-microsoft-com:vml" Requires="v">
                <p:oleObj spid="_x0000_s10290" name="公式" r:id="rId4" imgW="215640" imgH="177480" progId="Equation.3">
                  <p:embed/>
                </p:oleObj>
              </mc:Choice>
              <mc:Fallback>
                <p:oleObj name="公式" r:id="rId4" imgW="215640" imgH="177480" progId="Equation.3">
                  <p:embed/>
                  <p:pic>
                    <p:nvPicPr>
                      <p:cNvPr id="0" name=""/>
                      <p:cNvPicPr/>
                      <p:nvPr/>
                    </p:nvPicPr>
                    <p:blipFill>
                      <a:blip r:embed="rId5"/>
                      <a:stretch>
                        <a:fillRect/>
                      </a:stretch>
                    </p:blipFill>
                    <p:spPr>
                      <a:xfrm>
                        <a:off x="2566202" y="3423407"/>
                        <a:ext cx="322186" cy="265330"/>
                      </a:xfrm>
                      <a:prstGeom prst="rect">
                        <a:avLst/>
                      </a:prstGeom>
                    </p:spPr>
                  </p:pic>
                </p:oleObj>
              </mc:Fallback>
            </mc:AlternateContent>
          </a:graphicData>
        </a:graphic>
      </p:graphicFrame>
      <p:graphicFrame>
        <p:nvGraphicFramePr>
          <p:cNvPr id="114" name="对象 113"/>
          <p:cNvGraphicFramePr>
            <a:graphicFrameLocks noChangeAspect="1"/>
          </p:cNvGraphicFramePr>
          <p:nvPr>
            <p:extLst/>
          </p:nvPr>
        </p:nvGraphicFramePr>
        <p:xfrm>
          <a:off x="2590800" y="3044825"/>
          <a:ext cx="312738" cy="288925"/>
        </p:xfrm>
        <a:graphic>
          <a:graphicData uri="http://schemas.openxmlformats.org/presentationml/2006/ole">
            <mc:AlternateContent xmlns:mc="http://schemas.openxmlformats.org/markup-compatibility/2006">
              <mc:Choice xmlns:v="urn:schemas-microsoft-com:vml" Requires="v">
                <p:oleObj spid="_x0000_s10291" name="公式" r:id="rId6" imgW="177480" imgH="164880" progId="Equation.3">
                  <p:embed/>
                </p:oleObj>
              </mc:Choice>
              <mc:Fallback>
                <p:oleObj name="公式" r:id="rId6" imgW="177480" imgH="164880" progId="Equation.3">
                  <p:embed/>
                  <p:pic>
                    <p:nvPicPr>
                      <p:cNvPr id="0" name=""/>
                      <p:cNvPicPr/>
                      <p:nvPr/>
                    </p:nvPicPr>
                    <p:blipFill>
                      <a:blip r:embed="rId7"/>
                      <a:stretch>
                        <a:fillRect/>
                      </a:stretch>
                    </p:blipFill>
                    <p:spPr>
                      <a:xfrm>
                        <a:off x="2590800" y="3044825"/>
                        <a:ext cx="312738" cy="288925"/>
                      </a:xfrm>
                      <a:prstGeom prst="rect">
                        <a:avLst/>
                      </a:prstGeom>
                    </p:spPr>
                  </p:pic>
                </p:oleObj>
              </mc:Fallback>
            </mc:AlternateContent>
          </a:graphicData>
        </a:graphic>
      </p:graphicFrame>
      <p:graphicFrame>
        <p:nvGraphicFramePr>
          <p:cNvPr id="115" name="对象 114"/>
          <p:cNvGraphicFramePr>
            <a:graphicFrameLocks noChangeAspect="1"/>
          </p:cNvGraphicFramePr>
          <p:nvPr>
            <p:extLst/>
          </p:nvPr>
        </p:nvGraphicFramePr>
        <p:xfrm>
          <a:off x="2273146" y="2189236"/>
          <a:ext cx="303213" cy="320675"/>
        </p:xfrm>
        <a:graphic>
          <a:graphicData uri="http://schemas.openxmlformats.org/presentationml/2006/ole">
            <mc:AlternateContent xmlns:mc="http://schemas.openxmlformats.org/markup-compatibility/2006">
              <mc:Choice xmlns:v="urn:schemas-microsoft-com:vml" Requires="v">
                <p:oleObj spid="_x0000_s10292" name="公式" r:id="rId8" imgW="215640" imgH="228600" progId="Equation.3">
                  <p:embed/>
                </p:oleObj>
              </mc:Choice>
              <mc:Fallback>
                <p:oleObj name="公式" r:id="rId8" imgW="215640" imgH="228600" progId="Equation.3">
                  <p:embed/>
                  <p:pic>
                    <p:nvPicPr>
                      <p:cNvPr id="0" name=""/>
                      <p:cNvPicPr/>
                      <p:nvPr/>
                    </p:nvPicPr>
                    <p:blipFill>
                      <a:blip r:embed="rId9"/>
                      <a:stretch>
                        <a:fillRect/>
                      </a:stretch>
                    </p:blipFill>
                    <p:spPr>
                      <a:xfrm>
                        <a:off x="2273146" y="2189236"/>
                        <a:ext cx="303213" cy="320675"/>
                      </a:xfrm>
                      <a:prstGeom prst="rect">
                        <a:avLst/>
                      </a:prstGeom>
                    </p:spPr>
                  </p:pic>
                </p:oleObj>
              </mc:Fallback>
            </mc:AlternateContent>
          </a:graphicData>
        </a:graphic>
      </p:graphicFrame>
      <p:graphicFrame>
        <p:nvGraphicFramePr>
          <p:cNvPr id="120" name="对象 119"/>
          <p:cNvGraphicFramePr>
            <a:graphicFrameLocks noChangeAspect="1"/>
          </p:cNvGraphicFramePr>
          <p:nvPr>
            <p:extLst/>
          </p:nvPr>
        </p:nvGraphicFramePr>
        <p:xfrm>
          <a:off x="2126303" y="1719814"/>
          <a:ext cx="293687" cy="377825"/>
        </p:xfrm>
        <a:graphic>
          <a:graphicData uri="http://schemas.openxmlformats.org/presentationml/2006/ole">
            <mc:AlternateContent xmlns:mc="http://schemas.openxmlformats.org/markup-compatibility/2006">
              <mc:Choice xmlns:v="urn:schemas-microsoft-com:vml" Requires="v">
                <p:oleObj spid="_x0000_s10293" name="公式" r:id="rId10" imgW="177480" imgH="228600" progId="Equation.3">
                  <p:embed/>
                </p:oleObj>
              </mc:Choice>
              <mc:Fallback>
                <p:oleObj name="公式" r:id="rId10" imgW="177480" imgH="228600" progId="Equation.3">
                  <p:embed/>
                  <p:pic>
                    <p:nvPicPr>
                      <p:cNvPr id="0" name=""/>
                      <p:cNvPicPr/>
                      <p:nvPr/>
                    </p:nvPicPr>
                    <p:blipFill>
                      <a:blip r:embed="rId11"/>
                      <a:stretch>
                        <a:fillRect/>
                      </a:stretch>
                    </p:blipFill>
                    <p:spPr>
                      <a:xfrm>
                        <a:off x="2126303" y="1719814"/>
                        <a:ext cx="293687" cy="377825"/>
                      </a:xfrm>
                      <a:prstGeom prst="rect">
                        <a:avLst/>
                      </a:prstGeom>
                    </p:spPr>
                  </p:pic>
                </p:oleObj>
              </mc:Fallback>
            </mc:AlternateContent>
          </a:graphicData>
        </a:graphic>
      </p:graphicFrame>
      <p:grpSp>
        <p:nvGrpSpPr>
          <p:cNvPr id="127" name="组合 126"/>
          <p:cNvGrpSpPr/>
          <p:nvPr/>
        </p:nvGrpSpPr>
        <p:grpSpPr>
          <a:xfrm>
            <a:off x="1852016" y="5490931"/>
            <a:ext cx="634782" cy="745561"/>
            <a:chOff x="1826702" y="5475685"/>
            <a:chExt cx="634782" cy="745561"/>
          </a:xfrm>
        </p:grpSpPr>
        <p:grpSp>
          <p:nvGrpSpPr>
            <p:cNvPr id="71" name="组合 70"/>
            <p:cNvGrpSpPr/>
            <p:nvPr/>
          </p:nvGrpSpPr>
          <p:grpSpPr>
            <a:xfrm>
              <a:off x="1826702" y="5761070"/>
              <a:ext cx="634782" cy="206178"/>
              <a:chOff x="10668000" y="3794192"/>
              <a:chExt cx="745077" cy="251822"/>
            </a:xfrm>
          </p:grpSpPr>
          <p:sp>
            <p:nvSpPr>
              <p:cNvPr id="72"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73" name="组合 72"/>
              <p:cNvGrpSpPr/>
              <p:nvPr/>
            </p:nvGrpSpPr>
            <p:grpSpPr>
              <a:xfrm>
                <a:off x="10668000" y="3794192"/>
                <a:ext cx="745077" cy="157374"/>
                <a:chOff x="10667990" y="3918680"/>
                <a:chExt cx="745077" cy="157374"/>
              </a:xfrm>
            </p:grpSpPr>
            <p:sp>
              <p:nvSpPr>
                <p:cNvPr id="74"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5"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76"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nvGrpSpPr>
            <p:cNvPr id="126" name="组合 125"/>
            <p:cNvGrpSpPr/>
            <p:nvPr/>
          </p:nvGrpSpPr>
          <p:grpSpPr>
            <a:xfrm>
              <a:off x="1982427" y="5475685"/>
              <a:ext cx="368783" cy="745561"/>
              <a:chOff x="1972933" y="5438826"/>
              <a:chExt cx="368783" cy="745561"/>
            </a:xfrm>
          </p:grpSpPr>
          <p:graphicFrame>
            <p:nvGraphicFramePr>
              <p:cNvPr id="119" name="对象 118"/>
              <p:cNvGraphicFramePr>
                <a:graphicFrameLocks noChangeAspect="1"/>
              </p:cNvGraphicFramePr>
              <p:nvPr>
                <p:extLst/>
              </p:nvPr>
            </p:nvGraphicFramePr>
            <p:xfrm>
              <a:off x="2038503" y="5863712"/>
              <a:ext cx="303213" cy="320675"/>
            </p:xfrm>
            <a:graphic>
              <a:graphicData uri="http://schemas.openxmlformats.org/presentationml/2006/ole">
                <mc:AlternateContent xmlns:mc="http://schemas.openxmlformats.org/markup-compatibility/2006">
                  <mc:Choice xmlns:v="urn:schemas-microsoft-com:vml" Requires="v">
                    <p:oleObj spid="_x0000_s10294" name="公式" r:id="rId12" imgW="215640" imgH="228600" progId="Equation.3">
                      <p:embed/>
                    </p:oleObj>
                  </mc:Choice>
                  <mc:Fallback>
                    <p:oleObj name="公式" r:id="rId12" imgW="215640" imgH="228600" progId="Equation.3">
                      <p:embed/>
                      <p:pic>
                        <p:nvPicPr>
                          <p:cNvPr id="0" name=""/>
                          <p:cNvPicPr/>
                          <p:nvPr/>
                        </p:nvPicPr>
                        <p:blipFill>
                          <a:blip r:embed="rId13"/>
                          <a:stretch>
                            <a:fillRect/>
                          </a:stretch>
                        </p:blipFill>
                        <p:spPr>
                          <a:xfrm>
                            <a:off x="2038503" y="5863712"/>
                            <a:ext cx="303213" cy="320675"/>
                          </a:xfrm>
                          <a:prstGeom prst="rect">
                            <a:avLst/>
                          </a:prstGeom>
                        </p:spPr>
                      </p:pic>
                    </p:oleObj>
                  </mc:Fallback>
                </mc:AlternateContent>
              </a:graphicData>
            </a:graphic>
          </p:graphicFrame>
          <p:graphicFrame>
            <p:nvGraphicFramePr>
              <p:cNvPr id="122" name="对象 121"/>
              <p:cNvGraphicFramePr>
                <a:graphicFrameLocks noChangeAspect="1"/>
              </p:cNvGraphicFramePr>
              <p:nvPr>
                <p:extLst/>
              </p:nvPr>
            </p:nvGraphicFramePr>
            <p:xfrm>
              <a:off x="1972933" y="5438826"/>
              <a:ext cx="293687" cy="377825"/>
            </p:xfrm>
            <a:graphic>
              <a:graphicData uri="http://schemas.openxmlformats.org/presentationml/2006/ole">
                <mc:AlternateContent xmlns:mc="http://schemas.openxmlformats.org/markup-compatibility/2006">
                  <mc:Choice xmlns:v="urn:schemas-microsoft-com:vml" Requires="v">
                    <p:oleObj spid="_x0000_s10295" name="公式" r:id="rId14" imgW="177480" imgH="228600" progId="Equation.3">
                      <p:embed/>
                    </p:oleObj>
                  </mc:Choice>
                  <mc:Fallback>
                    <p:oleObj name="公式" r:id="rId14" imgW="177480" imgH="228600" progId="Equation.3">
                      <p:embed/>
                      <p:pic>
                        <p:nvPicPr>
                          <p:cNvPr id="0" name=""/>
                          <p:cNvPicPr/>
                          <p:nvPr/>
                        </p:nvPicPr>
                        <p:blipFill>
                          <a:blip r:embed="rId15"/>
                          <a:stretch>
                            <a:fillRect/>
                          </a:stretch>
                        </p:blipFill>
                        <p:spPr>
                          <a:xfrm>
                            <a:off x="1972933" y="5438826"/>
                            <a:ext cx="293687" cy="377825"/>
                          </a:xfrm>
                          <a:prstGeom prst="rect">
                            <a:avLst/>
                          </a:prstGeom>
                        </p:spPr>
                      </p:pic>
                    </p:oleObj>
                  </mc:Fallback>
                </mc:AlternateContent>
              </a:graphicData>
            </a:graphic>
          </p:graphicFrame>
        </p:grpSp>
      </p:grpSp>
      <p:grpSp>
        <p:nvGrpSpPr>
          <p:cNvPr id="116" name="组合 115"/>
          <p:cNvGrpSpPr/>
          <p:nvPr/>
        </p:nvGrpSpPr>
        <p:grpSpPr>
          <a:xfrm>
            <a:off x="1074350" y="652624"/>
            <a:ext cx="3262466" cy="765409"/>
            <a:chOff x="1115936" y="609302"/>
            <a:chExt cx="3262466" cy="765409"/>
          </a:xfrm>
        </p:grpSpPr>
        <p:grpSp>
          <p:nvGrpSpPr>
            <p:cNvPr id="90" name="组合 89"/>
            <p:cNvGrpSpPr/>
            <p:nvPr/>
          </p:nvGrpSpPr>
          <p:grpSpPr>
            <a:xfrm>
              <a:off x="1115936" y="788373"/>
              <a:ext cx="3262466" cy="543214"/>
              <a:chOff x="1169476" y="959740"/>
              <a:chExt cx="3262466" cy="601791"/>
            </a:xfrm>
          </p:grpSpPr>
          <p:sp>
            <p:nvSpPr>
              <p:cNvPr id="91" name="Rectangle 4"/>
              <p:cNvSpPr>
                <a:spLocks noChangeArrowheads="1"/>
              </p:cNvSpPr>
              <p:nvPr/>
            </p:nvSpPr>
            <p:spPr bwMode="auto">
              <a:xfrm>
                <a:off x="1169476" y="959740"/>
                <a:ext cx="3262466"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800" dirty="0">
                    <a:solidFill>
                      <a:prstClr val="black"/>
                    </a:solidFill>
                  </a:rPr>
                  <a:t>A+ *            A*</a:t>
                </a:r>
              </a:p>
            </p:txBody>
          </p:sp>
          <p:grpSp>
            <p:nvGrpSpPr>
              <p:cNvPr id="92" name="组合 91"/>
              <p:cNvGrpSpPr/>
              <p:nvPr/>
            </p:nvGrpSpPr>
            <p:grpSpPr>
              <a:xfrm>
                <a:off x="2118318" y="1096795"/>
                <a:ext cx="665130" cy="464736"/>
                <a:chOff x="3516024" y="2839365"/>
                <a:chExt cx="815536" cy="580131"/>
              </a:xfrm>
            </p:grpSpPr>
            <p:sp>
              <p:nvSpPr>
                <p:cNvPr id="94" name="Text Box 10"/>
                <p:cNvSpPr txBox="1">
                  <a:spLocks noChangeArrowheads="1"/>
                </p:cNvSpPr>
                <p:nvPr/>
              </p:nvSpPr>
              <p:spPr bwMode="auto">
                <a:xfrm>
                  <a:off x="3680411" y="2950417"/>
                  <a:ext cx="228076" cy="469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en-US" altLang="zh-CN" sz="2400" baseline="-25000" dirty="0">
                    <a:solidFill>
                      <a:prstClr val="black"/>
                    </a:solidFill>
                  </a:endParaRPr>
                </a:p>
              </p:txBody>
            </p:sp>
            <p:grpSp>
              <p:nvGrpSpPr>
                <p:cNvPr id="95" name="组合 94"/>
                <p:cNvGrpSpPr/>
                <p:nvPr/>
              </p:nvGrpSpPr>
              <p:grpSpPr>
                <a:xfrm>
                  <a:off x="3516024" y="2839365"/>
                  <a:ext cx="815536" cy="293061"/>
                  <a:chOff x="10668000" y="3794192"/>
                  <a:chExt cx="745077" cy="251822"/>
                </a:xfrm>
              </p:grpSpPr>
              <p:sp>
                <p:nvSpPr>
                  <p:cNvPr id="96"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97" name="组合 96"/>
                  <p:cNvGrpSpPr/>
                  <p:nvPr/>
                </p:nvGrpSpPr>
                <p:grpSpPr>
                  <a:xfrm>
                    <a:off x="10668000" y="3794192"/>
                    <a:ext cx="745077" cy="157374"/>
                    <a:chOff x="10667990" y="3918680"/>
                    <a:chExt cx="745077" cy="157374"/>
                  </a:xfrm>
                </p:grpSpPr>
                <p:sp>
                  <p:nvSpPr>
                    <p:cNvPr id="98"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99"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100"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aphicFrame>
          <p:nvGraphicFramePr>
            <p:cNvPr id="118" name="对象 117"/>
            <p:cNvGraphicFramePr>
              <a:graphicFrameLocks noChangeAspect="1"/>
            </p:cNvGraphicFramePr>
            <p:nvPr>
              <p:extLst/>
            </p:nvPr>
          </p:nvGraphicFramePr>
          <p:xfrm>
            <a:off x="2238017" y="609302"/>
            <a:ext cx="293687" cy="377825"/>
          </p:xfrm>
          <a:graphic>
            <a:graphicData uri="http://schemas.openxmlformats.org/presentationml/2006/ole">
              <mc:AlternateContent xmlns:mc="http://schemas.openxmlformats.org/markup-compatibility/2006">
                <mc:Choice xmlns:v="urn:schemas-microsoft-com:vml" Requires="v">
                  <p:oleObj spid="_x0000_s10296" name="公式" r:id="rId16" imgW="177480" imgH="228600" progId="Equation.3">
                    <p:embed/>
                  </p:oleObj>
                </mc:Choice>
                <mc:Fallback>
                  <p:oleObj name="公式" r:id="rId16" imgW="177480" imgH="228600" progId="Equation.3">
                    <p:embed/>
                    <p:pic>
                      <p:nvPicPr>
                        <p:cNvPr id="0" name=""/>
                        <p:cNvPicPr/>
                        <p:nvPr/>
                      </p:nvPicPr>
                      <p:blipFill>
                        <a:blip r:embed="rId17"/>
                        <a:stretch>
                          <a:fillRect/>
                        </a:stretch>
                      </p:blipFill>
                      <p:spPr>
                        <a:xfrm>
                          <a:off x="2238017" y="609302"/>
                          <a:ext cx="293687" cy="377825"/>
                        </a:xfrm>
                        <a:prstGeom prst="rect">
                          <a:avLst/>
                        </a:prstGeom>
                      </p:spPr>
                    </p:pic>
                  </p:oleObj>
                </mc:Fallback>
              </mc:AlternateContent>
            </a:graphicData>
          </a:graphic>
        </p:graphicFrame>
        <p:graphicFrame>
          <p:nvGraphicFramePr>
            <p:cNvPr id="123" name="对象 122"/>
            <p:cNvGraphicFramePr>
              <a:graphicFrameLocks noChangeAspect="1"/>
            </p:cNvGraphicFramePr>
            <p:nvPr>
              <p:extLst/>
            </p:nvPr>
          </p:nvGraphicFramePr>
          <p:xfrm>
            <a:off x="2241190" y="1054036"/>
            <a:ext cx="303213" cy="320675"/>
          </p:xfrm>
          <a:graphic>
            <a:graphicData uri="http://schemas.openxmlformats.org/presentationml/2006/ole">
              <mc:AlternateContent xmlns:mc="http://schemas.openxmlformats.org/markup-compatibility/2006">
                <mc:Choice xmlns:v="urn:schemas-microsoft-com:vml" Requires="v">
                  <p:oleObj spid="_x0000_s10297" name="公式" r:id="rId18" imgW="215640" imgH="228600" progId="Equation.3">
                    <p:embed/>
                  </p:oleObj>
                </mc:Choice>
                <mc:Fallback>
                  <p:oleObj name="公式" r:id="rId18" imgW="215640" imgH="228600" progId="Equation.3">
                    <p:embed/>
                    <p:pic>
                      <p:nvPicPr>
                        <p:cNvPr id="0" name=""/>
                        <p:cNvPicPr/>
                        <p:nvPr/>
                      </p:nvPicPr>
                      <p:blipFill>
                        <a:blip r:embed="rId19"/>
                        <a:stretch>
                          <a:fillRect/>
                        </a:stretch>
                      </p:blipFill>
                      <p:spPr>
                        <a:xfrm>
                          <a:off x="2241190" y="1054036"/>
                          <a:ext cx="303213" cy="320675"/>
                        </a:xfrm>
                        <a:prstGeom prst="rect">
                          <a:avLst/>
                        </a:prstGeom>
                      </p:spPr>
                    </p:pic>
                  </p:oleObj>
                </mc:Fallback>
              </mc:AlternateContent>
            </a:graphicData>
          </a:graphic>
        </p:graphicFrame>
      </p:grpSp>
      <p:grpSp>
        <p:nvGrpSpPr>
          <p:cNvPr id="125" name="组合 124"/>
          <p:cNvGrpSpPr/>
          <p:nvPr/>
        </p:nvGrpSpPr>
        <p:grpSpPr>
          <a:xfrm>
            <a:off x="1826702" y="4228794"/>
            <a:ext cx="572593" cy="752370"/>
            <a:chOff x="1857791" y="4235900"/>
            <a:chExt cx="572593" cy="752370"/>
          </a:xfrm>
        </p:grpSpPr>
        <p:graphicFrame>
          <p:nvGraphicFramePr>
            <p:cNvPr id="121" name="对象 120"/>
            <p:cNvGraphicFramePr>
              <a:graphicFrameLocks noChangeAspect="1"/>
            </p:cNvGraphicFramePr>
            <p:nvPr>
              <p:extLst/>
            </p:nvPr>
          </p:nvGraphicFramePr>
          <p:xfrm>
            <a:off x="1947503" y="4235900"/>
            <a:ext cx="293687" cy="377825"/>
          </p:xfrm>
          <a:graphic>
            <a:graphicData uri="http://schemas.openxmlformats.org/presentationml/2006/ole">
              <mc:AlternateContent xmlns:mc="http://schemas.openxmlformats.org/markup-compatibility/2006">
                <mc:Choice xmlns:v="urn:schemas-microsoft-com:vml" Requires="v">
                  <p:oleObj spid="_x0000_s10298" name="公式" r:id="rId20" imgW="177480" imgH="228600" progId="Equation.3">
                    <p:embed/>
                  </p:oleObj>
                </mc:Choice>
                <mc:Fallback>
                  <p:oleObj name="公式" r:id="rId20" imgW="177480" imgH="228600" progId="Equation.3">
                    <p:embed/>
                    <p:pic>
                      <p:nvPicPr>
                        <p:cNvPr id="0" name=""/>
                        <p:cNvPicPr/>
                        <p:nvPr/>
                      </p:nvPicPr>
                      <p:blipFill>
                        <a:blip r:embed="rId21"/>
                        <a:stretch>
                          <a:fillRect/>
                        </a:stretch>
                      </p:blipFill>
                      <p:spPr>
                        <a:xfrm>
                          <a:off x="1947503" y="4235900"/>
                          <a:ext cx="293687" cy="377825"/>
                        </a:xfrm>
                        <a:prstGeom prst="rect">
                          <a:avLst/>
                        </a:prstGeom>
                      </p:spPr>
                    </p:pic>
                  </p:oleObj>
                </mc:Fallback>
              </mc:AlternateContent>
            </a:graphicData>
          </a:graphic>
        </p:graphicFrame>
        <p:grpSp>
          <p:nvGrpSpPr>
            <p:cNvPr id="117" name="组合 116"/>
            <p:cNvGrpSpPr/>
            <p:nvPr/>
          </p:nvGrpSpPr>
          <p:grpSpPr>
            <a:xfrm>
              <a:off x="1857791" y="4576088"/>
              <a:ext cx="572593" cy="412182"/>
              <a:chOff x="1847405" y="4527481"/>
              <a:chExt cx="572593" cy="412182"/>
            </a:xfrm>
          </p:grpSpPr>
          <p:grpSp>
            <p:nvGrpSpPr>
              <p:cNvPr id="49" name="组合 48"/>
              <p:cNvGrpSpPr/>
              <p:nvPr/>
            </p:nvGrpSpPr>
            <p:grpSpPr>
              <a:xfrm>
                <a:off x="1847405" y="4527481"/>
                <a:ext cx="572593" cy="219632"/>
                <a:chOff x="10668000" y="3794192"/>
                <a:chExt cx="745077" cy="251822"/>
              </a:xfrm>
            </p:grpSpPr>
            <p:sp>
              <p:nvSpPr>
                <p:cNvPr id="50"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51" name="组合 50"/>
                <p:cNvGrpSpPr/>
                <p:nvPr/>
              </p:nvGrpSpPr>
              <p:grpSpPr>
                <a:xfrm>
                  <a:off x="10668000" y="3794192"/>
                  <a:ext cx="745077" cy="157374"/>
                  <a:chOff x="10667990" y="3918680"/>
                  <a:chExt cx="745077" cy="157374"/>
                </a:xfrm>
              </p:grpSpPr>
              <p:sp>
                <p:nvSpPr>
                  <p:cNvPr id="52"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3"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54"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aphicFrame>
            <p:nvGraphicFramePr>
              <p:cNvPr id="124" name="对象 123"/>
              <p:cNvGraphicFramePr>
                <a:graphicFrameLocks noChangeAspect="1"/>
              </p:cNvGraphicFramePr>
              <p:nvPr>
                <p:extLst/>
              </p:nvPr>
            </p:nvGraphicFramePr>
            <p:xfrm>
              <a:off x="2038504" y="4618988"/>
              <a:ext cx="303213" cy="320675"/>
            </p:xfrm>
            <a:graphic>
              <a:graphicData uri="http://schemas.openxmlformats.org/presentationml/2006/ole">
                <mc:AlternateContent xmlns:mc="http://schemas.openxmlformats.org/markup-compatibility/2006">
                  <mc:Choice xmlns:v="urn:schemas-microsoft-com:vml" Requires="v">
                    <p:oleObj spid="_x0000_s10299" name="公式" r:id="rId22" imgW="215640" imgH="228600" progId="Equation.3">
                      <p:embed/>
                    </p:oleObj>
                  </mc:Choice>
                  <mc:Fallback>
                    <p:oleObj name="公式" r:id="rId22" imgW="215640" imgH="228600" progId="Equation.3">
                      <p:embed/>
                      <p:pic>
                        <p:nvPicPr>
                          <p:cNvPr id="0" name=""/>
                          <p:cNvPicPr/>
                          <p:nvPr/>
                        </p:nvPicPr>
                        <p:blipFill>
                          <a:blip r:embed="rId23"/>
                          <a:stretch>
                            <a:fillRect/>
                          </a:stretch>
                        </p:blipFill>
                        <p:spPr>
                          <a:xfrm>
                            <a:off x="2038504" y="4618988"/>
                            <a:ext cx="303213" cy="320675"/>
                          </a:xfrm>
                          <a:prstGeom prst="rect">
                            <a:avLst/>
                          </a:prstGeom>
                        </p:spPr>
                      </p:pic>
                    </p:oleObj>
                  </mc:Fallback>
                </mc:AlternateContent>
              </a:graphicData>
            </a:graphic>
          </p:graphicFrame>
        </p:grpSp>
      </p:grpSp>
      <p:sp>
        <p:nvSpPr>
          <p:cNvPr id="130" name="文本框 129"/>
          <p:cNvSpPr txBox="1"/>
          <p:nvPr/>
        </p:nvSpPr>
        <p:spPr>
          <a:xfrm>
            <a:off x="1141629" y="1373591"/>
            <a:ext cx="446148"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A</a:t>
            </a:r>
            <a:endParaRPr lang="zh-CN" altLang="en-US" sz="2000" b="1" baseline="-25000" dirty="0">
              <a:solidFill>
                <a:srgbClr val="FF0000"/>
              </a:solidFill>
              <a:latin typeface="Times New Roman" panose="02020603050405020304" pitchFamily="18" charset="0"/>
              <a:cs typeface="Times New Roman" panose="02020603050405020304" pitchFamily="18" charset="0"/>
            </a:endParaRPr>
          </a:p>
        </p:txBody>
      </p:sp>
      <p:sp>
        <p:nvSpPr>
          <p:cNvPr id="131" name="文本框 130"/>
          <p:cNvSpPr txBox="1"/>
          <p:nvPr/>
        </p:nvSpPr>
        <p:spPr>
          <a:xfrm>
            <a:off x="1060819" y="2599963"/>
            <a:ext cx="455574"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B</a:t>
            </a:r>
            <a:endParaRPr lang="zh-CN" altLang="en-US" sz="2000" b="1" baseline="-25000" dirty="0">
              <a:solidFill>
                <a:srgbClr val="FF0000"/>
              </a:solidFill>
              <a:latin typeface="Times New Roman" panose="02020603050405020304" pitchFamily="18" charset="0"/>
              <a:cs typeface="Times New Roman" panose="02020603050405020304" pitchFamily="18" charset="0"/>
            </a:endParaRPr>
          </a:p>
        </p:txBody>
      </p:sp>
      <p:sp>
        <p:nvSpPr>
          <p:cNvPr id="132" name="文本框 131"/>
          <p:cNvSpPr txBox="1"/>
          <p:nvPr/>
        </p:nvSpPr>
        <p:spPr>
          <a:xfrm>
            <a:off x="2484568" y="4946191"/>
            <a:ext cx="503664"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en-US" altLang="zh-CN" sz="2000" b="1" baseline="-25000" dirty="0">
                <a:solidFill>
                  <a:srgbClr val="FF0000"/>
                </a:solidFill>
                <a:latin typeface="Times New Roman" panose="02020603050405020304" pitchFamily="18" charset="0"/>
                <a:cs typeface="Times New Roman" panose="02020603050405020304" pitchFamily="18" charset="0"/>
              </a:rPr>
              <a:t>M</a:t>
            </a:r>
            <a:endParaRPr lang="zh-CN" altLang="en-US" sz="2000" b="1" baseline="-25000" dirty="0">
              <a:solidFill>
                <a:srgbClr val="FF0000"/>
              </a:solidFill>
              <a:latin typeface="Times New Roman" panose="02020603050405020304" pitchFamily="18" charset="0"/>
              <a:cs typeface="Times New Roman" panose="02020603050405020304" pitchFamily="18" charset="0"/>
            </a:endParaRPr>
          </a:p>
        </p:txBody>
      </p:sp>
      <p:sp>
        <p:nvSpPr>
          <p:cNvPr id="133" name="文本框 132"/>
          <p:cNvSpPr txBox="1"/>
          <p:nvPr/>
        </p:nvSpPr>
        <p:spPr>
          <a:xfrm>
            <a:off x="2580915" y="6108547"/>
            <a:ext cx="465192"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N</a:t>
            </a:r>
            <a:endParaRPr lang="zh-CN" altLang="en-US" sz="2000" b="1" baseline="-25000" dirty="0">
              <a:solidFill>
                <a:srgbClr val="FF0000"/>
              </a:solidFill>
              <a:latin typeface="Times New Roman" panose="02020603050405020304" pitchFamily="18" charset="0"/>
              <a:cs typeface="Times New Roman" panose="02020603050405020304" pitchFamily="18" charset="0"/>
            </a:endParaRPr>
          </a:p>
        </p:txBody>
      </p:sp>
      <p:sp>
        <p:nvSpPr>
          <p:cNvPr id="134" name="文本框 133"/>
          <p:cNvSpPr txBox="1"/>
          <p:nvPr/>
        </p:nvSpPr>
        <p:spPr>
          <a:xfrm>
            <a:off x="2836333" y="1351300"/>
            <a:ext cx="442750" cy="400110"/>
          </a:xfrm>
          <a:prstGeom prst="rect">
            <a:avLst/>
          </a:prstGeom>
          <a:noFill/>
        </p:spPr>
        <p:txBody>
          <a:bodyPr wrap="none" rtlCol="0">
            <a:spAutoFit/>
          </a:bodyPr>
          <a:lstStyle/>
          <a:p>
            <a:r>
              <a:rPr lang="el-GR" altLang="zh-CN" sz="2000" b="1" dirty="0" smtClean="0">
                <a:solidFill>
                  <a:srgbClr val="0000FF"/>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A</a:t>
            </a:r>
            <a:endParaRPr lang="zh-CN" altLang="en-US" sz="2000" b="1" baseline="-25000" dirty="0">
              <a:solidFill>
                <a:srgbClr val="0000FF"/>
              </a:solidFill>
              <a:latin typeface="Times New Roman" panose="02020603050405020304" pitchFamily="18" charset="0"/>
              <a:cs typeface="Times New Roman" panose="02020603050405020304" pitchFamily="18" charset="0"/>
            </a:endParaRPr>
          </a:p>
        </p:txBody>
      </p:sp>
      <p:sp>
        <p:nvSpPr>
          <p:cNvPr id="135" name="文本框 134"/>
          <p:cNvSpPr txBox="1"/>
          <p:nvPr/>
        </p:nvSpPr>
        <p:spPr>
          <a:xfrm>
            <a:off x="2869347" y="2522625"/>
            <a:ext cx="421910" cy="400110"/>
          </a:xfrm>
          <a:prstGeom prst="rect">
            <a:avLst/>
          </a:prstGeom>
          <a:noFill/>
        </p:spPr>
        <p:txBody>
          <a:bodyPr wrap="none" rtlCol="0">
            <a:spAutoFit/>
          </a:bodyPr>
          <a:lstStyle/>
          <a:p>
            <a:r>
              <a:rPr lang="el-GR" altLang="zh-CN" sz="2000" dirty="0" smtClean="0">
                <a:solidFill>
                  <a:srgbClr val="0000FF"/>
                </a:solidFill>
                <a:latin typeface="Times New Roman" panose="02020603050405020304" pitchFamily="18" charset="0"/>
                <a:cs typeface="Times New Roman" panose="02020603050405020304" pitchFamily="18" charset="0"/>
              </a:rPr>
              <a:t>θ</a:t>
            </a:r>
            <a:r>
              <a:rPr lang="en-US" altLang="zh-CN" sz="2000" baseline="-25000" dirty="0" smtClean="0">
                <a:solidFill>
                  <a:srgbClr val="0000FF"/>
                </a:solidFill>
                <a:latin typeface="Times New Roman" panose="02020603050405020304" pitchFamily="18" charset="0"/>
                <a:cs typeface="Times New Roman" panose="02020603050405020304" pitchFamily="18" charset="0"/>
              </a:rPr>
              <a:t>B</a:t>
            </a:r>
            <a:endParaRPr lang="zh-CN" altLang="en-US" sz="2000" baseline="-25000" dirty="0">
              <a:solidFill>
                <a:srgbClr val="0000FF"/>
              </a:solidFill>
              <a:latin typeface="Times New Roman" panose="02020603050405020304" pitchFamily="18" charset="0"/>
              <a:cs typeface="Times New Roman" panose="02020603050405020304" pitchFamily="18" charset="0"/>
            </a:endParaRPr>
          </a:p>
        </p:txBody>
      </p:sp>
      <p:sp>
        <p:nvSpPr>
          <p:cNvPr id="139" name="文本框 138"/>
          <p:cNvSpPr txBox="1"/>
          <p:nvPr/>
        </p:nvSpPr>
        <p:spPr>
          <a:xfrm>
            <a:off x="1070437" y="3770044"/>
            <a:ext cx="421910" cy="400110"/>
          </a:xfrm>
          <a:prstGeom prst="rect">
            <a:avLst/>
          </a:prstGeom>
          <a:noFill/>
        </p:spPr>
        <p:txBody>
          <a:bodyPr wrap="none" rtlCol="0">
            <a:spAutoFit/>
          </a:bodyPr>
          <a:lstStyle/>
          <a:p>
            <a:r>
              <a:rPr lang="el-GR" altLang="zh-CN" sz="2000" dirty="0" smtClean="0">
                <a:latin typeface="Times New Roman" panose="02020603050405020304" pitchFamily="18" charset="0"/>
                <a:cs typeface="Times New Roman" panose="02020603050405020304" pitchFamily="18" charset="0"/>
              </a:rPr>
              <a:t>θ</a:t>
            </a:r>
            <a:r>
              <a:rPr lang="en-US" altLang="zh-CN" sz="2000" baseline="-25000" dirty="0" smtClean="0">
                <a:latin typeface="Times New Roman" panose="02020603050405020304" pitchFamily="18" charset="0"/>
                <a:cs typeface="Times New Roman" panose="02020603050405020304" pitchFamily="18" charset="0"/>
              </a:rPr>
              <a:t>B</a:t>
            </a:r>
            <a:endParaRPr lang="zh-CN" altLang="en-US" sz="2000" baseline="-25000" dirty="0">
              <a:latin typeface="Times New Roman" panose="02020603050405020304" pitchFamily="18" charset="0"/>
              <a:cs typeface="Times New Roman" panose="02020603050405020304" pitchFamily="18" charset="0"/>
            </a:endParaRPr>
          </a:p>
        </p:txBody>
      </p:sp>
      <p:sp>
        <p:nvSpPr>
          <p:cNvPr id="140" name="文本框 139"/>
          <p:cNvSpPr txBox="1"/>
          <p:nvPr/>
        </p:nvSpPr>
        <p:spPr>
          <a:xfrm>
            <a:off x="3233453" y="3688737"/>
            <a:ext cx="481222" cy="400110"/>
          </a:xfrm>
          <a:prstGeom prst="rect">
            <a:avLst/>
          </a:prstGeom>
          <a:noFill/>
        </p:spPr>
        <p:txBody>
          <a:bodyPr wrap="none" rtlCol="0">
            <a:spAutoFit/>
          </a:bodyPr>
          <a:lstStyle/>
          <a:p>
            <a:r>
              <a:rPr lang="el-GR" altLang="zh-CN" sz="2000" b="1" dirty="0" smtClean="0">
                <a:solidFill>
                  <a:srgbClr val="0000FF"/>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M</a:t>
            </a:r>
            <a:endParaRPr lang="zh-CN" altLang="en-US" sz="2000" b="1" baseline="-25000" dirty="0">
              <a:solidFill>
                <a:srgbClr val="0000FF"/>
              </a:solidFill>
              <a:latin typeface="Times New Roman" panose="02020603050405020304" pitchFamily="18" charset="0"/>
              <a:cs typeface="Times New Roman" panose="02020603050405020304" pitchFamily="18" charset="0"/>
            </a:endParaRPr>
          </a:p>
        </p:txBody>
      </p:sp>
      <p:sp>
        <p:nvSpPr>
          <p:cNvPr id="142" name="文本框 141"/>
          <p:cNvSpPr txBox="1"/>
          <p:nvPr/>
        </p:nvSpPr>
        <p:spPr>
          <a:xfrm>
            <a:off x="4020688" y="3630218"/>
            <a:ext cx="442750" cy="400110"/>
          </a:xfrm>
          <a:prstGeom prst="rect">
            <a:avLst/>
          </a:prstGeom>
          <a:noFill/>
        </p:spPr>
        <p:txBody>
          <a:bodyPr wrap="none" rtlCol="0">
            <a:spAutoFit/>
          </a:bodyPr>
          <a:lstStyle/>
          <a:p>
            <a:r>
              <a:rPr lang="el-GR" altLang="zh-CN" sz="2000" b="1" dirty="0" smtClean="0">
                <a:solidFill>
                  <a:srgbClr val="0000FF"/>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N</a:t>
            </a:r>
            <a:endParaRPr lang="zh-CN" altLang="en-US" sz="2000" b="1" baseline="-25000" dirty="0">
              <a:solidFill>
                <a:srgbClr val="0000FF"/>
              </a:solidFill>
              <a:latin typeface="Times New Roman" panose="02020603050405020304" pitchFamily="18" charset="0"/>
              <a:cs typeface="Times New Roman" panose="02020603050405020304" pitchFamily="18" charset="0"/>
            </a:endParaRPr>
          </a:p>
        </p:txBody>
      </p:sp>
      <p:sp>
        <p:nvSpPr>
          <p:cNvPr id="144" name="文本框 143"/>
          <p:cNvSpPr txBox="1"/>
          <p:nvPr/>
        </p:nvSpPr>
        <p:spPr>
          <a:xfrm>
            <a:off x="1670979" y="1320264"/>
            <a:ext cx="442750" cy="400110"/>
          </a:xfrm>
          <a:prstGeom prst="rect">
            <a:avLst/>
          </a:prstGeom>
          <a:noFill/>
        </p:spPr>
        <p:txBody>
          <a:bodyPr wrap="none" rtlCol="0">
            <a:spAutoFit/>
          </a:bodyPr>
          <a:lstStyle/>
          <a:p>
            <a:r>
              <a:rPr lang="el-GR" altLang="zh-CN" sz="2000" b="1" dirty="0" smtClean="0">
                <a:solidFill>
                  <a:srgbClr val="00B050"/>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B050"/>
                </a:solidFill>
                <a:latin typeface="Times New Roman" panose="02020603050405020304" pitchFamily="18" charset="0"/>
                <a:cs typeface="Times New Roman" panose="02020603050405020304" pitchFamily="18" charset="0"/>
              </a:rPr>
              <a:t>V</a:t>
            </a:r>
            <a:endParaRPr lang="zh-CN" altLang="en-US" sz="2000" b="1" baseline="-25000" dirty="0">
              <a:solidFill>
                <a:srgbClr val="00B050"/>
              </a:solidFill>
              <a:latin typeface="Times New Roman" panose="02020603050405020304" pitchFamily="18" charset="0"/>
              <a:cs typeface="Times New Roman" panose="02020603050405020304" pitchFamily="18" charset="0"/>
            </a:endParaRPr>
          </a:p>
        </p:txBody>
      </p:sp>
      <p:sp>
        <p:nvSpPr>
          <p:cNvPr id="147" name="文本框 146"/>
          <p:cNvSpPr txBox="1"/>
          <p:nvPr/>
        </p:nvSpPr>
        <p:spPr>
          <a:xfrm>
            <a:off x="1138438" y="5025042"/>
            <a:ext cx="481222" cy="400110"/>
          </a:xfrm>
          <a:prstGeom prst="rect">
            <a:avLst/>
          </a:prstGeom>
          <a:noFill/>
        </p:spPr>
        <p:txBody>
          <a:bodyPr wrap="none" rtlCol="0">
            <a:spAutoFit/>
          </a:bodyPr>
          <a:lstStyle/>
          <a:p>
            <a:r>
              <a:rPr lang="el-GR" altLang="zh-CN" sz="2000" b="1" dirty="0" smtClean="0">
                <a:solidFill>
                  <a:srgbClr val="0000FF"/>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M</a:t>
            </a:r>
            <a:endParaRPr lang="zh-CN" altLang="en-US" sz="2000" b="1" baseline="-25000" dirty="0">
              <a:solidFill>
                <a:srgbClr val="0000FF"/>
              </a:solidFill>
              <a:latin typeface="Times New Roman" panose="02020603050405020304" pitchFamily="18" charset="0"/>
              <a:cs typeface="Times New Roman" panose="02020603050405020304" pitchFamily="18" charset="0"/>
            </a:endParaRPr>
          </a:p>
        </p:txBody>
      </p:sp>
      <p:sp>
        <p:nvSpPr>
          <p:cNvPr id="148" name="文本框 147"/>
          <p:cNvSpPr txBox="1"/>
          <p:nvPr/>
        </p:nvSpPr>
        <p:spPr>
          <a:xfrm>
            <a:off x="1138438" y="6235896"/>
            <a:ext cx="442750" cy="400110"/>
          </a:xfrm>
          <a:prstGeom prst="rect">
            <a:avLst/>
          </a:prstGeom>
          <a:noFill/>
        </p:spPr>
        <p:txBody>
          <a:bodyPr wrap="none" rtlCol="0">
            <a:spAutoFit/>
          </a:bodyPr>
          <a:lstStyle/>
          <a:p>
            <a:r>
              <a:rPr lang="el-GR" altLang="zh-CN" sz="2000" b="1" dirty="0" smtClean="0">
                <a:solidFill>
                  <a:srgbClr val="0000FF"/>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N</a:t>
            </a:r>
            <a:endParaRPr lang="zh-CN" altLang="en-US" sz="2000" b="1" baseline="-25000" dirty="0">
              <a:solidFill>
                <a:srgbClr val="0000FF"/>
              </a:solidFill>
              <a:latin typeface="Times New Roman" panose="02020603050405020304" pitchFamily="18" charset="0"/>
              <a:cs typeface="Times New Roman" panose="02020603050405020304" pitchFamily="18" charset="0"/>
            </a:endParaRPr>
          </a:p>
        </p:txBody>
      </p:sp>
      <p:sp>
        <p:nvSpPr>
          <p:cNvPr id="149" name="文本框 148"/>
          <p:cNvSpPr txBox="1"/>
          <p:nvPr/>
        </p:nvSpPr>
        <p:spPr>
          <a:xfrm>
            <a:off x="1577998" y="2564863"/>
            <a:ext cx="442750" cy="400110"/>
          </a:xfrm>
          <a:prstGeom prst="rect">
            <a:avLst/>
          </a:prstGeom>
          <a:noFill/>
        </p:spPr>
        <p:txBody>
          <a:bodyPr wrap="none" rtlCol="0">
            <a:spAutoFit/>
          </a:bodyPr>
          <a:lstStyle/>
          <a:p>
            <a:r>
              <a:rPr lang="el-GR" altLang="zh-CN" sz="2000" b="1" dirty="0" smtClean="0">
                <a:solidFill>
                  <a:srgbClr val="00B050"/>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B050"/>
                </a:solidFill>
                <a:latin typeface="Times New Roman" panose="02020603050405020304" pitchFamily="18" charset="0"/>
                <a:cs typeface="Times New Roman" panose="02020603050405020304" pitchFamily="18" charset="0"/>
              </a:rPr>
              <a:t>V</a:t>
            </a:r>
            <a:endParaRPr lang="zh-CN" altLang="en-US" sz="2000" b="1" baseline="-25000" dirty="0">
              <a:solidFill>
                <a:srgbClr val="00B050"/>
              </a:solidFill>
              <a:latin typeface="Times New Roman" panose="02020603050405020304" pitchFamily="18" charset="0"/>
              <a:cs typeface="Times New Roman" panose="02020603050405020304" pitchFamily="18" charset="0"/>
            </a:endParaRPr>
          </a:p>
        </p:txBody>
      </p:sp>
      <p:sp>
        <p:nvSpPr>
          <p:cNvPr id="150" name="文本框 149"/>
          <p:cNvSpPr txBox="1"/>
          <p:nvPr/>
        </p:nvSpPr>
        <p:spPr>
          <a:xfrm>
            <a:off x="1739073" y="3724381"/>
            <a:ext cx="442750" cy="400110"/>
          </a:xfrm>
          <a:prstGeom prst="rect">
            <a:avLst/>
          </a:prstGeom>
          <a:noFill/>
        </p:spPr>
        <p:txBody>
          <a:bodyPr wrap="none" rtlCol="0">
            <a:spAutoFit/>
          </a:bodyPr>
          <a:lstStyle/>
          <a:p>
            <a:r>
              <a:rPr lang="el-GR" altLang="zh-CN" sz="2000" b="1" dirty="0" smtClean="0">
                <a:solidFill>
                  <a:srgbClr val="00B050"/>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B050"/>
                </a:solidFill>
                <a:latin typeface="Times New Roman" panose="02020603050405020304" pitchFamily="18" charset="0"/>
                <a:cs typeface="Times New Roman" panose="02020603050405020304" pitchFamily="18" charset="0"/>
              </a:rPr>
              <a:t>V</a:t>
            </a:r>
            <a:endParaRPr lang="zh-CN" altLang="en-US" sz="2000" b="1" baseline="-25000" dirty="0">
              <a:solidFill>
                <a:srgbClr val="00B050"/>
              </a:solidFill>
              <a:latin typeface="Times New Roman" panose="02020603050405020304" pitchFamily="18" charset="0"/>
              <a:cs typeface="Times New Roman" panose="02020603050405020304" pitchFamily="18" charset="0"/>
            </a:endParaRPr>
          </a:p>
        </p:txBody>
      </p:sp>
      <p:sp>
        <p:nvSpPr>
          <p:cNvPr id="151" name="文本框 150"/>
          <p:cNvSpPr txBox="1"/>
          <p:nvPr/>
        </p:nvSpPr>
        <p:spPr>
          <a:xfrm>
            <a:off x="3185922" y="4909993"/>
            <a:ext cx="442750" cy="400110"/>
          </a:xfrm>
          <a:prstGeom prst="rect">
            <a:avLst/>
          </a:prstGeom>
          <a:noFill/>
        </p:spPr>
        <p:txBody>
          <a:bodyPr wrap="none" rtlCol="0">
            <a:spAutoFit/>
          </a:bodyPr>
          <a:lstStyle/>
          <a:p>
            <a:r>
              <a:rPr lang="el-GR" altLang="zh-CN" sz="2000" b="1" dirty="0" smtClean="0">
                <a:solidFill>
                  <a:srgbClr val="00B050"/>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B050"/>
                </a:solidFill>
                <a:latin typeface="Times New Roman" panose="02020603050405020304" pitchFamily="18" charset="0"/>
                <a:cs typeface="Times New Roman" panose="02020603050405020304" pitchFamily="18" charset="0"/>
              </a:rPr>
              <a:t>V</a:t>
            </a:r>
            <a:endParaRPr lang="zh-CN" altLang="en-US" sz="2000" b="1" baseline="-25000" dirty="0">
              <a:solidFill>
                <a:srgbClr val="00B050"/>
              </a:solidFill>
              <a:latin typeface="Times New Roman" panose="02020603050405020304" pitchFamily="18" charset="0"/>
              <a:cs typeface="Times New Roman" panose="02020603050405020304" pitchFamily="18" charset="0"/>
            </a:endParaRPr>
          </a:p>
        </p:txBody>
      </p:sp>
      <p:sp>
        <p:nvSpPr>
          <p:cNvPr id="152" name="文本框 151"/>
          <p:cNvSpPr txBox="1"/>
          <p:nvPr/>
        </p:nvSpPr>
        <p:spPr>
          <a:xfrm>
            <a:off x="3233453" y="6017211"/>
            <a:ext cx="442750" cy="400110"/>
          </a:xfrm>
          <a:prstGeom prst="rect">
            <a:avLst/>
          </a:prstGeom>
          <a:noFill/>
        </p:spPr>
        <p:txBody>
          <a:bodyPr wrap="none" rtlCol="0">
            <a:spAutoFit/>
          </a:bodyPr>
          <a:lstStyle/>
          <a:p>
            <a:r>
              <a:rPr lang="el-GR" altLang="zh-CN" sz="2000" b="1" dirty="0" smtClean="0">
                <a:solidFill>
                  <a:srgbClr val="00B050"/>
                </a:solidFill>
                <a:latin typeface="Times New Roman" panose="02020603050405020304" pitchFamily="18" charset="0"/>
                <a:cs typeface="Times New Roman" panose="02020603050405020304" pitchFamily="18" charset="0"/>
              </a:rPr>
              <a:t>θ</a:t>
            </a:r>
            <a:r>
              <a:rPr lang="en-US" altLang="zh-CN" sz="2000" b="1" baseline="-25000" dirty="0" smtClean="0">
                <a:solidFill>
                  <a:srgbClr val="00B050"/>
                </a:solidFill>
                <a:latin typeface="Times New Roman" panose="02020603050405020304" pitchFamily="18" charset="0"/>
                <a:cs typeface="Times New Roman" panose="02020603050405020304" pitchFamily="18" charset="0"/>
              </a:rPr>
              <a:t>V</a:t>
            </a:r>
            <a:endParaRPr lang="zh-CN" altLang="en-US" sz="2000" b="1" baseline="-25000" dirty="0">
              <a:solidFill>
                <a:srgbClr val="00B050"/>
              </a:solidFill>
              <a:latin typeface="Times New Roman" panose="02020603050405020304" pitchFamily="18" charset="0"/>
              <a:cs typeface="Times New Roman" panose="02020603050405020304" pitchFamily="18" charset="0"/>
            </a:endParaRPr>
          </a:p>
        </p:txBody>
      </p:sp>
      <p:graphicFrame>
        <p:nvGraphicFramePr>
          <p:cNvPr id="128" name="对象 127"/>
          <p:cNvGraphicFramePr>
            <a:graphicFrameLocks noChangeAspect="1"/>
          </p:cNvGraphicFramePr>
          <p:nvPr>
            <p:extLst/>
          </p:nvPr>
        </p:nvGraphicFramePr>
        <p:xfrm>
          <a:off x="5970725" y="1202707"/>
          <a:ext cx="3851353" cy="654938"/>
        </p:xfrm>
        <a:graphic>
          <a:graphicData uri="http://schemas.openxmlformats.org/presentationml/2006/ole">
            <mc:AlternateContent xmlns:mc="http://schemas.openxmlformats.org/markup-compatibility/2006">
              <mc:Choice xmlns:v="urn:schemas-microsoft-com:vml" Requires="v">
                <p:oleObj spid="_x0000_s10300" name="公式" r:id="rId24" imgW="1422360" imgH="241200" progId="Equation.3">
                  <p:embed/>
                </p:oleObj>
              </mc:Choice>
              <mc:Fallback>
                <p:oleObj name="公式" r:id="rId24" imgW="1422360" imgH="241200" progId="Equation.3">
                  <p:embed/>
                  <p:pic>
                    <p:nvPicPr>
                      <p:cNvPr id="0" name=""/>
                      <p:cNvPicPr/>
                      <p:nvPr/>
                    </p:nvPicPr>
                    <p:blipFill>
                      <a:blip r:embed="rId25"/>
                      <a:stretch>
                        <a:fillRect/>
                      </a:stretch>
                    </p:blipFill>
                    <p:spPr>
                      <a:xfrm>
                        <a:off x="5970725" y="1202707"/>
                        <a:ext cx="3851353" cy="654938"/>
                      </a:xfrm>
                      <a:prstGeom prst="rect">
                        <a:avLst/>
                      </a:prstGeom>
                    </p:spPr>
                  </p:pic>
                </p:oleObj>
              </mc:Fallback>
            </mc:AlternateContent>
          </a:graphicData>
        </a:graphic>
      </p:graphicFrame>
      <p:sp>
        <p:nvSpPr>
          <p:cNvPr id="129" name="Rectangle 2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6" name="对象 155"/>
          <p:cNvGraphicFramePr>
            <a:graphicFrameLocks noChangeAspect="1"/>
          </p:cNvGraphicFramePr>
          <p:nvPr>
            <p:extLst/>
          </p:nvPr>
        </p:nvGraphicFramePr>
        <p:xfrm>
          <a:off x="6306350" y="2278285"/>
          <a:ext cx="2474913" cy="655638"/>
        </p:xfrm>
        <a:graphic>
          <a:graphicData uri="http://schemas.openxmlformats.org/presentationml/2006/ole">
            <mc:AlternateContent xmlns:mc="http://schemas.openxmlformats.org/markup-compatibility/2006">
              <mc:Choice xmlns:v="urn:schemas-microsoft-com:vml" Requires="v">
                <p:oleObj spid="_x0000_s10301" name="公式" r:id="rId26" imgW="914400" imgH="241200" progId="Equation.3">
                  <p:embed/>
                </p:oleObj>
              </mc:Choice>
              <mc:Fallback>
                <p:oleObj name="公式" r:id="rId26" imgW="914400" imgH="241200" progId="Equation.3">
                  <p:embed/>
                  <p:pic>
                    <p:nvPicPr>
                      <p:cNvPr id="0" name=""/>
                      <p:cNvPicPr/>
                      <p:nvPr/>
                    </p:nvPicPr>
                    <p:blipFill>
                      <a:blip r:embed="rId27"/>
                      <a:stretch>
                        <a:fillRect/>
                      </a:stretch>
                    </p:blipFill>
                    <p:spPr>
                      <a:xfrm>
                        <a:off x="6306350" y="2278285"/>
                        <a:ext cx="2474913" cy="655638"/>
                      </a:xfrm>
                      <a:prstGeom prst="rect">
                        <a:avLst/>
                      </a:prstGeom>
                    </p:spPr>
                  </p:pic>
                </p:oleObj>
              </mc:Fallback>
            </mc:AlternateContent>
          </a:graphicData>
        </a:graphic>
      </p:graphicFrame>
      <p:graphicFrame>
        <p:nvGraphicFramePr>
          <p:cNvPr id="157" name="对象 156"/>
          <p:cNvGraphicFramePr>
            <a:graphicFrameLocks noChangeAspect="1"/>
          </p:cNvGraphicFramePr>
          <p:nvPr>
            <p:extLst/>
          </p:nvPr>
        </p:nvGraphicFramePr>
        <p:xfrm>
          <a:off x="6319615" y="3108996"/>
          <a:ext cx="2544762" cy="655638"/>
        </p:xfrm>
        <a:graphic>
          <a:graphicData uri="http://schemas.openxmlformats.org/presentationml/2006/ole">
            <mc:AlternateContent xmlns:mc="http://schemas.openxmlformats.org/markup-compatibility/2006">
              <mc:Choice xmlns:v="urn:schemas-microsoft-com:vml" Requires="v">
                <p:oleObj spid="_x0000_s10302" name="公式" r:id="rId28" imgW="939600" imgH="241200" progId="Equation.3">
                  <p:embed/>
                </p:oleObj>
              </mc:Choice>
              <mc:Fallback>
                <p:oleObj name="公式" r:id="rId28" imgW="939600" imgH="241200" progId="Equation.3">
                  <p:embed/>
                  <p:pic>
                    <p:nvPicPr>
                      <p:cNvPr id="0" name=""/>
                      <p:cNvPicPr/>
                      <p:nvPr/>
                    </p:nvPicPr>
                    <p:blipFill>
                      <a:blip r:embed="rId29"/>
                      <a:stretch>
                        <a:fillRect/>
                      </a:stretch>
                    </p:blipFill>
                    <p:spPr>
                      <a:xfrm>
                        <a:off x="6319615" y="3108996"/>
                        <a:ext cx="2544762" cy="655638"/>
                      </a:xfrm>
                      <a:prstGeom prst="rect">
                        <a:avLst/>
                      </a:prstGeom>
                    </p:spPr>
                  </p:pic>
                </p:oleObj>
              </mc:Fallback>
            </mc:AlternateContent>
          </a:graphicData>
        </a:graphic>
      </p:graphicFrame>
      <p:graphicFrame>
        <p:nvGraphicFramePr>
          <p:cNvPr id="158" name="对象 157"/>
          <p:cNvGraphicFramePr>
            <a:graphicFrameLocks noChangeAspect="1"/>
          </p:cNvGraphicFramePr>
          <p:nvPr>
            <p:extLst/>
          </p:nvPr>
        </p:nvGraphicFramePr>
        <p:xfrm>
          <a:off x="6314690" y="3892816"/>
          <a:ext cx="2613025" cy="655638"/>
        </p:xfrm>
        <a:graphic>
          <a:graphicData uri="http://schemas.openxmlformats.org/presentationml/2006/ole">
            <mc:AlternateContent xmlns:mc="http://schemas.openxmlformats.org/markup-compatibility/2006">
              <mc:Choice xmlns:v="urn:schemas-microsoft-com:vml" Requires="v">
                <p:oleObj spid="_x0000_s10303" name="公式" r:id="rId30" imgW="965160" imgH="241200" progId="Equation.3">
                  <p:embed/>
                </p:oleObj>
              </mc:Choice>
              <mc:Fallback>
                <p:oleObj name="公式" r:id="rId30" imgW="965160" imgH="241200" progId="Equation.3">
                  <p:embed/>
                  <p:pic>
                    <p:nvPicPr>
                      <p:cNvPr id="0" name=""/>
                      <p:cNvPicPr/>
                      <p:nvPr/>
                    </p:nvPicPr>
                    <p:blipFill>
                      <a:blip r:embed="rId31"/>
                      <a:stretch>
                        <a:fillRect/>
                      </a:stretch>
                    </p:blipFill>
                    <p:spPr>
                      <a:xfrm>
                        <a:off x="6314690" y="3892816"/>
                        <a:ext cx="2613025" cy="655638"/>
                      </a:xfrm>
                      <a:prstGeom prst="rect">
                        <a:avLst/>
                      </a:prstGeom>
                    </p:spPr>
                  </p:pic>
                </p:oleObj>
              </mc:Fallback>
            </mc:AlternateContent>
          </a:graphicData>
        </a:graphic>
      </p:graphicFrame>
      <p:graphicFrame>
        <p:nvGraphicFramePr>
          <p:cNvPr id="159" name="对象 158"/>
          <p:cNvGraphicFramePr>
            <a:graphicFrameLocks noChangeAspect="1"/>
          </p:cNvGraphicFramePr>
          <p:nvPr>
            <p:extLst/>
          </p:nvPr>
        </p:nvGraphicFramePr>
        <p:xfrm>
          <a:off x="6294544" y="4674782"/>
          <a:ext cx="2613025" cy="655638"/>
        </p:xfrm>
        <a:graphic>
          <a:graphicData uri="http://schemas.openxmlformats.org/presentationml/2006/ole">
            <mc:AlternateContent xmlns:mc="http://schemas.openxmlformats.org/markup-compatibility/2006">
              <mc:Choice xmlns:v="urn:schemas-microsoft-com:vml" Requires="v">
                <p:oleObj spid="_x0000_s10304" name="公式" r:id="rId32" imgW="965160" imgH="241200" progId="Equation.3">
                  <p:embed/>
                </p:oleObj>
              </mc:Choice>
              <mc:Fallback>
                <p:oleObj name="公式" r:id="rId32" imgW="965160" imgH="241200" progId="Equation.3">
                  <p:embed/>
                  <p:pic>
                    <p:nvPicPr>
                      <p:cNvPr id="0" name=""/>
                      <p:cNvPicPr/>
                      <p:nvPr/>
                    </p:nvPicPr>
                    <p:blipFill>
                      <a:blip r:embed="rId33"/>
                      <a:stretch>
                        <a:fillRect/>
                      </a:stretch>
                    </p:blipFill>
                    <p:spPr>
                      <a:xfrm>
                        <a:off x="6294544" y="4674782"/>
                        <a:ext cx="2613025" cy="655638"/>
                      </a:xfrm>
                      <a:prstGeom prst="rect">
                        <a:avLst/>
                      </a:prstGeom>
                    </p:spPr>
                  </p:pic>
                </p:oleObj>
              </mc:Fallback>
            </mc:AlternateContent>
          </a:graphicData>
        </a:graphic>
      </p:graphicFrame>
      <p:sp>
        <p:nvSpPr>
          <p:cNvPr id="154" name="矩形 153"/>
          <p:cNvSpPr/>
          <p:nvPr/>
        </p:nvSpPr>
        <p:spPr>
          <a:xfrm>
            <a:off x="5443557" y="1095012"/>
            <a:ext cx="4600891" cy="8092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1" name="对象 160"/>
          <p:cNvGraphicFramePr>
            <a:graphicFrameLocks noChangeAspect="1"/>
          </p:cNvGraphicFramePr>
          <p:nvPr>
            <p:extLst/>
          </p:nvPr>
        </p:nvGraphicFramePr>
        <p:xfrm>
          <a:off x="5119414" y="5689392"/>
          <a:ext cx="4951413" cy="655637"/>
        </p:xfrm>
        <a:graphic>
          <a:graphicData uri="http://schemas.openxmlformats.org/presentationml/2006/ole">
            <mc:AlternateContent xmlns:mc="http://schemas.openxmlformats.org/markup-compatibility/2006">
              <mc:Choice xmlns:v="urn:schemas-microsoft-com:vml" Requires="v">
                <p:oleObj spid="_x0000_s10305" name="公式" r:id="rId34" imgW="1828800" imgH="241200" progId="Equation.3">
                  <p:embed/>
                </p:oleObj>
              </mc:Choice>
              <mc:Fallback>
                <p:oleObj name="公式" r:id="rId34" imgW="1828800" imgH="241200" progId="Equation.3">
                  <p:embed/>
                  <p:pic>
                    <p:nvPicPr>
                      <p:cNvPr id="0" name=""/>
                      <p:cNvPicPr/>
                      <p:nvPr/>
                    </p:nvPicPr>
                    <p:blipFill>
                      <a:blip r:embed="rId35"/>
                      <a:stretch>
                        <a:fillRect/>
                      </a:stretch>
                    </p:blipFill>
                    <p:spPr>
                      <a:xfrm>
                        <a:off x="5119414" y="5689392"/>
                        <a:ext cx="4951413" cy="655637"/>
                      </a:xfrm>
                      <a:prstGeom prst="rect">
                        <a:avLst/>
                      </a:prstGeom>
                    </p:spPr>
                  </p:pic>
                </p:oleObj>
              </mc:Fallback>
            </mc:AlternateContent>
          </a:graphicData>
        </a:graphic>
      </p:graphicFrame>
      <p:sp>
        <p:nvSpPr>
          <p:cNvPr id="155" name="矩形 154"/>
          <p:cNvSpPr/>
          <p:nvPr/>
        </p:nvSpPr>
        <p:spPr>
          <a:xfrm>
            <a:off x="5003249" y="5619053"/>
            <a:ext cx="5334000" cy="809562"/>
          </a:xfrm>
          <a:prstGeom prst="rect">
            <a:avLst/>
          </a:prstGeom>
          <a:solidFill>
            <a:srgbClr val="0000FF">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159"/>
          <p:cNvSpPr txBox="1"/>
          <p:nvPr/>
        </p:nvSpPr>
        <p:spPr>
          <a:xfrm>
            <a:off x="10238118" y="1188926"/>
            <a:ext cx="1826141" cy="584775"/>
          </a:xfrm>
          <a:prstGeom prst="rect">
            <a:avLst/>
          </a:prstGeom>
          <a:noFill/>
        </p:spPr>
        <p:txBody>
          <a:bodyPr wrap="none" rtlCol="0">
            <a:spAutoFit/>
          </a:bodyPr>
          <a:lstStyle/>
          <a:p>
            <a:r>
              <a:rPr lang="zh-CN" altLang="en-US" sz="3200" dirty="0">
                <a:solidFill>
                  <a:srgbClr val="00B050"/>
                </a:solidFill>
              </a:rPr>
              <a:t>速</a:t>
            </a:r>
            <a:r>
              <a:rPr lang="zh-CN" altLang="en-US" sz="3200" dirty="0" smtClean="0">
                <a:solidFill>
                  <a:srgbClr val="00B050"/>
                </a:solidFill>
              </a:rPr>
              <a:t>控步骤</a:t>
            </a:r>
            <a:endParaRPr lang="zh-CN" altLang="en-US" sz="3200" dirty="0">
              <a:solidFill>
                <a:srgbClr val="00B050"/>
              </a:solidFill>
            </a:endParaRPr>
          </a:p>
        </p:txBody>
      </p:sp>
      <p:sp>
        <p:nvSpPr>
          <p:cNvPr id="164" name="文本框 163"/>
          <p:cNvSpPr txBox="1"/>
          <p:nvPr/>
        </p:nvSpPr>
        <p:spPr>
          <a:xfrm>
            <a:off x="10411002" y="5771226"/>
            <a:ext cx="1826141" cy="584775"/>
          </a:xfrm>
          <a:prstGeom prst="rect">
            <a:avLst/>
          </a:prstGeom>
          <a:noFill/>
        </p:spPr>
        <p:txBody>
          <a:bodyPr wrap="none" rtlCol="0">
            <a:spAutoFit/>
          </a:bodyPr>
          <a:lstStyle/>
          <a:p>
            <a:r>
              <a:rPr lang="zh-CN" altLang="en-US" sz="3200" dirty="0" smtClean="0">
                <a:solidFill>
                  <a:srgbClr val="C00000"/>
                </a:solidFill>
              </a:rPr>
              <a:t>隐含条件</a:t>
            </a:r>
            <a:endParaRPr lang="zh-CN" altLang="en-US" sz="3200" dirty="0">
              <a:solidFill>
                <a:srgbClr val="C00000"/>
              </a:solidFill>
            </a:endParaRPr>
          </a:p>
        </p:txBody>
      </p:sp>
      <p:sp>
        <p:nvSpPr>
          <p:cNvPr id="162" name="右大括号 161"/>
          <p:cNvSpPr/>
          <p:nvPr/>
        </p:nvSpPr>
        <p:spPr>
          <a:xfrm>
            <a:off x="9072880" y="2564863"/>
            <a:ext cx="874473" cy="2660234"/>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168" name="文本框 167"/>
          <p:cNvSpPr txBox="1"/>
          <p:nvPr/>
        </p:nvSpPr>
        <p:spPr>
          <a:xfrm>
            <a:off x="9884017" y="3553115"/>
            <a:ext cx="2258952" cy="584775"/>
          </a:xfrm>
          <a:prstGeom prst="rect">
            <a:avLst/>
          </a:prstGeom>
          <a:noFill/>
        </p:spPr>
        <p:txBody>
          <a:bodyPr wrap="none" rtlCol="0">
            <a:spAutoFit/>
          </a:bodyPr>
          <a:lstStyle/>
          <a:p>
            <a:r>
              <a:rPr lang="en-US" altLang="zh-CN" sz="3200" dirty="0" smtClean="0">
                <a:solidFill>
                  <a:srgbClr val="0000FF"/>
                </a:solidFill>
              </a:rPr>
              <a:t>“</a:t>
            </a:r>
            <a:r>
              <a:rPr lang="zh-CN" altLang="en-US" sz="3200" dirty="0" smtClean="0">
                <a:solidFill>
                  <a:srgbClr val="0000FF"/>
                </a:solidFill>
              </a:rPr>
              <a:t>平 衡</a:t>
            </a:r>
            <a:r>
              <a:rPr lang="en-US" altLang="zh-CN" sz="3200" dirty="0" smtClean="0">
                <a:solidFill>
                  <a:srgbClr val="0000FF"/>
                </a:solidFill>
              </a:rPr>
              <a:t>”</a:t>
            </a:r>
            <a:r>
              <a:rPr lang="zh-CN" altLang="en-US" sz="3200" dirty="0" smtClean="0">
                <a:solidFill>
                  <a:srgbClr val="0000FF"/>
                </a:solidFill>
              </a:rPr>
              <a:t>处理</a:t>
            </a:r>
            <a:endParaRPr lang="zh-CN" altLang="en-US" sz="3200" dirty="0">
              <a:solidFill>
                <a:srgbClr val="0000FF"/>
              </a:solidFill>
            </a:endParaRPr>
          </a:p>
        </p:txBody>
      </p:sp>
      <p:sp>
        <p:nvSpPr>
          <p:cNvPr id="169" name="矩形 168"/>
          <p:cNvSpPr/>
          <p:nvPr/>
        </p:nvSpPr>
        <p:spPr>
          <a:xfrm>
            <a:off x="880533" y="3075226"/>
            <a:ext cx="4097867" cy="11227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6885445"/>
      </p:ext>
    </p:extLst>
  </p:cSld>
  <p:clrMapOvr>
    <a:masterClrMapping/>
  </p:clrMapOvr>
  <p:transition>
    <p:blinds dir="vert"/>
  </p:transition>
  <p:timing>
    <p:tnLst>
      <p:par>
        <p:cTn id="1" dur="indefinite" restart="never" nodeType="tmRoot"/>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8722" name="Object 2"/>
          <p:cNvGraphicFramePr>
            <a:graphicFrameLocks noGrp="1" noChangeAspect="1"/>
          </p:cNvGraphicFramePr>
          <p:nvPr>
            <p:ph sz="half" idx="2"/>
            <p:extLst/>
          </p:nvPr>
        </p:nvGraphicFramePr>
        <p:xfrm>
          <a:off x="1998663" y="715963"/>
          <a:ext cx="8342312" cy="6697662"/>
        </p:xfrm>
        <a:graphic>
          <a:graphicData uri="http://schemas.openxmlformats.org/presentationml/2006/ole">
            <mc:AlternateContent xmlns:mc="http://schemas.openxmlformats.org/markup-compatibility/2006">
              <mc:Choice xmlns:v="urn:schemas-microsoft-com:vml" Requires="v">
                <p:oleObj spid="_x0000_s11269" name="Document" r:id="rId3" imgW="3864140" imgH="3101443" progId="Word.Document.8">
                  <p:embed/>
                </p:oleObj>
              </mc:Choice>
              <mc:Fallback>
                <p:oleObj name="Document" r:id="rId3" imgW="3864140" imgH="3101443" progId="Word.Document.8">
                  <p:embed/>
                  <p:pic>
                    <p:nvPicPr>
                      <p:cNvPr id="0" name=""/>
                      <p:cNvPicPr>
                        <a:picLocks noChangeAspect="1" noChangeArrowheads="1"/>
                      </p:cNvPicPr>
                      <p:nvPr/>
                    </p:nvPicPr>
                    <p:blipFill>
                      <a:blip r:embed="rId4"/>
                      <a:srcRect/>
                      <a:stretch>
                        <a:fillRect/>
                      </a:stretch>
                    </p:blipFill>
                    <p:spPr bwMode="auto">
                      <a:xfrm>
                        <a:off x="1998663" y="715963"/>
                        <a:ext cx="8342312" cy="6697662"/>
                      </a:xfrm>
                      <a:prstGeom prst="rect">
                        <a:avLst/>
                      </a:prstGeom>
                    </p:spPr>
                  </p:pic>
                </p:oleObj>
              </mc:Fallback>
            </mc:AlternateContent>
          </a:graphicData>
        </a:graphic>
      </p:graphicFrame>
    </p:spTree>
    <p:extLst>
      <p:ext uri="{BB962C8B-B14F-4D97-AF65-F5344CB8AC3E}">
        <p14:creationId xmlns:p14="http://schemas.microsoft.com/office/powerpoint/2010/main" val="1328510526"/>
      </p:ext>
    </p:extLst>
  </p:cSld>
  <p:clrMapOvr>
    <a:masterClrMapping/>
  </p:clrMapOvr>
  <p:transition>
    <p:blinds dir="vert"/>
  </p:transition>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888133" cy="840737"/>
          </a:xfrm>
        </p:spPr>
        <p:txBody>
          <a:bodyPr>
            <a:normAutofit/>
          </a:bodyPr>
          <a:lstStyle/>
          <a:p>
            <a:pPr algn="l"/>
            <a:r>
              <a:rPr lang="en-US" altLang="zh-CN" dirty="0">
                <a:solidFill>
                  <a:srgbClr val="0000CC"/>
                </a:solidFill>
                <a:latin typeface="Times New Roman" panose="02020603050405020304" pitchFamily="18" charset="0"/>
                <a:ea typeface="黑体" panose="02010609060101010101" pitchFamily="49" charset="-122"/>
              </a:rPr>
              <a:t>§1   </a:t>
            </a:r>
            <a:r>
              <a:rPr lang="zh-CN" altLang="en-US" dirty="0" smtClean="0">
                <a:solidFill>
                  <a:srgbClr val="0000CC"/>
                </a:solidFill>
                <a:latin typeface="Times New Roman" panose="02020603050405020304" pitchFamily="18" charset="0"/>
                <a:ea typeface="黑体" panose="02010609060101010101" pitchFamily="49" charset="-122"/>
              </a:rPr>
              <a:t>引言</a:t>
            </a:r>
            <a:endParaRPr lang="zh-CN" altLang="en-US" dirty="0"/>
          </a:p>
        </p:txBody>
      </p:sp>
      <p:pic>
        <p:nvPicPr>
          <p:cNvPr id="4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678" y="1543113"/>
            <a:ext cx="3023356" cy="26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右箭头 45"/>
          <p:cNvSpPr/>
          <p:nvPr/>
        </p:nvSpPr>
        <p:spPr>
          <a:xfrm>
            <a:off x="4530564" y="2428116"/>
            <a:ext cx="707835" cy="300030"/>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右箭头 46"/>
          <p:cNvSpPr/>
          <p:nvPr/>
        </p:nvSpPr>
        <p:spPr>
          <a:xfrm rot="5400000">
            <a:off x="7535882" y="3277606"/>
            <a:ext cx="576064" cy="288032"/>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云形标注 48"/>
          <p:cNvSpPr/>
          <p:nvPr/>
        </p:nvSpPr>
        <p:spPr>
          <a:xfrm>
            <a:off x="1399204" y="4571074"/>
            <a:ext cx="2232248" cy="1093134"/>
          </a:xfrm>
          <a:prstGeom prst="cloudCallout">
            <a:avLst>
              <a:gd name="adj1" fmla="val 184996"/>
              <a:gd name="adj2" fmla="val 22835"/>
            </a:avLst>
          </a:prstGeom>
          <a:noFill/>
          <a:ln w="3175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400" b="1" dirty="0" smtClean="0">
                <a:solidFill>
                  <a:srgbClr val="FF0000"/>
                </a:solidFill>
              </a:rPr>
              <a:t>活性中心</a:t>
            </a:r>
            <a:endParaRPr lang="zh-CN" altLang="en-US" sz="2400" b="1" dirty="0">
              <a:solidFill>
                <a:srgbClr val="FF0000"/>
              </a:solidFill>
            </a:endParaRPr>
          </a:p>
        </p:txBody>
      </p:sp>
      <p:grpSp>
        <p:nvGrpSpPr>
          <p:cNvPr id="18" name="组合 17"/>
          <p:cNvGrpSpPr/>
          <p:nvPr/>
        </p:nvGrpSpPr>
        <p:grpSpPr>
          <a:xfrm>
            <a:off x="5554323" y="1358447"/>
            <a:ext cx="4350028" cy="1757172"/>
            <a:chOff x="5396152" y="1354869"/>
            <a:chExt cx="4350028" cy="1757172"/>
          </a:xfrm>
        </p:grpSpPr>
        <p:grpSp>
          <p:nvGrpSpPr>
            <p:cNvPr id="43" name="组合 42"/>
            <p:cNvGrpSpPr/>
            <p:nvPr/>
          </p:nvGrpSpPr>
          <p:grpSpPr>
            <a:xfrm>
              <a:off x="5396152" y="1700809"/>
              <a:ext cx="4350028" cy="1411232"/>
              <a:chOff x="1528849" y="2417259"/>
              <a:chExt cx="4350028" cy="1411232"/>
            </a:xfrm>
          </p:grpSpPr>
          <p:sp>
            <p:nvSpPr>
              <p:cNvPr id="4" name="矩形 3"/>
              <p:cNvSpPr/>
              <p:nvPr/>
            </p:nvSpPr>
            <p:spPr>
              <a:xfrm>
                <a:off x="2515414" y="2492896"/>
                <a:ext cx="2376264" cy="8640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prstClr val="black"/>
                  </a:solidFill>
                </a:endParaRPr>
              </a:p>
            </p:txBody>
          </p:sp>
          <p:cxnSp>
            <p:nvCxnSpPr>
              <p:cNvPr id="8" name="直接连接符 7"/>
              <p:cNvCxnSpPr/>
              <p:nvPr/>
            </p:nvCxnSpPr>
            <p:spPr>
              <a:xfrm>
                <a:off x="3491880" y="2492896"/>
                <a:ext cx="0" cy="864096"/>
              </a:xfrm>
              <a:prstGeom prst="line">
                <a:avLst/>
              </a:prstGeom>
            </p:spPr>
            <p:style>
              <a:lnRef idx="3">
                <a:schemeClr val="accent6"/>
              </a:lnRef>
              <a:fillRef idx="0">
                <a:schemeClr val="accent6"/>
              </a:fillRef>
              <a:effectRef idx="2">
                <a:schemeClr val="accent6"/>
              </a:effectRef>
              <a:fontRef idx="minor">
                <a:schemeClr val="tx1"/>
              </a:fontRef>
            </p:style>
          </p:cxnSp>
          <p:cxnSp>
            <p:nvCxnSpPr>
              <p:cNvPr id="9" name="直接连接符 8"/>
              <p:cNvCxnSpPr/>
              <p:nvPr/>
            </p:nvCxnSpPr>
            <p:spPr>
              <a:xfrm>
                <a:off x="3995936" y="2492896"/>
                <a:ext cx="0" cy="864096"/>
              </a:xfrm>
              <a:prstGeom prst="line">
                <a:avLst/>
              </a:prstGeom>
            </p:spPr>
            <p:style>
              <a:lnRef idx="3">
                <a:schemeClr val="accent6"/>
              </a:lnRef>
              <a:fillRef idx="0">
                <a:schemeClr val="accent6"/>
              </a:fillRef>
              <a:effectRef idx="2">
                <a:schemeClr val="accent6"/>
              </a:effectRef>
              <a:fontRef idx="minor">
                <a:schemeClr val="tx1"/>
              </a:fontRef>
            </p:style>
          </p:cxnSp>
          <p:sp>
            <p:nvSpPr>
              <p:cNvPr id="10" name="右箭头 9"/>
              <p:cNvSpPr/>
              <p:nvPr/>
            </p:nvSpPr>
            <p:spPr>
              <a:xfrm>
                <a:off x="1528849" y="2888940"/>
                <a:ext cx="936104" cy="72008"/>
              </a:xfrm>
              <a:prstGeom prst="rightArrow">
                <a:avLst/>
              </a:prstGeom>
              <a:solidFill>
                <a:srgbClr val="339933">
                  <a:alpha val="88000"/>
                </a:srgbClr>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右箭头 10"/>
              <p:cNvSpPr/>
              <p:nvPr/>
            </p:nvSpPr>
            <p:spPr>
              <a:xfrm>
                <a:off x="4942773" y="2882280"/>
                <a:ext cx="936104" cy="72008"/>
              </a:xfrm>
              <a:prstGeom prst="rightArrow">
                <a:avLst/>
              </a:prstGeom>
              <a:solidFill>
                <a:srgbClr val="339933">
                  <a:alpha val="89000"/>
                </a:srgbClr>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流程图: 联系 11"/>
              <p:cNvSpPr/>
              <p:nvPr/>
            </p:nvSpPr>
            <p:spPr>
              <a:xfrm>
                <a:off x="3533097" y="251011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流程图: 联系 12"/>
              <p:cNvSpPr/>
              <p:nvPr/>
            </p:nvSpPr>
            <p:spPr>
              <a:xfrm>
                <a:off x="3683376" y="2501362"/>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流程图: 联系 13"/>
              <p:cNvSpPr/>
              <p:nvPr/>
            </p:nvSpPr>
            <p:spPr>
              <a:xfrm>
                <a:off x="3845657" y="251011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流程图: 联系 15"/>
              <p:cNvSpPr/>
              <p:nvPr/>
            </p:nvSpPr>
            <p:spPr>
              <a:xfrm>
                <a:off x="3835776" y="2653762"/>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2" name="组合 21"/>
              <p:cNvGrpSpPr/>
              <p:nvPr/>
            </p:nvGrpSpPr>
            <p:grpSpPr>
              <a:xfrm>
                <a:off x="3523505" y="3215658"/>
                <a:ext cx="440807" cy="106578"/>
                <a:chOff x="2267744" y="4249688"/>
                <a:chExt cx="440807" cy="106578"/>
              </a:xfrm>
            </p:grpSpPr>
            <p:sp>
              <p:nvSpPr>
                <p:cNvPr id="23" name="流程图: 联系 22"/>
                <p:cNvSpPr/>
                <p:nvPr/>
              </p:nvSpPr>
              <p:spPr>
                <a:xfrm>
                  <a:off x="2267744"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流程图: 联系 23"/>
                <p:cNvSpPr/>
                <p:nvPr/>
              </p:nvSpPr>
              <p:spPr>
                <a:xfrm>
                  <a:off x="2433616"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流程图: 联系 24"/>
                <p:cNvSpPr/>
                <p:nvPr/>
              </p:nvSpPr>
              <p:spPr>
                <a:xfrm>
                  <a:off x="2599488"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6" name="组合 25"/>
              <p:cNvGrpSpPr/>
              <p:nvPr/>
            </p:nvGrpSpPr>
            <p:grpSpPr>
              <a:xfrm>
                <a:off x="3513913" y="3091277"/>
                <a:ext cx="440807" cy="106578"/>
                <a:chOff x="2267744" y="4249688"/>
                <a:chExt cx="440807" cy="106578"/>
              </a:xfrm>
            </p:grpSpPr>
            <p:sp>
              <p:nvSpPr>
                <p:cNvPr id="27" name="流程图: 联系 26"/>
                <p:cNvSpPr/>
                <p:nvPr/>
              </p:nvSpPr>
              <p:spPr>
                <a:xfrm>
                  <a:off x="2267744"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流程图: 联系 27"/>
                <p:cNvSpPr/>
                <p:nvPr/>
              </p:nvSpPr>
              <p:spPr>
                <a:xfrm>
                  <a:off x="2433616"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流程图: 联系 28"/>
                <p:cNvSpPr/>
                <p:nvPr/>
              </p:nvSpPr>
              <p:spPr>
                <a:xfrm>
                  <a:off x="2599488"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0" name="组合 29"/>
              <p:cNvGrpSpPr/>
              <p:nvPr/>
            </p:nvGrpSpPr>
            <p:grpSpPr>
              <a:xfrm>
                <a:off x="3513912" y="2949943"/>
                <a:ext cx="440807" cy="106578"/>
                <a:chOff x="2267744" y="4249688"/>
                <a:chExt cx="440807" cy="106578"/>
              </a:xfrm>
            </p:grpSpPr>
            <p:sp>
              <p:nvSpPr>
                <p:cNvPr id="31" name="流程图: 联系 30"/>
                <p:cNvSpPr/>
                <p:nvPr/>
              </p:nvSpPr>
              <p:spPr>
                <a:xfrm>
                  <a:off x="2267744"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流程图: 联系 31"/>
                <p:cNvSpPr/>
                <p:nvPr/>
              </p:nvSpPr>
              <p:spPr>
                <a:xfrm>
                  <a:off x="2433616"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流程图: 联系 32"/>
                <p:cNvSpPr/>
                <p:nvPr/>
              </p:nvSpPr>
              <p:spPr>
                <a:xfrm>
                  <a:off x="2599488"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4" name="组合 33"/>
              <p:cNvGrpSpPr/>
              <p:nvPr/>
            </p:nvGrpSpPr>
            <p:grpSpPr>
              <a:xfrm>
                <a:off x="3513911" y="2770294"/>
                <a:ext cx="440807" cy="143490"/>
                <a:chOff x="2267744" y="4249688"/>
                <a:chExt cx="440807" cy="106578"/>
              </a:xfrm>
            </p:grpSpPr>
            <p:sp>
              <p:nvSpPr>
                <p:cNvPr id="35" name="流程图: 联系 34"/>
                <p:cNvSpPr/>
                <p:nvPr/>
              </p:nvSpPr>
              <p:spPr>
                <a:xfrm>
                  <a:off x="2267744"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流程图: 联系 35"/>
                <p:cNvSpPr/>
                <p:nvPr/>
              </p:nvSpPr>
              <p:spPr>
                <a:xfrm>
                  <a:off x="2433616"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流程图: 联系 36"/>
                <p:cNvSpPr/>
                <p:nvPr/>
              </p:nvSpPr>
              <p:spPr>
                <a:xfrm>
                  <a:off x="2599488" y="424968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8" name="流程图: 联系 37"/>
              <p:cNvSpPr/>
              <p:nvPr/>
            </p:nvSpPr>
            <p:spPr>
              <a:xfrm>
                <a:off x="3685497" y="2662518"/>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流程图: 联系 38"/>
              <p:cNvSpPr/>
              <p:nvPr/>
            </p:nvSpPr>
            <p:spPr>
              <a:xfrm>
                <a:off x="3541686" y="2645280"/>
                <a:ext cx="109063" cy="1065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文本框 39"/>
              <p:cNvSpPr txBox="1"/>
              <p:nvPr/>
            </p:nvSpPr>
            <p:spPr>
              <a:xfrm>
                <a:off x="1789183" y="2436959"/>
                <a:ext cx="444352" cy="523220"/>
              </a:xfrm>
              <a:prstGeom prst="rect">
                <a:avLst/>
              </a:prstGeom>
              <a:noFill/>
            </p:spPr>
            <p:txBody>
              <a:bodyPr wrap="none" rtlCol="0">
                <a:spAutoFit/>
              </a:bodyPr>
              <a:lstStyle/>
              <a:p>
                <a:r>
                  <a:rPr lang="en-US" altLang="zh-CN" sz="2800" dirty="0">
                    <a:solidFill>
                      <a:prstClr val="black">
                        <a:lumMod val="95000"/>
                        <a:lumOff val="5000"/>
                      </a:prstClr>
                    </a:solidFill>
                    <a:latin typeface="Times New Roman" panose="02020603050405020304" pitchFamily="18" charset="0"/>
                    <a:cs typeface="Times New Roman" panose="02020603050405020304" pitchFamily="18" charset="0"/>
                  </a:rPr>
                  <a:t>A</a:t>
                </a:r>
                <a:endParaRPr lang="zh-CN" altLang="en-US" sz="2800" dirty="0">
                  <a:solidFill>
                    <a:prstClr val="black">
                      <a:lumMod val="95000"/>
                      <a:lumOff val="5000"/>
                    </a:prstClr>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5114359" y="2417259"/>
                <a:ext cx="423514" cy="523220"/>
              </a:xfrm>
              <a:prstGeom prst="rect">
                <a:avLst/>
              </a:prstGeom>
              <a:noFill/>
            </p:spPr>
            <p:txBody>
              <a:bodyPr wrap="none" rtlCol="0">
                <a:spAutoFit/>
              </a:bodyPr>
              <a:lstStyle/>
              <a:p>
                <a:r>
                  <a:rPr lang="en-US" altLang="zh-CN" sz="2800" dirty="0">
                    <a:solidFill>
                      <a:srgbClr val="990099"/>
                    </a:solidFill>
                    <a:latin typeface="Times New Roman" panose="02020603050405020304" pitchFamily="18" charset="0"/>
                    <a:cs typeface="Times New Roman" panose="02020603050405020304" pitchFamily="18" charset="0"/>
                  </a:rPr>
                  <a:t>B</a:t>
                </a:r>
                <a:endParaRPr lang="zh-CN" altLang="en-US" sz="2800" dirty="0">
                  <a:solidFill>
                    <a:srgbClr val="990099"/>
                  </a:solidFill>
                  <a:latin typeface="Times New Roman" panose="02020603050405020304" pitchFamily="18" charset="0"/>
                  <a:cs typeface="Times New Roman" panose="02020603050405020304" pitchFamily="18" charset="0"/>
                </a:endParaRPr>
              </a:p>
            </p:txBody>
          </p:sp>
          <p:sp>
            <p:nvSpPr>
              <p:cNvPr id="42" name="文本框 41"/>
              <p:cNvSpPr txBox="1"/>
              <p:nvPr/>
            </p:nvSpPr>
            <p:spPr>
              <a:xfrm>
                <a:off x="3004016" y="3459159"/>
                <a:ext cx="1569660" cy="369332"/>
              </a:xfrm>
              <a:prstGeom prst="rect">
                <a:avLst/>
              </a:prstGeom>
              <a:noFill/>
            </p:spPr>
            <p:txBody>
              <a:bodyPr wrap="none" rtlCol="0">
                <a:spAutoFit/>
              </a:bodyPr>
              <a:lstStyle/>
              <a:p>
                <a:r>
                  <a:rPr lang="zh-CN" altLang="en-US" dirty="0">
                    <a:solidFill>
                      <a:prstClr val="black"/>
                    </a:solidFill>
                  </a:rPr>
                  <a:t>固定床反应器</a:t>
                </a:r>
              </a:p>
            </p:txBody>
          </p:sp>
        </p:grpSp>
        <p:sp>
          <p:nvSpPr>
            <p:cNvPr id="3" name="文本框 2"/>
            <p:cNvSpPr txBox="1"/>
            <p:nvPr/>
          </p:nvSpPr>
          <p:spPr>
            <a:xfrm>
              <a:off x="7140810" y="1354869"/>
              <a:ext cx="877163" cy="369332"/>
            </a:xfrm>
            <a:prstGeom prst="rect">
              <a:avLst/>
            </a:prstGeom>
            <a:noFill/>
          </p:spPr>
          <p:txBody>
            <a:bodyPr wrap="none" rtlCol="0">
              <a:spAutoFit/>
            </a:bodyPr>
            <a:lstStyle/>
            <a:p>
              <a:r>
                <a:rPr lang="zh-CN" altLang="en-US" b="1" dirty="0">
                  <a:solidFill>
                    <a:srgbClr val="FF0000"/>
                  </a:solidFill>
                </a:rPr>
                <a:t>催化剂</a:t>
              </a:r>
            </a:p>
          </p:txBody>
        </p:sp>
      </p:grpSp>
      <p:grpSp>
        <p:nvGrpSpPr>
          <p:cNvPr id="19" name="组合 18"/>
          <p:cNvGrpSpPr/>
          <p:nvPr/>
        </p:nvGrpSpPr>
        <p:grpSpPr>
          <a:xfrm>
            <a:off x="5978385" y="3862067"/>
            <a:ext cx="3979089" cy="2780033"/>
            <a:chOff x="5824775" y="3735227"/>
            <a:chExt cx="3979089" cy="2780033"/>
          </a:xfrm>
        </p:grpSpPr>
        <p:pic>
          <p:nvPicPr>
            <p:cNvPr id="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24775" y="3735227"/>
              <a:ext cx="3979089" cy="27800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流程图: 联系 47"/>
            <p:cNvSpPr/>
            <p:nvPr/>
          </p:nvSpPr>
          <p:spPr>
            <a:xfrm>
              <a:off x="7642469" y="4892775"/>
              <a:ext cx="531635" cy="424120"/>
            </a:xfrm>
            <a:prstGeom prst="flowChartConnector">
              <a:avLst/>
            </a:prstGeom>
            <a:solidFill>
              <a:srgbClr val="FF0000">
                <a:alpha val="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p:cNvSpPr txBox="1"/>
            <p:nvPr/>
          </p:nvSpPr>
          <p:spPr>
            <a:xfrm>
              <a:off x="6490427" y="4016451"/>
              <a:ext cx="377026" cy="523220"/>
            </a:xfrm>
            <a:prstGeom prst="rect">
              <a:avLst/>
            </a:prstGeom>
            <a:noFill/>
          </p:spPr>
          <p:txBody>
            <a:bodyPr wrap="none" rtlCol="0">
              <a:spAutoFit/>
            </a:bodyPr>
            <a:lstStyle/>
            <a:p>
              <a:r>
                <a:rPr lang="en-US" altLang="zh-CN" sz="2800" b="1" dirty="0">
                  <a:solidFill>
                    <a:srgbClr val="0000FF"/>
                  </a:solidFill>
                </a:rPr>
                <a:t>A</a:t>
              </a:r>
              <a:endParaRPr lang="zh-CN" altLang="en-US" sz="2800" b="1" dirty="0">
                <a:solidFill>
                  <a:srgbClr val="0000FF"/>
                </a:solidFill>
              </a:endParaRPr>
            </a:p>
          </p:txBody>
        </p:sp>
        <p:sp>
          <p:nvSpPr>
            <p:cNvPr id="6" name="文本框 5"/>
            <p:cNvSpPr txBox="1"/>
            <p:nvPr/>
          </p:nvSpPr>
          <p:spPr>
            <a:xfrm>
              <a:off x="9139833" y="4275466"/>
              <a:ext cx="370614" cy="461665"/>
            </a:xfrm>
            <a:prstGeom prst="rect">
              <a:avLst/>
            </a:prstGeom>
            <a:noFill/>
          </p:spPr>
          <p:txBody>
            <a:bodyPr wrap="none" rtlCol="0">
              <a:spAutoFit/>
            </a:bodyPr>
            <a:lstStyle/>
            <a:p>
              <a:r>
                <a:rPr lang="en-US" altLang="zh-CN" sz="2400" b="1" dirty="0">
                  <a:solidFill>
                    <a:srgbClr val="990099"/>
                  </a:solidFill>
                </a:rPr>
                <a:t>B</a:t>
              </a:r>
              <a:endParaRPr lang="zh-CN" altLang="en-US" sz="2400" b="1" dirty="0">
                <a:solidFill>
                  <a:srgbClr val="990099"/>
                </a:solidFill>
              </a:endParaRPr>
            </a:p>
          </p:txBody>
        </p:sp>
      </p:grpSp>
    </p:spTree>
    <p:extLst>
      <p:ext uri="{BB962C8B-B14F-4D97-AF65-F5344CB8AC3E}">
        <p14:creationId xmlns:p14="http://schemas.microsoft.com/office/powerpoint/2010/main" val="2162205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6" name="Object 2"/>
          <p:cNvGraphicFramePr>
            <a:graphicFrameLocks noGrp="1" noChangeAspect="1"/>
          </p:cNvGraphicFramePr>
          <p:nvPr>
            <p:ph sz="half" idx="2"/>
            <p:extLst/>
          </p:nvPr>
        </p:nvGraphicFramePr>
        <p:xfrm>
          <a:off x="1780117" y="920237"/>
          <a:ext cx="8450263" cy="6465888"/>
        </p:xfrm>
        <a:graphic>
          <a:graphicData uri="http://schemas.openxmlformats.org/presentationml/2006/ole">
            <mc:AlternateContent xmlns:mc="http://schemas.openxmlformats.org/markup-compatibility/2006">
              <mc:Choice xmlns:v="urn:schemas-microsoft-com:vml" Requires="v">
                <p:oleObj spid="_x0000_s12299" name="Document" r:id="rId3" imgW="4212314" imgH="3222836" progId="Word.Document.8">
                  <p:embed/>
                </p:oleObj>
              </mc:Choice>
              <mc:Fallback>
                <p:oleObj name="Document" r:id="rId3" imgW="4212314" imgH="3222836" progId="Word.Document.8">
                  <p:embed/>
                  <p:pic>
                    <p:nvPicPr>
                      <p:cNvPr id="0" name=""/>
                      <p:cNvPicPr>
                        <a:picLocks noChangeAspect="1" noChangeArrowheads="1"/>
                      </p:cNvPicPr>
                      <p:nvPr/>
                    </p:nvPicPr>
                    <p:blipFill>
                      <a:blip r:embed="rId4"/>
                      <a:srcRect/>
                      <a:stretch>
                        <a:fillRect/>
                      </a:stretch>
                    </p:blipFill>
                    <p:spPr bwMode="auto">
                      <a:xfrm>
                        <a:off x="1780117" y="920237"/>
                        <a:ext cx="8450263" cy="6465888"/>
                      </a:xfrm>
                      <a:prstGeom prst="rect">
                        <a:avLst/>
                      </a:prstGeom>
                      <a:noFill/>
                      <a:extLst>
                        <a:ext uri="{909E8E84-426E-40DD-AFC4-6F175D3DCCD1}">
                          <a14:hiddenFill xmlns:a14="http://schemas.microsoft.com/office/drawing/2010/main">
                            <a:solidFill>
                              <a:srgbClr val="FFCCFF"/>
                            </a:solidFill>
                          </a14:hiddenFill>
                        </a:ext>
                      </a:extLst>
                    </p:spPr>
                  </p:pic>
                </p:oleObj>
              </mc:Fallback>
            </mc:AlternateContent>
          </a:graphicData>
        </a:graphic>
      </p:graphicFrame>
      <p:sp>
        <p:nvSpPr>
          <p:cNvPr id="159747" name="Rectangle 3"/>
          <p:cNvSpPr>
            <a:spLocks noChangeArrowheads="1"/>
          </p:cNvSpPr>
          <p:nvPr/>
        </p:nvSpPr>
        <p:spPr bwMode="auto">
          <a:xfrm>
            <a:off x="3727981" y="2555875"/>
            <a:ext cx="5545137" cy="647700"/>
          </a:xfrm>
          <a:prstGeom prst="rect">
            <a:avLst/>
          </a:prstGeom>
          <a:noFill/>
          <a:ln w="222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4" name="矩形 3"/>
          <p:cNvSpPr/>
          <p:nvPr/>
        </p:nvSpPr>
        <p:spPr>
          <a:xfrm>
            <a:off x="1668991" y="250608"/>
            <a:ext cx="7247468" cy="646331"/>
          </a:xfrm>
          <a:prstGeom prst="rect">
            <a:avLst/>
          </a:prstGeom>
        </p:spPr>
        <p:txBody>
          <a:bodyPr wrap="square">
            <a:spAutoFit/>
          </a:bodyPr>
          <a:lstStyle/>
          <a:p>
            <a:pPr marL="342900" indent="-342900">
              <a:spcBef>
                <a:spcPct val="20000"/>
              </a:spcBef>
              <a:buClr>
                <a:schemeClr val="tx2"/>
              </a:buClr>
              <a:buSzPct val="50000"/>
            </a:pPr>
            <a:r>
              <a:rPr lang="zh-CN" altLang="en-US" sz="3600" b="1" dirty="0">
                <a:solidFill>
                  <a:srgbClr val="FF0000"/>
                </a:solidFill>
                <a:latin typeface="+mn-ea"/>
              </a:rPr>
              <a:t>双分子反应</a:t>
            </a:r>
            <a:r>
              <a:rPr lang="en-US" altLang="zh-CN" sz="3600" b="1" dirty="0">
                <a:solidFill>
                  <a:srgbClr val="FF0000"/>
                </a:solidFill>
                <a:latin typeface="+mn-ea"/>
              </a:rPr>
              <a:t>:</a:t>
            </a:r>
            <a:r>
              <a:rPr lang="zh-CN" altLang="en-US" sz="3600" dirty="0" smtClean="0">
                <a:solidFill>
                  <a:srgbClr val="0000CC"/>
                </a:solidFill>
                <a:latin typeface="Times New Roman" panose="02020603050405020304" pitchFamily="18" charset="0"/>
                <a:cs typeface="Times New Roman" panose="02020603050405020304" pitchFamily="18" charset="0"/>
              </a:rPr>
              <a:t>表面反应速控步骤</a:t>
            </a:r>
            <a:endParaRPr lang="zh-CN" altLang="en-US" sz="3600" dirty="0">
              <a:solidFill>
                <a:srgbClr val="0000CC"/>
              </a:solidFill>
              <a:latin typeface="Times New Roman" panose="02020603050405020304" pitchFamily="18" charset="0"/>
              <a:cs typeface="Times New Roman" panose="02020603050405020304" pitchFamily="18" charset="0"/>
            </a:endParaRPr>
          </a:p>
        </p:txBody>
      </p:sp>
      <p:sp>
        <p:nvSpPr>
          <p:cNvPr id="5" name="Line 4"/>
          <p:cNvSpPr>
            <a:spLocks noChangeShapeType="1"/>
          </p:cNvSpPr>
          <p:nvPr/>
        </p:nvSpPr>
        <p:spPr bwMode="auto">
          <a:xfrm>
            <a:off x="541865" y="873641"/>
            <a:ext cx="10270067" cy="46596"/>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 name="对象 6"/>
          <p:cNvGraphicFramePr>
            <a:graphicFrameLocks noChangeAspect="1"/>
          </p:cNvGraphicFramePr>
          <p:nvPr>
            <p:extLst/>
          </p:nvPr>
        </p:nvGraphicFramePr>
        <p:xfrm>
          <a:off x="842181" y="4316909"/>
          <a:ext cx="3294826" cy="522304"/>
        </p:xfrm>
        <a:graphic>
          <a:graphicData uri="http://schemas.openxmlformats.org/presentationml/2006/ole">
            <mc:AlternateContent xmlns:mc="http://schemas.openxmlformats.org/markup-compatibility/2006">
              <mc:Choice xmlns:v="urn:schemas-microsoft-com:vml" Requires="v">
                <p:oleObj spid="_x0000_s12300" name="公式" r:id="rId5" imgW="1523880" imgH="241200" progId="Equation.3">
                  <p:embed/>
                </p:oleObj>
              </mc:Choice>
              <mc:Fallback>
                <p:oleObj name="公式" r:id="rId5" imgW="1523880" imgH="241200" progId="Equation.3">
                  <p:embed/>
                  <p:pic>
                    <p:nvPicPr>
                      <p:cNvPr id="0" name=""/>
                      <p:cNvPicPr/>
                      <p:nvPr/>
                    </p:nvPicPr>
                    <p:blipFill>
                      <a:blip r:embed="rId6"/>
                      <a:stretch>
                        <a:fillRect/>
                      </a:stretch>
                    </p:blipFill>
                    <p:spPr>
                      <a:xfrm>
                        <a:off x="842181" y="4316909"/>
                        <a:ext cx="3294826" cy="522304"/>
                      </a:xfrm>
                      <a:prstGeom prst="rect">
                        <a:avLst/>
                      </a:prstGeom>
                    </p:spPr>
                  </p:pic>
                </p:oleObj>
              </mc:Fallback>
            </mc:AlternateContent>
          </a:graphicData>
        </a:graphic>
      </p:graphicFrame>
      <p:sp>
        <p:nvSpPr>
          <p:cNvPr id="8" name="矩形 7"/>
          <p:cNvSpPr/>
          <p:nvPr/>
        </p:nvSpPr>
        <p:spPr>
          <a:xfrm>
            <a:off x="422520" y="5086366"/>
            <a:ext cx="4392358" cy="479121"/>
          </a:xfrm>
          <a:prstGeom prst="rect">
            <a:avLst/>
          </a:prstGeom>
          <a:solidFill>
            <a:srgbClr val="0000FF">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对象 8"/>
          <p:cNvGraphicFramePr>
            <a:graphicFrameLocks noChangeAspect="1"/>
          </p:cNvGraphicFramePr>
          <p:nvPr>
            <p:extLst/>
          </p:nvPr>
        </p:nvGraphicFramePr>
        <p:xfrm>
          <a:off x="915988" y="4997450"/>
          <a:ext cx="3405187" cy="528638"/>
        </p:xfrm>
        <a:graphic>
          <a:graphicData uri="http://schemas.openxmlformats.org/presentationml/2006/ole">
            <mc:AlternateContent xmlns:mc="http://schemas.openxmlformats.org/markup-compatibility/2006">
              <mc:Choice xmlns:v="urn:schemas-microsoft-com:vml" Requires="v">
                <p:oleObj spid="_x0000_s12301" name="公式" r:id="rId7" imgW="1473120" imgH="228600" progId="Equation.3">
                  <p:embed/>
                </p:oleObj>
              </mc:Choice>
              <mc:Fallback>
                <p:oleObj name="公式" r:id="rId7" imgW="1473120" imgH="228600" progId="Equation.3">
                  <p:embed/>
                  <p:pic>
                    <p:nvPicPr>
                      <p:cNvPr id="0" name=""/>
                      <p:cNvPicPr/>
                      <p:nvPr/>
                    </p:nvPicPr>
                    <p:blipFill>
                      <a:blip r:embed="rId8"/>
                      <a:stretch>
                        <a:fillRect/>
                      </a:stretch>
                    </p:blipFill>
                    <p:spPr>
                      <a:xfrm>
                        <a:off x="915988" y="4997450"/>
                        <a:ext cx="3405187" cy="528638"/>
                      </a:xfrm>
                      <a:prstGeom prst="rect">
                        <a:avLst/>
                      </a:prstGeom>
                    </p:spPr>
                  </p:pic>
                </p:oleObj>
              </mc:Fallback>
            </mc:AlternateContent>
          </a:graphicData>
        </a:graphic>
      </p:graphicFrame>
    </p:spTree>
    <p:extLst>
      <p:ext uri="{BB962C8B-B14F-4D97-AF65-F5344CB8AC3E}">
        <p14:creationId xmlns:p14="http://schemas.microsoft.com/office/powerpoint/2010/main" val="755138999"/>
      </p:ext>
    </p:extLst>
  </p:cSld>
  <p:clrMapOvr>
    <a:masterClrMapping/>
  </p:clrMapOvr>
  <p:transition>
    <p:blinds dir="vert"/>
  </p:transition>
  <p:timing>
    <p:tnLst>
      <p:par>
        <p:cTn id="1" dur="indefinite" restart="never" nodeType="tmRoot"/>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794" name="Object 2"/>
          <p:cNvGraphicFramePr>
            <a:graphicFrameLocks noChangeAspect="1"/>
          </p:cNvGraphicFramePr>
          <p:nvPr>
            <p:extLst/>
          </p:nvPr>
        </p:nvGraphicFramePr>
        <p:xfrm>
          <a:off x="2825750" y="-26988"/>
          <a:ext cx="7019925" cy="6427788"/>
        </p:xfrm>
        <a:graphic>
          <a:graphicData uri="http://schemas.openxmlformats.org/presentationml/2006/ole">
            <mc:AlternateContent xmlns:mc="http://schemas.openxmlformats.org/markup-compatibility/2006">
              <mc:Choice xmlns:v="urn:schemas-microsoft-com:vml" Requires="v">
                <p:oleObj spid="_x0000_s13317" name="Document" r:id="rId3" imgW="3177474" imgH="2909804" progId="Word.Document.8">
                  <p:embed/>
                </p:oleObj>
              </mc:Choice>
              <mc:Fallback>
                <p:oleObj name="Document" r:id="rId3" imgW="3177474" imgH="2909804" progId="Word.Document.8">
                  <p:embed/>
                  <p:pic>
                    <p:nvPicPr>
                      <p:cNvPr id="0" name=""/>
                      <p:cNvPicPr>
                        <a:picLocks noChangeAspect="1" noChangeArrowheads="1"/>
                      </p:cNvPicPr>
                      <p:nvPr/>
                    </p:nvPicPr>
                    <p:blipFill>
                      <a:blip r:embed="rId4"/>
                      <a:srcRect/>
                      <a:stretch>
                        <a:fillRect/>
                      </a:stretch>
                    </p:blipFill>
                    <p:spPr bwMode="auto">
                      <a:xfrm>
                        <a:off x="2825750" y="-26988"/>
                        <a:ext cx="7019925" cy="642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 name="直接箭头连接符 4"/>
          <p:cNvCxnSpPr/>
          <p:nvPr/>
        </p:nvCxnSpPr>
        <p:spPr>
          <a:xfrm>
            <a:off x="4919133" y="389467"/>
            <a:ext cx="643467" cy="846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Line 4"/>
          <p:cNvSpPr>
            <a:spLocks noChangeShapeType="1"/>
          </p:cNvSpPr>
          <p:nvPr/>
        </p:nvSpPr>
        <p:spPr bwMode="auto">
          <a:xfrm>
            <a:off x="872065" y="2592374"/>
            <a:ext cx="10270067" cy="46596"/>
          </a:xfrm>
          <a:prstGeom prst="line">
            <a:avLst/>
          </a:prstGeom>
          <a:noFill/>
          <a:ln w="38100" cmpd="dbl">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095636694"/>
      </p:ext>
    </p:extLst>
  </p:cSld>
  <p:clrMapOvr>
    <a:masterClrMapping/>
  </p:clrMapOvr>
  <p:transition>
    <p:blinds dir="vert"/>
  </p:transition>
  <p:timing>
    <p:tnLst>
      <p:par>
        <p:cTn id="1" dur="indefinite" restart="never" nodeType="tmRoot"/>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2818" name="Object 2"/>
          <p:cNvGraphicFramePr>
            <a:graphicFrameLocks noChangeAspect="1"/>
          </p:cNvGraphicFramePr>
          <p:nvPr>
            <p:extLst/>
          </p:nvPr>
        </p:nvGraphicFramePr>
        <p:xfrm>
          <a:off x="2286000" y="1143001"/>
          <a:ext cx="8001000" cy="4302125"/>
        </p:xfrm>
        <a:graphic>
          <a:graphicData uri="http://schemas.openxmlformats.org/presentationml/2006/ole">
            <mc:AlternateContent xmlns:mc="http://schemas.openxmlformats.org/markup-compatibility/2006">
              <mc:Choice xmlns:v="urn:schemas-microsoft-com:vml" Requires="v">
                <p:oleObj spid="_x0000_s14341" name="Document" r:id="rId3" imgW="3534826" imgH="1898601" progId="Word.Document.8">
                  <p:embed/>
                </p:oleObj>
              </mc:Choice>
              <mc:Fallback>
                <p:oleObj name="Document" r:id="rId3" imgW="3534826" imgH="1898601" progId="Word.Document.8">
                  <p:embed/>
                  <p:pic>
                    <p:nvPicPr>
                      <p:cNvPr id="0" name=""/>
                      <p:cNvPicPr>
                        <a:picLocks noChangeAspect="1" noChangeArrowheads="1"/>
                      </p:cNvPicPr>
                      <p:nvPr/>
                    </p:nvPicPr>
                    <p:blipFill>
                      <a:blip r:embed="rId4"/>
                      <a:srcRect/>
                      <a:stretch>
                        <a:fillRect/>
                      </a:stretch>
                    </p:blipFill>
                    <p:spPr bwMode="auto">
                      <a:xfrm>
                        <a:off x="2286000" y="1143001"/>
                        <a:ext cx="8001000" cy="43021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79543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normAutofit/>
          </a:bodyPr>
          <a:lstStyle/>
          <a:p>
            <a:pPr algn="just"/>
            <a:r>
              <a:rPr lang="zh-CN" altLang="en-US" sz="3600" dirty="0" smtClean="0">
                <a:solidFill>
                  <a:srgbClr val="FF0000"/>
                </a:solidFill>
                <a:latin typeface="黑体" pitchFamily="2" charset="-122"/>
                <a:ea typeface="黑体" pitchFamily="2" charset="-122"/>
              </a:rPr>
              <a:t>单分子反应：</a:t>
            </a:r>
            <a:r>
              <a:rPr lang="zh-CN" altLang="en-US" sz="3600" dirty="0" smtClean="0">
                <a:solidFill>
                  <a:srgbClr val="0000CC"/>
                </a:solidFill>
                <a:latin typeface="黑体" pitchFamily="2" charset="-122"/>
                <a:ea typeface="黑体" pitchFamily="2" charset="-122"/>
              </a:rPr>
              <a:t>吸附为速控步骤</a:t>
            </a:r>
            <a:endParaRPr lang="zh-CN" altLang="en-US" sz="3600" dirty="0">
              <a:latin typeface="黑体" pitchFamily="2" charset="-122"/>
              <a:ea typeface="黑体" pitchFamily="2" charset="-122"/>
            </a:endParaRPr>
          </a:p>
        </p:txBody>
      </p:sp>
      <p:sp>
        <p:nvSpPr>
          <p:cNvPr id="235531" name="Text Box 11"/>
          <p:cNvSpPr txBox="1">
            <a:spLocks noChangeArrowheads="1"/>
          </p:cNvSpPr>
          <p:nvPr/>
        </p:nvSpPr>
        <p:spPr bwMode="auto">
          <a:xfrm>
            <a:off x="4564064" y="2570163"/>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zh-CN" altLang="zh-CN"/>
          </a:p>
        </p:txBody>
      </p:sp>
      <p:graphicFrame>
        <p:nvGraphicFramePr>
          <p:cNvPr id="235532" name="Object 12"/>
          <p:cNvGraphicFramePr>
            <a:graphicFrameLocks noGrp="1" noChangeAspect="1"/>
          </p:cNvGraphicFramePr>
          <p:nvPr>
            <p:ph sz="half" idx="2"/>
            <p:extLst/>
          </p:nvPr>
        </p:nvGraphicFramePr>
        <p:xfrm>
          <a:off x="5913967" y="2326512"/>
          <a:ext cx="4031943" cy="3275730"/>
        </p:xfrm>
        <a:graphic>
          <a:graphicData uri="http://schemas.openxmlformats.org/presentationml/2006/ole">
            <mc:AlternateContent xmlns:mc="http://schemas.openxmlformats.org/markup-compatibility/2006">
              <mc:Choice xmlns:v="urn:schemas-microsoft-com:vml" Requires="v">
                <p:oleObj spid="_x0000_s15365" name="公式" r:id="rId3" imgW="1218960" imgH="990360" progId="Equation.3">
                  <p:embed/>
                </p:oleObj>
              </mc:Choice>
              <mc:Fallback>
                <p:oleObj name="公式" r:id="rId3" imgW="1218960" imgH="990360" progId="Equation.3">
                  <p:embed/>
                  <p:pic>
                    <p:nvPicPr>
                      <p:cNvPr id="0" name=""/>
                      <p:cNvPicPr>
                        <a:picLocks noChangeAspect="1" noChangeArrowheads="1"/>
                      </p:cNvPicPr>
                      <p:nvPr/>
                    </p:nvPicPr>
                    <p:blipFill>
                      <a:blip r:embed="rId4"/>
                      <a:srcRect/>
                      <a:stretch>
                        <a:fillRect/>
                      </a:stretch>
                    </p:blipFill>
                    <p:spPr bwMode="auto">
                      <a:xfrm>
                        <a:off x="5913967" y="2326512"/>
                        <a:ext cx="4031943" cy="3275730"/>
                      </a:xfrm>
                      <a:prstGeom prst="rect">
                        <a:avLst/>
                      </a:prstGeom>
                      <a:noFill/>
                      <a:ln>
                        <a:noFill/>
                      </a:ln>
                      <a:effectLst/>
                      <a:extLst/>
                    </p:spPr>
                  </p:pic>
                </p:oleObj>
              </mc:Fallback>
            </mc:AlternateContent>
          </a:graphicData>
        </a:graphic>
      </p:graphicFrame>
      <p:sp>
        <p:nvSpPr>
          <p:cNvPr id="20" name="Line 4"/>
          <p:cNvSpPr>
            <a:spLocks noChangeShapeType="1"/>
          </p:cNvSpPr>
          <p:nvPr/>
        </p:nvSpPr>
        <p:spPr bwMode="auto">
          <a:xfrm>
            <a:off x="347134" y="1088594"/>
            <a:ext cx="11133666" cy="26843"/>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框 2"/>
          <p:cNvSpPr txBox="1"/>
          <p:nvPr/>
        </p:nvSpPr>
        <p:spPr>
          <a:xfrm>
            <a:off x="1885895" y="2718685"/>
            <a:ext cx="2931059" cy="523220"/>
          </a:xfrm>
          <a:prstGeom prst="rect">
            <a:avLst/>
          </a:prstGeom>
          <a:noFill/>
        </p:spPr>
        <p:txBody>
          <a:bodyPr wrap="none" rtlCol="0">
            <a:spAutoFit/>
          </a:bodyPr>
          <a:lstStyle/>
          <a:p>
            <a:r>
              <a:rPr lang="en-US" altLang="zh-CN" sz="2800" dirty="0" smtClean="0">
                <a:latin typeface="Times New Roman" panose="02020603050405020304" pitchFamily="18" charset="0"/>
                <a:cs typeface="Times New Roman" panose="02020603050405020304" pitchFamily="18" charset="0"/>
              </a:rPr>
              <a:t>A + </a:t>
            </a: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A</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2758645" y="3394070"/>
            <a:ext cx="815536" cy="682202"/>
            <a:chOff x="1347392" y="2765003"/>
            <a:chExt cx="815536" cy="682202"/>
          </a:xfrm>
        </p:grpSpPr>
        <p:sp>
          <p:nvSpPr>
            <p:cNvPr id="25" name="Text Box 9"/>
            <p:cNvSpPr txBox="1">
              <a:spLocks noChangeArrowheads="1"/>
            </p:cNvSpPr>
            <p:nvPr/>
          </p:nvSpPr>
          <p:spPr bwMode="auto">
            <a:xfrm>
              <a:off x="1507530" y="2765003"/>
              <a:ext cx="460059"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400" dirty="0">
                  <a:solidFill>
                    <a:prstClr val="black"/>
                  </a:solidFill>
                </a:rPr>
                <a:t>k</a:t>
              </a:r>
              <a:r>
                <a:rPr lang="en-US" altLang="zh-CN" sz="2400" baseline="-25000" dirty="0">
                  <a:solidFill>
                    <a:prstClr val="black"/>
                  </a:solidFill>
                </a:rPr>
                <a:t>1</a:t>
              </a:r>
            </a:p>
          </p:txBody>
        </p:sp>
        <p:grpSp>
          <p:nvGrpSpPr>
            <p:cNvPr id="27" name="组合 26"/>
            <p:cNvGrpSpPr/>
            <p:nvPr/>
          </p:nvGrpSpPr>
          <p:grpSpPr>
            <a:xfrm>
              <a:off x="1347392" y="3154144"/>
              <a:ext cx="815536" cy="293061"/>
              <a:chOff x="10667995" y="3794192"/>
              <a:chExt cx="745082" cy="251822"/>
            </a:xfrm>
          </p:grpSpPr>
          <p:sp>
            <p:nvSpPr>
              <p:cNvPr id="28"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29" name="组合 28"/>
              <p:cNvGrpSpPr/>
              <p:nvPr/>
            </p:nvGrpSpPr>
            <p:grpSpPr>
              <a:xfrm>
                <a:off x="10667995" y="3794192"/>
                <a:ext cx="745082" cy="157374"/>
                <a:chOff x="10667985" y="3918680"/>
                <a:chExt cx="745082" cy="157374"/>
              </a:xfrm>
            </p:grpSpPr>
            <p:sp>
              <p:nvSpPr>
                <p:cNvPr id="30"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32" name="Line 44"/>
                <p:cNvSpPr>
                  <a:spLocks noChangeShapeType="1"/>
                </p:cNvSpPr>
                <p:nvPr/>
              </p:nvSpPr>
              <p:spPr bwMode="auto">
                <a:xfrm>
                  <a:off x="10667985"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nvGrpSpPr>
          <p:cNvPr id="7" name="组合 6"/>
          <p:cNvGrpSpPr/>
          <p:nvPr/>
        </p:nvGrpSpPr>
        <p:grpSpPr>
          <a:xfrm>
            <a:off x="1807165" y="4367074"/>
            <a:ext cx="2839239" cy="1023965"/>
            <a:chOff x="8580271" y="4751095"/>
            <a:chExt cx="2839239" cy="1023965"/>
          </a:xfrm>
        </p:grpSpPr>
        <p:sp>
          <p:nvSpPr>
            <p:cNvPr id="23" name="文本框 22"/>
            <p:cNvSpPr txBox="1"/>
            <p:nvPr/>
          </p:nvSpPr>
          <p:spPr>
            <a:xfrm>
              <a:off x="8580271" y="5059313"/>
              <a:ext cx="2839239" cy="523220"/>
            </a:xfrm>
            <a:prstGeom prst="rect">
              <a:avLst/>
            </a:prstGeom>
            <a:noFill/>
          </p:spPr>
          <p:txBody>
            <a:bodyPr wrap="none" rtlCol="0">
              <a:spAutoFit/>
            </a:bodyPr>
            <a:lstStyle/>
            <a:p>
              <a:r>
                <a:rPr lang="en-US" altLang="zh-CN" sz="2800" dirty="0" smtClean="0">
                  <a:latin typeface="Times New Roman" panose="02020603050405020304" pitchFamily="18" charset="0"/>
                  <a:cs typeface="Times New Roman" panose="02020603050405020304" pitchFamily="18" charset="0"/>
                </a:rPr>
                <a:t>B</a:t>
              </a: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 B  +  </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pSp>
          <p:nvGrpSpPr>
            <p:cNvPr id="33" name="组合 32"/>
            <p:cNvGrpSpPr/>
            <p:nvPr/>
          </p:nvGrpSpPr>
          <p:grpSpPr>
            <a:xfrm>
              <a:off x="9330227" y="4751095"/>
              <a:ext cx="815536" cy="1023965"/>
              <a:chOff x="3516024" y="2450703"/>
              <a:chExt cx="815536" cy="1023965"/>
            </a:xfrm>
          </p:grpSpPr>
          <p:sp>
            <p:nvSpPr>
              <p:cNvPr id="34" name="Text Box 9"/>
              <p:cNvSpPr txBox="1">
                <a:spLocks noChangeArrowheads="1"/>
              </p:cNvSpPr>
              <p:nvPr/>
            </p:nvSpPr>
            <p:spPr bwMode="auto">
              <a:xfrm>
                <a:off x="3612551" y="2450703"/>
                <a:ext cx="46006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400" dirty="0" smtClean="0">
                    <a:solidFill>
                      <a:prstClr val="black"/>
                    </a:solidFill>
                  </a:rPr>
                  <a:t>k</a:t>
                </a:r>
                <a:r>
                  <a:rPr lang="en-US" altLang="zh-CN" sz="2400" baseline="-25000" dirty="0" smtClean="0">
                    <a:solidFill>
                      <a:prstClr val="black"/>
                    </a:solidFill>
                  </a:rPr>
                  <a:t>2</a:t>
                </a:r>
                <a:endParaRPr lang="en-US" altLang="zh-CN" sz="2400" baseline="-25000" dirty="0">
                  <a:solidFill>
                    <a:prstClr val="black"/>
                  </a:solidFill>
                </a:endParaRPr>
              </a:p>
            </p:txBody>
          </p:sp>
          <mc:AlternateContent xmlns:mc="http://schemas.openxmlformats.org/markup-compatibility/2006" xmlns:a14="http://schemas.microsoft.com/office/drawing/2010/main">
            <mc:Choice Requires="a14">
              <p:sp>
                <p:nvSpPr>
                  <p:cNvPr id="35" name="Text Box 10"/>
                  <p:cNvSpPr txBox="1">
                    <a:spLocks noChangeArrowheads="1"/>
                  </p:cNvSpPr>
                  <p:nvPr/>
                </p:nvSpPr>
                <p:spPr bwMode="auto">
                  <a:xfrm>
                    <a:off x="3680411" y="2950421"/>
                    <a:ext cx="570605" cy="52424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𝑘</m:t>
                              </m:r>
                            </m:e>
                            <m:sub>
                              <m:r>
                                <a:rPr lang="en-US" altLang="zh-CN" sz="2400" i="1">
                                  <a:latin typeface="Cambria Math" panose="02040503050406030204" pitchFamily="18" charset="0"/>
                                </a:rPr>
                                <m:t>2</m:t>
                              </m:r>
                            </m:sub>
                            <m:sup>
                              <m:r>
                                <a:rPr lang="en-US" altLang="zh-CN" sz="2400" i="1">
                                  <a:latin typeface="Cambria Math" panose="02040503050406030204" pitchFamily="18" charset="0"/>
                                </a:rPr>
                                <m:t>′</m:t>
                              </m:r>
                            </m:sup>
                          </m:sSubSup>
                        </m:oMath>
                      </m:oMathPara>
                    </a14:m>
                    <a:endParaRPr lang="zh-CN" altLang="zh-CN" sz="2400" dirty="0"/>
                  </a:p>
                </p:txBody>
              </p:sp>
            </mc:Choice>
            <mc:Fallback xmlns="">
              <p:sp>
                <p:nvSpPr>
                  <p:cNvPr id="35" name="Text Box 10"/>
                  <p:cNvSpPr txBox="1">
                    <a:spLocks noRot="1" noChangeAspect="1" noMove="1" noResize="1" noEditPoints="1" noAdjustHandles="1" noChangeArrowheads="1" noChangeShapeType="1" noTextEdit="1"/>
                  </p:cNvSpPr>
                  <p:nvPr/>
                </p:nvSpPr>
                <p:spPr bwMode="auto">
                  <a:xfrm>
                    <a:off x="3680411" y="2950421"/>
                    <a:ext cx="570605" cy="524247"/>
                  </a:xfrm>
                  <a:prstGeom prst="rect">
                    <a:avLst/>
                  </a:prstGeom>
                  <a:blipFill rotWithShape="0">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36" name="组合 35"/>
              <p:cNvGrpSpPr/>
              <p:nvPr/>
            </p:nvGrpSpPr>
            <p:grpSpPr>
              <a:xfrm>
                <a:off x="3516024" y="2839365"/>
                <a:ext cx="815536" cy="293061"/>
                <a:chOff x="10668000" y="3794192"/>
                <a:chExt cx="745077" cy="251822"/>
              </a:xfrm>
            </p:grpSpPr>
            <p:sp>
              <p:nvSpPr>
                <p:cNvPr id="37"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38" name="组合 37"/>
                <p:cNvGrpSpPr/>
                <p:nvPr/>
              </p:nvGrpSpPr>
              <p:grpSpPr>
                <a:xfrm>
                  <a:off x="10668000" y="3794192"/>
                  <a:ext cx="745077" cy="157374"/>
                  <a:chOff x="10667990" y="3918680"/>
                  <a:chExt cx="745077" cy="157374"/>
                </a:xfrm>
              </p:grpSpPr>
              <p:sp>
                <p:nvSpPr>
                  <p:cNvPr id="39"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0"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41"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pSp>
        <p:nvGrpSpPr>
          <p:cNvPr id="5" name="组合 4"/>
          <p:cNvGrpSpPr/>
          <p:nvPr/>
        </p:nvGrpSpPr>
        <p:grpSpPr>
          <a:xfrm>
            <a:off x="1860622" y="3591220"/>
            <a:ext cx="2638286" cy="663390"/>
            <a:chOff x="9025949" y="4373260"/>
            <a:chExt cx="2638286" cy="663390"/>
          </a:xfrm>
        </p:grpSpPr>
        <p:sp>
          <p:nvSpPr>
            <p:cNvPr id="22" name="文本框 21"/>
            <p:cNvSpPr txBox="1"/>
            <p:nvPr/>
          </p:nvSpPr>
          <p:spPr>
            <a:xfrm>
              <a:off x="9025949" y="4373260"/>
              <a:ext cx="2638286" cy="523220"/>
            </a:xfrm>
            <a:prstGeom prst="rect">
              <a:avLst/>
            </a:prstGeom>
            <a:noFill/>
          </p:spPr>
          <p:txBody>
            <a:bodyPr wrap="none" rtlCol="0">
              <a:spAutoFit/>
            </a:bodyPr>
            <a:lstStyle/>
            <a:p>
              <a:r>
                <a:rPr lang="en-US" altLang="zh-CN" sz="2800" dirty="0" smtClean="0">
                  <a:latin typeface="Times New Roman" panose="02020603050405020304" pitchFamily="18" charset="0"/>
                  <a:cs typeface="Times New Roman" panose="02020603050405020304" pitchFamily="18" charset="0"/>
                </a:rPr>
                <a:t>A </a:t>
              </a: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B</a:t>
              </a:r>
              <a:r>
                <a:rPr lang="zh-CN" altLang="en-US" sz="28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 name="矩形 3"/>
                <p:cNvSpPr/>
                <p:nvPr/>
              </p:nvSpPr>
              <p:spPr>
                <a:xfrm>
                  <a:off x="10106918" y="4667318"/>
                  <a:ext cx="4763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𝑘</m:t>
                            </m:r>
                          </m:e>
                          <m:sub>
                            <m:r>
                              <a:rPr lang="en-US" altLang="zh-CN" i="1" smtClean="0">
                                <a:latin typeface="Cambria Math" panose="02040503050406030204" pitchFamily="18" charset="0"/>
                              </a:rPr>
                              <m:t>1</m:t>
                            </m:r>
                          </m:sub>
                          <m:sup>
                            <m:r>
                              <a:rPr lang="zh-CN" altLang="en-US" i="0">
                                <a:latin typeface="Cambria Math" panose="02040503050406030204" pitchFamily="18" charset="0"/>
                              </a:rPr>
                              <m:t>′</m:t>
                            </m:r>
                          </m:sup>
                        </m:sSubSup>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0106918" y="4667318"/>
                  <a:ext cx="476348" cy="369332"/>
                </a:xfrm>
                <a:prstGeom prst="rect">
                  <a:avLst/>
                </a:prstGeom>
                <a:blipFill rotWithShape="0">
                  <a:blip r:embed="rId9"/>
                  <a:stretch>
                    <a:fillRect b="-1639"/>
                  </a:stretch>
                </a:blipFill>
              </p:spPr>
              <p:txBody>
                <a:bodyPr/>
                <a:lstStyle/>
                <a:p>
                  <a:r>
                    <a:rPr lang="zh-CN" altLang="en-US">
                      <a:noFill/>
                    </a:rPr>
                    <a:t> </a:t>
                  </a:r>
                </a:p>
              </p:txBody>
            </p:sp>
          </mc:Fallback>
        </mc:AlternateContent>
      </p:grpSp>
      <p:grpSp>
        <p:nvGrpSpPr>
          <p:cNvPr id="62" name="组合 61"/>
          <p:cNvGrpSpPr/>
          <p:nvPr/>
        </p:nvGrpSpPr>
        <p:grpSpPr>
          <a:xfrm>
            <a:off x="3047051" y="2455333"/>
            <a:ext cx="816080" cy="909112"/>
            <a:chOff x="10295970" y="2442955"/>
            <a:chExt cx="816080" cy="909112"/>
          </a:xfrm>
        </p:grpSpPr>
        <p:grpSp>
          <p:nvGrpSpPr>
            <p:cNvPr id="61" name="组合 60"/>
            <p:cNvGrpSpPr/>
            <p:nvPr/>
          </p:nvGrpSpPr>
          <p:grpSpPr>
            <a:xfrm>
              <a:off x="10296525" y="2678527"/>
              <a:ext cx="815525" cy="438568"/>
              <a:chOff x="10494604" y="2317182"/>
              <a:chExt cx="815525" cy="438568"/>
            </a:xfrm>
          </p:grpSpPr>
          <p:grpSp>
            <p:nvGrpSpPr>
              <p:cNvPr id="52" name="组合 51"/>
              <p:cNvGrpSpPr/>
              <p:nvPr/>
            </p:nvGrpSpPr>
            <p:grpSpPr>
              <a:xfrm>
                <a:off x="10494604" y="2477898"/>
                <a:ext cx="815525" cy="277852"/>
                <a:chOff x="10668000" y="3794192"/>
                <a:chExt cx="745067" cy="238753"/>
              </a:xfrm>
            </p:grpSpPr>
            <p:sp>
              <p:nvSpPr>
                <p:cNvPr id="53" name="Freeform 45"/>
                <p:cNvSpPr>
                  <a:spLocks/>
                </p:cNvSpPr>
                <p:nvPr/>
              </p:nvSpPr>
              <p:spPr bwMode="auto">
                <a:xfrm>
                  <a:off x="11057550" y="3971720"/>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54" name="组合 53"/>
                <p:cNvGrpSpPr/>
                <p:nvPr/>
              </p:nvGrpSpPr>
              <p:grpSpPr>
                <a:xfrm>
                  <a:off x="10668000" y="3794192"/>
                  <a:ext cx="745067" cy="171402"/>
                  <a:chOff x="10667990" y="3918680"/>
                  <a:chExt cx="745067" cy="171402"/>
                </a:xfrm>
              </p:grpSpPr>
              <p:sp>
                <p:nvSpPr>
                  <p:cNvPr id="55" name="Line 44"/>
                  <p:cNvSpPr>
                    <a:spLocks noChangeShapeType="1"/>
                  </p:cNvSpPr>
                  <p:nvPr/>
                </p:nvSpPr>
                <p:spPr bwMode="auto">
                  <a:xfrm flipV="1">
                    <a:off x="11057540" y="4089084"/>
                    <a:ext cx="355517" cy="99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6"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57"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nvGrpSpPr>
              <p:cNvPr id="60" name="组合 59"/>
              <p:cNvGrpSpPr/>
              <p:nvPr/>
            </p:nvGrpSpPr>
            <p:grpSpPr>
              <a:xfrm>
                <a:off x="10869547" y="2317182"/>
                <a:ext cx="297392" cy="437968"/>
                <a:chOff x="9999133" y="3932257"/>
                <a:chExt cx="297392" cy="437968"/>
              </a:xfrm>
            </p:grpSpPr>
            <p:cxnSp>
              <p:nvCxnSpPr>
                <p:cNvPr id="45" name="直接连接符 44"/>
                <p:cNvCxnSpPr/>
                <p:nvPr/>
              </p:nvCxnSpPr>
              <p:spPr>
                <a:xfrm flipH="1">
                  <a:off x="9999133" y="3932257"/>
                  <a:ext cx="110067" cy="4379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117667" y="3947760"/>
                  <a:ext cx="178858" cy="4224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78" name="Text Box 9"/>
            <p:cNvSpPr txBox="1">
              <a:spLocks noChangeArrowheads="1"/>
            </p:cNvSpPr>
            <p:nvPr/>
          </p:nvSpPr>
          <p:spPr bwMode="auto">
            <a:xfrm>
              <a:off x="10295970" y="2442955"/>
              <a:ext cx="46006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400" dirty="0">
                  <a:solidFill>
                    <a:prstClr val="black"/>
                  </a:solidFill>
                  <a:latin typeface="Times New Roman" panose="02020603050405020304" pitchFamily="18" charset="0"/>
                  <a:cs typeface="Times New Roman" panose="02020603050405020304" pitchFamily="18" charset="0"/>
                </a:rPr>
                <a:t>k</a:t>
              </a:r>
              <a:r>
                <a:rPr lang="en-US" altLang="zh-CN" sz="2400" baseline="-25000" dirty="0" smtClean="0">
                  <a:solidFill>
                    <a:prstClr val="black"/>
                  </a:solidFill>
                </a:rPr>
                <a:t>+</a:t>
              </a:r>
              <a:endParaRPr lang="en-US" altLang="zh-CN" sz="2400" baseline="-25000" dirty="0">
                <a:solidFill>
                  <a:prstClr val="black"/>
                </a:solidFill>
              </a:endParaRPr>
            </a:p>
          </p:txBody>
        </p:sp>
        <p:sp>
          <p:nvSpPr>
            <p:cNvPr id="79" name="Text Box 9"/>
            <p:cNvSpPr txBox="1">
              <a:spLocks noChangeArrowheads="1"/>
            </p:cNvSpPr>
            <p:nvPr/>
          </p:nvSpPr>
          <p:spPr bwMode="auto">
            <a:xfrm>
              <a:off x="10325089" y="2889760"/>
              <a:ext cx="39113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400" dirty="0">
                  <a:solidFill>
                    <a:prstClr val="black"/>
                  </a:solidFill>
                  <a:latin typeface="Times New Roman" panose="02020603050405020304" pitchFamily="18" charset="0"/>
                  <a:cs typeface="Times New Roman" panose="02020603050405020304" pitchFamily="18" charset="0"/>
                </a:rPr>
                <a:t>k</a:t>
              </a:r>
              <a:r>
                <a:rPr lang="en-US" altLang="zh-CN" sz="2400" baseline="-25000" dirty="0" smtClean="0">
                  <a:solidFill>
                    <a:prstClr val="black"/>
                  </a:solidFill>
                </a:rPr>
                <a:t>-</a:t>
              </a:r>
              <a:endParaRPr lang="en-US" altLang="zh-CN" sz="2400" baseline="-25000" dirty="0">
                <a:solidFill>
                  <a:prstClr val="black"/>
                </a:solidFill>
              </a:endParaRPr>
            </a:p>
          </p:txBody>
        </p:sp>
      </p:grpSp>
      <p:sp>
        <p:nvSpPr>
          <p:cNvPr id="82" name="Rectangle 3"/>
          <p:cNvSpPr>
            <a:spLocks noGrp="1" noChangeArrowheads="1"/>
          </p:cNvSpPr>
          <p:nvPr>
            <p:ph type="body" sz="half" idx="1"/>
          </p:nvPr>
        </p:nvSpPr>
        <p:spPr>
          <a:xfrm>
            <a:off x="2132140" y="1670058"/>
            <a:ext cx="3175602" cy="738037"/>
          </a:xfrm>
        </p:spPr>
        <p:txBody>
          <a:bodyPr/>
          <a:lstStyle/>
          <a:p>
            <a:pPr>
              <a:buFont typeface="Wingdings" pitchFamily="2" charset="2"/>
              <a:buNone/>
            </a:pPr>
            <a:r>
              <a:rPr lang="en-US" altLang="zh-CN" dirty="0">
                <a:solidFill>
                  <a:srgbClr val="0000CC"/>
                </a:solidFill>
                <a:latin typeface="Times New Roman" panose="02020603050405020304" pitchFamily="18" charset="0"/>
                <a:cs typeface="Times New Roman" panose="02020603050405020304" pitchFamily="18" charset="0"/>
              </a:rPr>
              <a:t>A  </a:t>
            </a:r>
            <a:r>
              <a:rPr lang="en-US" altLang="zh-CN" dirty="0" smtClean="0">
                <a:solidFill>
                  <a:srgbClr val="0000CC"/>
                </a:solidFill>
                <a:latin typeface="Times New Roman" panose="02020603050405020304" pitchFamily="18" charset="0"/>
                <a:cs typeface="Times New Roman" panose="02020603050405020304" pitchFamily="18" charset="0"/>
              </a:rPr>
              <a:t>→  </a:t>
            </a:r>
            <a:r>
              <a:rPr lang="en-US" altLang="zh-CN" dirty="0">
                <a:solidFill>
                  <a:srgbClr val="0000CC"/>
                </a:solidFill>
                <a:latin typeface="Times New Roman" panose="02020603050405020304" pitchFamily="18" charset="0"/>
                <a:cs typeface="Times New Roman" panose="02020603050405020304" pitchFamily="18" charset="0"/>
              </a:rPr>
              <a:t>B</a:t>
            </a:r>
          </a:p>
          <a:p>
            <a:pPr>
              <a:buFont typeface="Wingdings" pitchFamily="2" charset="2"/>
              <a:buNone/>
            </a:pPr>
            <a:endParaRPr lang="en-US" altLang="zh-CN" dirty="0">
              <a:solidFill>
                <a:srgbClr val="0000CC"/>
              </a:solidFill>
            </a:endParaRPr>
          </a:p>
        </p:txBody>
      </p:sp>
    </p:spTree>
    <p:extLst>
      <p:ext uri="{BB962C8B-B14F-4D97-AF65-F5344CB8AC3E}">
        <p14:creationId xmlns:p14="http://schemas.microsoft.com/office/powerpoint/2010/main" val="645403165"/>
      </p:ext>
    </p:extLst>
  </p:cSld>
  <p:clrMapOvr>
    <a:masterClrMapping/>
  </p:clrMapOvr>
  <p:transition>
    <p:blinds dir="vert"/>
  </p:transition>
  <p:timing>
    <p:tnLst>
      <p:par>
        <p:cTn id="1" dur="indefinite" restart="never" nodeType="tmRoot"/>
      </p:par>
    </p:tnLst>
  </p:timing>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body" sz="half" idx="1"/>
          </p:nvPr>
        </p:nvSpPr>
        <p:spPr>
          <a:xfrm>
            <a:off x="2032000" y="787400"/>
            <a:ext cx="8001000" cy="770467"/>
          </a:xfrm>
        </p:spPr>
        <p:txBody>
          <a:bodyPr>
            <a:normAutofit/>
          </a:bodyPr>
          <a:lstStyle/>
          <a:p>
            <a:pPr algn="just">
              <a:buFont typeface="Wingdings" pitchFamily="2" charset="2"/>
              <a:buNone/>
            </a:pPr>
            <a:r>
              <a:rPr lang="zh-CN" altLang="en-US" sz="3600" dirty="0" smtClean="0">
                <a:solidFill>
                  <a:srgbClr val="FF0000"/>
                </a:solidFill>
                <a:latin typeface="黑体" pitchFamily="2" charset="-122"/>
                <a:ea typeface="黑体" pitchFamily="2" charset="-122"/>
              </a:rPr>
              <a:t>双分子反应：</a:t>
            </a:r>
            <a:r>
              <a:rPr lang="zh-CN" altLang="en-US" sz="3600" dirty="0" smtClean="0">
                <a:solidFill>
                  <a:srgbClr val="0000CC"/>
                </a:solidFill>
                <a:latin typeface="黑体" pitchFamily="2" charset="-122"/>
                <a:ea typeface="黑体" pitchFamily="2" charset="-122"/>
              </a:rPr>
              <a:t>吸附为速控步骤</a:t>
            </a:r>
            <a:endParaRPr lang="en-US" altLang="zh-CN" sz="3600" dirty="0"/>
          </a:p>
        </p:txBody>
      </p:sp>
      <p:graphicFrame>
        <p:nvGraphicFramePr>
          <p:cNvPr id="163843" name="Object 3"/>
          <p:cNvGraphicFramePr>
            <a:graphicFrameLocks noGrp="1" noChangeAspect="1"/>
          </p:cNvGraphicFramePr>
          <p:nvPr>
            <p:ph sz="half" idx="2"/>
            <p:extLst/>
          </p:nvPr>
        </p:nvGraphicFramePr>
        <p:xfrm>
          <a:off x="287338" y="1905000"/>
          <a:ext cx="6521577" cy="4170680"/>
        </p:xfrm>
        <a:graphic>
          <a:graphicData uri="http://schemas.openxmlformats.org/presentationml/2006/ole">
            <mc:AlternateContent xmlns:mc="http://schemas.openxmlformats.org/markup-compatibility/2006">
              <mc:Choice xmlns:v="urn:schemas-microsoft-com:vml" Requires="v">
                <p:oleObj spid="_x0000_s16407" name="Document" r:id="rId3" imgW="3196678" imgH="2044873" progId="Word.Document.8">
                  <p:embed/>
                </p:oleObj>
              </mc:Choice>
              <mc:Fallback>
                <p:oleObj name="Document" r:id="rId3" imgW="3196678" imgH="2044873" progId="Word.Document.8">
                  <p:embed/>
                  <p:pic>
                    <p:nvPicPr>
                      <p:cNvPr id="0" name=""/>
                      <p:cNvPicPr>
                        <a:picLocks noChangeAspect="1" noChangeArrowheads="1"/>
                      </p:cNvPicPr>
                      <p:nvPr/>
                    </p:nvPicPr>
                    <p:blipFill>
                      <a:blip r:embed="rId4"/>
                      <a:srcRect/>
                      <a:stretch>
                        <a:fillRect/>
                      </a:stretch>
                    </p:blipFill>
                    <p:spPr bwMode="auto">
                      <a:xfrm>
                        <a:off x="287338" y="1905000"/>
                        <a:ext cx="6521577" cy="4170680"/>
                      </a:xfrm>
                      <a:prstGeom prst="rect">
                        <a:avLst/>
                      </a:prstGeom>
                    </p:spPr>
                  </p:pic>
                </p:oleObj>
              </mc:Fallback>
            </mc:AlternateContent>
          </a:graphicData>
        </a:graphic>
      </p:graphicFrame>
      <p:sp>
        <p:nvSpPr>
          <p:cNvPr id="163844" name="Line 4"/>
          <p:cNvSpPr>
            <a:spLocks noChangeShapeType="1"/>
          </p:cNvSpPr>
          <p:nvPr/>
        </p:nvSpPr>
        <p:spPr bwMode="auto">
          <a:xfrm>
            <a:off x="795866" y="1828800"/>
            <a:ext cx="9965267" cy="76200"/>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 name="对象 3"/>
          <p:cNvGraphicFramePr>
            <a:graphicFrameLocks noChangeAspect="1"/>
          </p:cNvGraphicFramePr>
          <p:nvPr>
            <p:extLst/>
          </p:nvPr>
        </p:nvGraphicFramePr>
        <p:xfrm>
          <a:off x="6436360" y="2275840"/>
          <a:ext cx="3596640" cy="569765"/>
        </p:xfrm>
        <a:graphic>
          <a:graphicData uri="http://schemas.openxmlformats.org/presentationml/2006/ole">
            <mc:AlternateContent xmlns:mc="http://schemas.openxmlformats.org/markup-compatibility/2006">
              <mc:Choice xmlns:v="urn:schemas-microsoft-com:vml" Requires="v">
                <p:oleObj spid="_x0000_s16408" name="公式" r:id="rId5" imgW="1282700" imgH="203200" progId="Equation.3">
                  <p:embed/>
                </p:oleObj>
              </mc:Choice>
              <mc:Fallback>
                <p:oleObj name="公式" r:id="rId5" imgW="12827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6360" y="2275840"/>
                        <a:ext cx="3596640" cy="569765"/>
                      </a:xfrm>
                      <a:prstGeom prst="rect">
                        <a:avLst/>
                      </a:prstGeom>
                      <a:solidFill>
                        <a:srgbClr val="CCFFCC"/>
                      </a:solidFill>
                    </p:spPr>
                  </p:pic>
                </p:oleObj>
              </mc:Fallback>
            </mc:AlternateContent>
          </a:graphicData>
        </a:graphic>
      </p:graphicFrame>
      <p:sp>
        <p:nvSpPr>
          <p:cNvPr id="5" name="Rectangle 66"/>
          <p:cNvSpPr>
            <a:spLocks noChangeArrowheads="1"/>
          </p:cNvSpPr>
          <p:nvPr/>
        </p:nvSpPr>
        <p:spPr bwMode="auto">
          <a:xfrm>
            <a:off x="7528560" y="31847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6861838" y="3043323"/>
          <a:ext cx="2597801" cy="500781"/>
        </p:xfrm>
        <a:graphic>
          <a:graphicData uri="http://schemas.openxmlformats.org/presentationml/2006/ole">
            <mc:AlternateContent xmlns:mc="http://schemas.openxmlformats.org/markup-compatibility/2006">
              <mc:Choice xmlns:v="urn:schemas-microsoft-com:vml" Requires="v">
                <p:oleObj spid="_x0000_s16409" name="公式" r:id="rId7" imgW="1054100" imgH="203200" progId="Equation.3">
                  <p:embed/>
                </p:oleObj>
              </mc:Choice>
              <mc:Fallback>
                <p:oleObj name="公式" r:id="rId7" imgW="10541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1838" y="3043323"/>
                        <a:ext cx="2597801" cy="500781"/>
                      </a:xfrm>
                      <a:prstGeom prst="rect">
                        <a:avLst/>
                      </a:prstGeom>
                      <a:noFill/>
                    </p:spPr>
                  </p:pic>
                </p:oleObj>
              </mc:Fallback>
            </mc:AlternateContent>
          </a:graphicData>
        </a:graphic>
      </p:graphicFrame>
      <p:sp>
        <p:nvSpPr>
          <p:cNvPr id="7" name="Rectangle 67"/>
          <p:cNvSpPr>
            <a:spLocks noChangeArrowheads="1"/>
          </p:cNvSpPr>
          <p:nvPr/>
        </p:nvSpPr>
        <p:spPr bwMode="auto">
          <a:xfrm>
            <a:off x="7528560" y="33879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smtClean="0">
                <a:ln>
                  <a:noFill/>
                </a:ln>
                <a:solidFill>
                  <a:schemeClr val="tx1"/>
                </a:solidFill>
                <a:effectLst/>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69"/>
          <p:cNvSpPr>
            <a:spLocks noChangeArrowheads="1"/>
          </p:cNvSpPr>
          <p:nvPr/>
        </p:nvSpPr>
        <p:spPr bwMode="auto">
          <a:xfrm>
            <a:off x="7457440" y="36855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nvPr>
        </p:nvGraphicFramePr>
        <p:xfrm>
          <a:off x="6882918" y="3656996"/>
          <a:ext cx="2973399" cy="500783"/>
        </p:xfrm>
        <a:graphic>
          <a:graphicData uri="http://schemas.openxmlformats.org/presentationml/2006/ole">
            <mc:AlternateContent xmlns:mc="http://schemas.openxmlformats.org/markup-compatibility/2006">
              <mc:Choice xmlns:v="urn:schemas-microsoft-com:vml" Requires="v">
                <p:oleObj spid="_x0000_s16410" name="公式" r:id="rId9" imgW="1206500" imgH="203200" progId="Equation.3">
                  <p:embed/>
                </p:oleObj>
              </mc:Choice>
              <mc:Fallback>
                <p:oleObj name="公式" r:id="rId9" imgW="1206500" imgH="20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2918" y="3656996"/>
                        <a:ext cx="2973399" cy="500783"/>
                      </a:xfrm>
                      <a:prstGeom prst="rect">
                        <a:avLst/>
                      </a:prstGeom>
                      <a:noFill/>
                    </p:spPr>
                  </p:pic>
                </p:oleObj>
              </mc:Fallback>
            </mc:AlternateContent>
          </a:graphicData>
        </a:graphic>
      </p:graphicFrame>
      <p:sp>
        <p:nvSpPr>
          <p:cNvPr id="10" name="Rectangle 71"/>
          <p:cNvSpPr>
            <a:spLocks noChangeArrowheads="1"/>
          </p:cNvSpPr>
          <p:nvPr/>
        </p:nvSpPr>
        <p:spPr bwMode="auto">
          <a:xfrm>
            <a:off x="7213600" y="4358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nvPr>
        </p:nvGraphicFramePr>
        <p:xfrm>
          <a:off x="6695650" y="4309511"/>
          <a:ext cx="2515090" cy="437407"/>
        </p:xfrm>
        <a:graphic>
          <a:graphicData uri="http://schemas.openxmlformats.org/presentationml/2006/ole">
            <mc:AlternateContent xmlns:mc="http://schemas.openxmlformats.org/markup-compatibility/2006">
              <mc:Choice xmlns:v="urn:schemas-microsoft-com:vml" Requires="v">
                <p:oleObj spid="_x0000_s16411" name="公式" r:id="rId11" imgW="1167893" imgH="203112" progId="Equation.3">
                  <p:embed/>
                </p:oleObj>
              </mc:Choice>
              <mc:Fallback>
                <p:oleObj name="公式" r:id="rId11" imgW="1167893"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5650" y="4309511"/>
                        <a:ext cx="2515090" cy="437407"/>
                      </a:xfrm>
                      <a:prstGeom prst="rect">
                        <a:avLst/>
                      </a:prstGeom>
                      <a:noFill/>
                    </p:spPr>
                  </p:pic>
                </p:oleObj>
              </mc:Fallback>
            </mc:AlternateContent>
          </a:graphicData>
        </a:graphic>
      </p:graphicFrame>
      <p:sp>
        <p:nvSpPr>
          <p:cNvPr id="12" name="Rectangle 73"/>
          <p:cNvSpPr>
            <a:spLocks noChangeArrowheads="1"/>
          </p:cNvSpPr>
          <p:nvPr/>
        </p:nvSpPr>
        <p:spPr bwMode="auto">
          <a:xfrm>
            <a:off x="7110740" y="50004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nvPr>
        </p:nvGraphicFramePr>
        <p:xfrm>
          <a:off x="6562099" y="4948647"/>
          <a:ext cx="2100001" cy="386207"/>
        </p:xfrm>
        <a:graphic>
          <a:graphicData uri="http://schemas.openxmlformats.org/presentationml/2006/ole">
            <mc:AlternateContent xmlns:mc="http://schemas.openxmlformats.org/markup-compatibility/2006">
              <mc:Choice xmlns:v="urn:schemas-microsoft-com:vml" Requires="v">
                <p:oleObj spid="_x0000_s16412" name="公式" r:id="rId13" imgW="1104900" imgH="203200" progId="Equation.3">
                  <p:embed/>
                </p:oleObj>
              </mc:Choice>
              <mc:Fallback>
                <p:oleObj name="公式" r:id="rId13" imgW="1104900" imgH="203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62099" y="4948647"/>
                        <a:ext cx="2100001" cy="386207"/>
                      </a:xfrm>
                      <a:prstGeom prst="rect">
                        <a:avLst/>
                      </a:prstGeom>
                      <a:noFill/>
                    </p:spPr>
                  </p:pic>
                </p:oleObj>
              </mc:Fallback>
            </mc:AlternateContent>
          </a:graphicData>
        </a:graphic>
      </p:graphicFrame>
      <p:sp>
        <p:nvSpPr>
          <p:cNvPr id="14" name="Rectangle 75"/>
          <p:cNvSpPr>
            <a:spLocks noChangeArrowheads="1"/>
          </p:cNvSpPr>
          <p:nvPr/>
        </p:nvSpPr>
        <p:spPr bwMode="auto">
          <a:xfrm>
            <a:off x="6769957" y="56676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15" name="对象 14"/>
          <p:cNvGraphicFramePr>
            <a:graphicFrameLocks noChangeAspect="1"/>
          </p:cNvGraphicFramePr>
          <p:nvPr>
            <p:extLst/>
          </p:nvPr>
        </p:nvGraphicFramePr>
        <p:xfrm>
          <a:off x="5986092" y="5674253"/>
          <a:ext cx="3934206" cy="484210"/>
        </p:xfrm>
        <a:graphic>
          <a:graphicData uri="http://schemas.openxmlformats.org/presentationml/2006/ole">
            <mc:AlternateContent xmlns:mc="http://schemas.openxmlformats.org/markup-compatibility/2006">
              <mc:Choice xmlns:v="urn:schemas-microsoft-com:vml" Requires="v">
                <p:oleObj spid="_x0000_s16413" name="公式" r:id="rId15" imgW="1651000" imgH="203200" progId="Equation.3">
                  <p:embed/>
                </p:oleObj>
              </mc:Choice>
              <mc:Fallback>
                <p:oleObj name="公式" r:id="rId15" imgW="1651000" imgH="203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86092" y="5674253"/>
                        <a:ext cx="3934206" cy="484210"/>
                      </a:xfrm>
                      <a:prstGeom prst="rect">
                        <a:avLst/>
                      </a:prstGeom>
                      <a:noFill/>
                    </p:spPr>
                  </p:pic>
                </p:oleObj>
              </mc:Fallback>
            </mc:AlternateContent>
          </a:graphicData>
        </a:graphic>
      </p:graphicFrame>
      <p:sp>
        <p:nvSpPr>
          <p:cNvPr id="16" name="Rectangle 76"/>
          <p:cNvSpPr>
            <a:spLocks noChangeArrowheads="1"/>
          </p:cNvSpPr>
          <p:nvPr/>
        </p:nvSpPr>
        <p:spPr bwMode="auto">
          <a:xfrm>
            <a:off x="6769957" y="58708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smtClean="0">
                <a:ln>
                  <a:noFill/>
                </a:ln>
                <a:solidFill>
                  <a:schemeClr val="tx1"/>
                </a:solidFill>
                <a:effectLst/>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0121768"/>
      </p:ext>
    </p:extLst>
  </p:cSld>
  <p:clrMapOvr>
    <a:masterClrMapping/>
  </p:clrMapOvr>
  <p:transition>
    <p:blinds dir="vert"/>
  </p:transition>
  <p:timing>
    <p:tnLst>
      <p:par>
        <p:cTn id="1" dur="indefinite" restart="never" nodeType="tmRoot"/>
      </p:par>
    </p:tnLst>
  </p:timing>
  <p:extLst mod="1"/>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891" name="Object 3"/>
          <p:cNvGraphicFramePr>
            <a:graphicFrameLocks noChangeAspect="1"/>
          </p:cNvGraphicFramePr>
          <p:nvPr>
            <p:extLst/>
          </p:nvPr>
        </p:nvGraphicFramePr>
        <p:xfrm>
          <a:off x="1200150" y="1322704"/>
          <a:ext cx="8526463" cy="5126037"/>
        </p:xfrm>
        <a:graphic>
          <a:graphicData uri="http://schemas.openxmlformats.org/presentationml/2006/ole">
            <mc:AlternateContent xmlns:mc="http://schemas.openxmlformats.org/markup-compatibility/2006">
              <mc:Choice xmlns:v="urn:schemas-microsoft-com:vml" Requires="v">
                <p:oleObj spid="_x0000_s17416" name="Document" r:id="rId3" imgW="4767476" imgH="2870383" progId="Word.Document.8">
                  <p:embed/>
                </p:oleObj>
              </mc:Choice>
              <mc:Fallback>
                <p:oleObj name="Document" r:id="rId3" imgW="4767476" imgH="2870383" progId="Word.Document.8">
                  <p:embed/>
                  <p:pic>
                    <p:nvPicPr>
                      <p:cNvPr id="0" name=""/>
                      <p:cNvPicPr>
                        <a:picLocks noChangeAspect="1" noChangeArrowheads="1"/>
                      </p:cNvPicPr>
                      <p:nvPr/>
                    </p:nvPicPr>
                    <p:blipFill>
                      <a:blip r:embed="rId4"/>
                      <a:srcRect/>
                      <a:stretch>
                        <a:fillRect/>
                      </a:stretch>
                    </p:blipFill>
                    <p:spPr bwMode="auto">
                      <a:xfrm>
                        <a:off x="1200150" y="1322704"/>
                        <a:ext cx="8526463" cy="5126037"/>
                      </a:xfrm>
                      <a:prstGeom prst="rect">
                        <a:avLst/>
                      </a:prstGeom>
                      <a:noFill/>
                      <a:ln>
                        <a:noFill/>
                      </a:ln>
                      <a:effectLst/>
                      <a:extLst/>
                    </p:spPr>
                  </p:pic>
                </p:oleObj>
              </mc:Fallback>
            </mc:AlternateContent>
          </a:graphicData>
        </a:graphic>
      </p:graphicFrame>
      <p:sp>
        <p:nvSpPr>
          <p:cNvPr id="6" name="Line 4"/>
          <p:cNvSpPr>
            <a:spLocks noChangeShapeType="1"/>
          </p:cNvSpPr>
          <p:nvPr/>
        </p:nvSpPr>
        <p:spPr bwMode="auto">
          <a:xfrm>
            <a:off x="237067" y="1225232"/>
            <a:ext cx="11133666" cy="26843"/>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2"/>
          <p:cNvSpPr>
            <a:spLocks noGrp="1" noChangeArrowheads="1"/>
          </p:cNvSpPr>
          <p:nvPr>
            <p:ph type="title"/>
          </p:nvPr>
        </p:nvSpPr>
        <p:spPr>
          <a:xfrm>
            <a:off x="609600" y="122238"/>
            <a:ext cx="9855200" cy="964882"/>
          </a:xfrm>
        </p:spPr>
        <p:txBody>
          <a:bodyPr>
            <a:normAutofit/>
          </a:bodyPr>
          <a:lstStyle/>
          <a:p>
            <a:pPr algn="just"/>
            <a:r>
              <a:rPr lang="zh-CN" altLang="en-US" sz="3600" dirty="0" smtClean="0">
                <a:solidFill>
                  <a:srgbClr val="FF0000"/>
                </a:solidFill>
                <a:latin typeface="黑体" pitchFamily="2" charset="-122"/>
                <a:ea typeface="黑体" pitchFamily="2" charset="-122"/>
              </a:rPr>
              <a:t>双分子反应</a:t>
            </a:r>
            <a:r>
              <a:rPr lang="en-US" altLang="zh-CN" sz="3600" dirty="0" smtClean="0">
                <a:solidFill>
                  <a:srgbClr val="FF0000"/>
                </a:solidFill>
                <a:latin typeface="黑体" pitchFamily="2" charset="-122"/>
                <a:ea typeface="黑体" pitchFamily="2" charset="-122"/>
              </a:rPr>
              <a:t>:</a:t>
            </a:r>
            <a:r>
              <a:rPr lang="zh-CN" altLang="en-US" sz="3600" dirty="0">
                <a:solidFill>
                  <a:srgbClr val="0000CC"/>
                </a:solidFill>
                <a:latin typeface="黑体" pitchFamily="2" charset="-122"/>
                <a:ea typeface="黑体" pitchFamily="2" charset="-122"/>
              </a:rPr>
              <a:t> </a:t>
            </a:r>
            <a:r>
              <a:rPr lang="zh-CN" altLang="en-US" sz="3600" dirty="0" smtClean="0">
                <a:solidFill>
                  <a:srgbClr val="0000CC"/>
                </a:solidFill>
                <a:latin typeface="黑体" pitchFamily="2" charset="-122"/>
                <a:ea typeface="黑体" pitchFamily="2" charset="-122"/>
              </a:rPr>
              <a:t>吸附为速控步骤</a:t>
            </a:r>
            <a:endParaRPr lang="zh-CN" altLang="en-US" sz="3600" dirty="0">
              <a:latin typeface="黑体" pitchFamily="2" charset="-122"/>
              <a:ea typeface="黑体" pitchFamily="2" charset="-122"/>
            </a:endParaRPr>
          </a:p>
        </p:txBody>
      </p:sp>
      <p:sp>
        <p:nvSpPr>
          <p:cNvPr id="2" name="云形标注 1"/>
          <p:cNvSpPr/>
          <p:nvPr/>
        </p:nvSpPr>
        <p:spPr>
          <a:xfrm>
            <a:off x="8639810" y="3510048"/>
            <a:ext cx="2516293" cy="1036320"/>
          </a:xfrm>
          <a:prstGeom prst="cloudCallout">
            <a:avLst>
              <a:gd name="adj1" fmla="val -125741"/>
              <a:gd name="adj2" fmla="val 3944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C00000"/>
                </a:solidFill>
              </a:rPr>
              <a:t>化学计量系数的处理</a:t>
            </a:r>
            <a:endParaRPr lang="zh-CN" altLang="en-US" dirty="0">
              <a:solidFill>
                <a:srgbClr val="C00000"/>
              </a:solidFill>
            </a:endParaRPr>
          </a:p>
        </p:txBody>
      </p:sp>
      <p:graphicFrame>
        <p:nvGraphicFramePr>
          <p:cNvPr id="4" name="对象 3"/>
          <p:cNvGraphicFramePr>
            <a:graphicFrameLocks noChangeAspect="1"/>
          </p:cNvGraphicFramePr>
          <p:nvPr>
            <p:extLst/>
          </p:nvPr>
        </p:nvGraphicFramePr>
        <p:xfrm>
          <a:off x="3893820" y="4185919"/>
          <a:ext cx="2438400" cy="555883"/>
        </p:xfrm>
        <a:graphic>
          <a:graphicData uri="http://schemas.openxmlformats.org/presentationml/2006/ole">
            <mc:AlternateContent xmlns:mc="http://schemas.openxmlformats.org/markup-compatibility/2006">
              <mc:Choice xmlns:v="urn:schemas-microsoft-com:vml" Requires="v">
                <p:oleObj spid="_x0000_s17417" name="公式" r:id="rId5" imgW="1308100" imgH="241300" progId="Equation.3">
                  <p:embed/>
                </p:oleObj>
              </mc:Choice>
              <mc:Fallback>
                <p:oleObj name="公式" r:id="rId5" imgW="13081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3820" y="4185919"/>
                        <a:ext cx="2438400" cy="555883"/>
                      </a:xfrm>
                      <a:prstGeom prst="rect">
                        <a:avLst/>
                      </a:prstGeom>
                      <a:noFill/>
                    </p:spPr>
                  </p:pic>
                </p:oleObj>
              </mc:Fallback>
            </mc:AlternateContent>
          </a:graphicData>
        </a:graphic>
      </p:graphicFrame>
      <p:sp>
        <p:nvSpPr>
          <p:cNvPr id="8" name="云形标注 7"/>
          <p:cNvSpPr/>
          <p:nvPr/>
        </p:nvSpPr>
        <p:spPr>
          <a:xfrm>
            <a:off x="9006840" y="1377632"/>
            <a:ext cx="2516293" cy="1036320"/>
          </a:xfrm>
          <a:prstGeom prst="cloudCallout">
            <a:avLst>
              <a:gd name="adj1" fmla="val -132605"/>
              <a:gd name="adj2" fmla="val 2572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FF"/>
                </a:solidFill>
              </a:rPr>
              <a:t>反应</a:t>
            </a:r>
            <a:r>
              <a:rPr lang="zh-CN" altLang="en-US" dirty="0" smtClean="0">
                <a:solidFill>
                  <a:srgbClr val="0000FF"/>
                </a:solidFill>
              </a:rPr>
              <a:t>物发生</a:t>
            </a:r>
            <a:endParaRPr lang="en-US" altLang="zh-CN" dirty="0" smtClean="0">
              <a:solidFill>
                <a:srgbClr val="0000FF"/>
              </a:solidFill>
            </a:endParaRPr>
          </a:p>
          <a:p>
            <a:pPr algn="ctr"/>
            <a:r>
              <a:rPr lang="zh-CN" altLang="en-US" dirty="0" smtClean="0">
                <a:solidFill>
                  <a:srgbClr val="0000FF"/>
                </a:solidFill>
              </a:rPr>
              <a:t>吸附解离</a:t>
            </a:r>
            <a:endParaRPr lang="zh-CN" altLang="en-US" dirty="0">
              <a:solidFill>
                <a:srgbClr val="0000FF"/>
              </a:solidFill>
            </a:endParaRPr>
          </a:p>
        </p:txBody>
      </p:sp>
    </p:spTree>
    <p:extLst>
      <p:ext uri="{BB962C8B-B14F-4D97-AF65-F5344CB8AC3E}">
        <p14:creationId xmlns:p14="http://schemas.microsoft.com/office/powerpoint/2010/main" val="1244478894"/>
      </p:ext>
    </p:extLst>
  </p:cSld>
  <p:clrMapOvr>
    <a:masterClrMapping/>
  </p:clrMapOvr>
  <p:transition>
    <p:blinds dir="vert"/>
  </p:transition>
  <p:timing>
    <p:tnLst>
      <p:par>
        <p:cTn id="1" dur="indefinite" restart="never" nodeType="tmRoot"/>
      </p:par>
    </p:tnLst>
  </p:timing>
  <p:extLst mod="1"/>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body" sz="half" idx="1"/>
          </p:nvPr>
        </p:nvSpPr>
        <p:spPr>
          <a:xfrm>
            <a:off x="625200" y="162504"/>
            <a:ext cx="7772400" cy="609600"/>
          </a:xfrm>
          <a:solidFill>
            <a:srgbClr val="FFFFCC"/>
          </a:solidFill>
        </p:spPr>
        <p:txBody>
          <a:bodyPr>
            <a:normAutofit/>
          </a:bodyPr>
          <a:lstStyle/>
          <a:p>
            <a:pPr algn="just">
              <a:buFont typeface="Wingdings" pitchFamily="2" charset="2"/>
              <a:buNone/>
            </a:pPr>
            <a:r>
              <a:rPr lang="zh-CN" altLang="en-US" dirty="0" smtClean="0">
                <a:solidFill>
                  <a:srgbClr val="FF0000"/>
                </a:solidFill>
                <a:latin typeface="黑体" pitchFamily="2" charset="-122"/>
                <a:ea typeface="黑体" pitchFamily="2" charset="-122"/>
              </a:rPr>
              <a:t>双分子反应：</a:t>
            </a:r>
            <a:r>
              <a:rPr lang="zh-CN" altLang="en-US" sz="2600" dirty="0" smtClean="0">
                <a:solidFill>
                  <a:srgbClr val="0000FF"/>
                </a:solidFill>
                <a:latin typeface="黑体" pitchFamily="2" charset="-122"/>
                <a:ea typeface="黑体" pitchFamily="2" charset="-122"/>
              </a:rPr>
              <a:t>生成物</a:t>
            </a:r>
            <a:r>
              <a:rPr lang="zh-CN" altLang="en-US" sz="2600" dirty="0">
                <a:solidFill>
                  <a:srgbClr val="0000FF"/>
                </a:solidFill>
                <a:latin typeface="黑体" pitchFamily="2" charset="-122"/>
                <a:ea typeface="黑体" pitchFamily="2" charset="-122"/>
              </a:rPr>
              <a:t>脱附</a:t>
            </a:r>
            <a:r>
              <a:rPr lang="zh-CN" altLang="en-US" sz="2600" dirty="0" smtClean="0">
                <a:solidFill>
                  <a:srgbClr val="0000FF"/>
                </a:solidFill>
                <a:latin typeface="黑体" pitchFamily="2" charset="-122"/>
                <a:ea typeface="黑体" pitchFamily="2" charset="-122"/>
              </a:rPr>
              <a:t>为速控步骤</a:t>
            </a:r>
            <a:endParaRPr lang="zh-CN" altLang="en-US" sz="2600" dirty="0">
              <a:solidFill>
                <a:srgbClr val="0000FF"/>
              </a:solidFill>
              <a:latin typeface="黑体" pitchFamily="2" charset="-122"/>
              <a:ea typeface="黑体" pitchFamily="2" charset="-122"/>
            </a:endParaRPr>
          </a:p>
          <a:p>
            <a:endParaRPr lang="en-US" altLang="zh-CN" sz="2600" dirty="0"/>
          </a:p>
        </p:txBody>
      </p:sp>
      <p:graphicFrame>
        <p:nvGraphicFramePr>
          <p:cNvPr id="166915" name="Object 3"/>
          <p:cNvGraphicFramePr>
            <a:graphicFrameLocks noGrp="1" noChangeAspect="1"/>
          </p:cNvGraphicFramePr>
          <p:nvPr>
            <p:ph sz="half" idx="2"/>
            <p:extLst/>
          </p:nvPr>
        </p:nvGraphicFramePr>
        <p:xfrm>
          <a:off x="2720426" y="825083"/>
          <a:ext cx="5316134" cy="2897532"/>
        </p:xfrm>
        <a:graphic>
          <a:graphicData uri="http://schemas.openxmlformats.org/presentationml/2006/ole">
            <mc:AlternateContent xmlns:mc="http://schemas.openxmlformats.org/markup-compatibility/2006">
              <mc:Choice xmlns:v="urn:schemas-microsoft-com:vml" Requires="v">
                <p:oleObj spid="_x0000_s18443" name="文档" r:id="rId3" imgW="3222000" imgH="1757520" progId="Word.Document.8">
                  <p:embed/>
                </p:oleObj>
              </mc:Choice>
              <mc:Fallback>
                <p:oleObj name="文档" r:id="rId3" imgW="3222000" imgH="17575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0426" y="825083"/>
                        <a:ext cx="5316134" cy="2897532"/>
                      </a:xfrm>
                      <a:prstGeom prst="rect">
                        <a:avLst/>
                      </a:prstGeom>
                      <a:solidFill>
                        <a:srgbClr val="FFCCFF"/>
                      </a:solidFill>
                    </p:spPr>
                  </p:pic>
                </p:oleObj>
              </mc:Fallback>
            </mc:AlternateContent>
          </a:graphicData>
        </a:graphic>
      </p:graphicFrame>
      <p:graphicFrame>
        <p:nvGraphicFramePr>
          <p:cNvPr id="166916" name="Object 4"/>
          <p:cNvGraphicFramePr>
            <a:graphicFrameLocks noChangeAspect="1"/>
          </p:cNvGraphicFramePr>
          <p:nvPr>
            <p:extLst/>
          </p:nvPr>
        </p:nvGraphicFramePr>
        <p:xfrm>
          <a:off x="1894839" y="3898483"/>
          <a:ext cx="8239760" cy="2668826"/>
        </p:xfrm>
        <a:graphic>
          <a:graphicData uri="http://schemas.openxmlformats.org/presentationml/2006/ole">
            <mc:AlternateContent xmlns:mc="http://schemas.openxmlformats.org/markup-compatibility/2006">
              <mc:Choice xmlns:v="urn:schemas-microsoft-com:vml" Requires="v">
                <p:oleObj spid="_x0000_s18444" name="Document" r:id="rId5" imgW="4709511" imgH="1536895" progId="Word.Document.8">
                  <p:embed/>
                </p:oleObj>
              </mc:Choice>
              <mc:Fallback>
                <p:oleObj name="Document" r:id="rId5" imgW="4709511" imgH="1536895" progId="Word.Document.8">
                  <p:embed/>
                  <p:pic>
                    <p:nvPicPr>
                      <p:cNvPr id="0" name=""/>
                      <p:cNvPicPr>
                        <a:picLocks noChangeAspect="1" noChangeArrowheads="1"/>
                      </p:cNvPicPr>
                      <p:nvPr/>
                    </p:nvPicPr>
                    <p:blipFill>
                      <a:blip r:embed="rId6"/>
                      <a:srcRect/>
                      <a:stretch>
                        <a:fillRect/>
                      </a:stretch>
                    </p:blipFill>
                    <p:spPr bwMode="auto">
                      <a:xfrm>
                        <a:off x="1894839" y="3898483"/>
                        <a:ext cx="8239760" cy="2668826"/>
                      </a:xfrm>
                      <a:prstGeom prst="rect">
                        <a:avLst/>
                      </a:prstGeom>
                      <a:noFill/>
                      <a:ln>
                        <a:noFill/>
                      </a:ln>
                      <a:effectLst/>
                      <a:extLst/>
                    </p:spPr>
                  </p:pic>
                </p:oleObj>
              </mc:Fallback>
            </mc:AlternateContent>
          </a:graphicData>
        </a:graphic>
      </p:graphicFrame>
      <p:sp>
        <p:nvSpPr>
          <p:cNvPr id="5" name="Line 4"/>
          <p:cNvSpPr>
            <a:spLocks noChangeShapeType="1"/>
          </p:cNvSpPr>
          <p:nvPr/>
        </p:nvSpPr>
        <p:spPr bwMode="auto">
          <a:xfrm>
            <a:off x="642409" y="798240"/>
            <a:ext cx="11133666" cy="26843"/>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Rectangle 117"/>
          <p:cNvSpPr>
            <a:spLocks noChangeArrowheads="1"/>
          </p:cNvSpPr>
          <p:nvPr/>
        </p:nvSpPr>
        <p:spPr bwMode="auto">
          <a:xfrm>
            <a:off x="6014719" y="2895599"/>
            <a:ext cx="144309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nvPr>
        </p:nvGraphicFramePr>
        <p:xfrm>
          <a:off x="8229485" y="2682555"/>
          <a:ext cx="3340100" cy="517525"/>
        </p:xfrm>
        <a:graphic>
          <a:graphicData uri="http://schemas.openxmlformats.org/presentationml/2006/ole">
            <mc:AlternateContent xmlns:mc="http://schemas.openxmlformats.org/markup-compatibility/2006">
              <mc:Choice xmlns:v="urn:schemas-microsoft-com:vml" Requires="v">
                <p:oleObj spid="_x0000_s18445" name="公式" r:id="rId7" imgW="1473120" imgH="228600" progId="Equation.3">
                  <p:embed/>
                </p:oleObj>
              </mc:Choice>
              <mc:Fallback>
                <p:oleObj name="公式" r:id="rId7" imgW="1473120" imgH="228600" progId="Equation.3">
                  <p:embed/>
                  <p:pic>
                    <p:nvPicPr>
                      <p:cNvPr id="0" name=""/>
                      <p:cNvPicPr>
                        <a:picLocks noChangeAspect="1" noChangeArrowheads="1"/>
                      </p:cNvPicPr>
                      <p:nvPr/>
                    </p:nvPicPr>
                    <p:blipFill>
                      <a:blip r:embed="rId8"/>
                      <a:srcRect/>
                      <a:stretch>
                        <a:fillRect/>
                      </a:stretch>
                    </p:blipFill>
                    <p:spPr bwMode="auto">
                      <a:xfrm>
                        <a:off x="8229485" y="2682555"/>
                        <a:ext cx="3340100" cy="517525"/>
                      </a:xfrm>
                      <a:prstGeom prst="rect">
                        <a:avLst/>
                      </a:prstGeom>
                      <a:noFill/>
                    </p:spPr>
                  </p:pic>
                </p:oleObj>
              </mc:Fallback>
            </mc:AlternateContent>
          </a:graphicData>
        </a:graphic>
      </p:graphicFrame>
      <p:sp>
        <p:nvSpPr>
          <p:cNvPr id="7" name="矩形 6"/>
          <p:cNvSpPr/>
          <p:nvPr/>
        </p:nvSpPr>
        <p:spPr>
          <a:xfrm>
            <a:off x="8133022" y="2589545"/>
            <a:ext cx="3546590" cy="623485"/>
          </a:xfrm>
          <a:prstGeom prst="rect">
            <a:avLst/>
          </a:prstGeom>
          <a:solidFill>
            <a:srgbClr val="08979E">
              <a:alpha val="20000"/>
            </a:srgbClr>
          </a:solidFill>
          <a:ln>
            <a:solidFill>
              <a:srgbClr val="089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flipV="1">
            <a:off x="6908800" y="2854959"/>
            <a:ext cx="894080" cy="8127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4759843"/>
      </p:ext>
    </p:extLst>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9480" y="437198"/>
            <a:ext cx="10058400" cy="1295400"/>
          </a:xfrm>
        </p:spPr>
        <p:txBody>
          <a:bodyPr>
            <a:normAutofit/>
          </a:bodyPr>
          <a:lstStyle/>
          <a:p>
            <a:r>
              <a:rPr lang="zh-CN" altLang="en-US" sz="4000" dirty="0" smtClean="0">
                <a:solidFill>
                  <a:srgbClr val="C00000"/>
                </a:solidFill>
              </a:rPr>
              <a:t>推导多相催化反应速率方程步骤</a:t>
            </a:r>
            <a:endParaRPr lang="zh-CN" altLang="en-US" sz="4000" dirty="0">
              <a:solidFill>
                <a:srgbClr val="C00000"/>
              </a:solidFill>
            </a:endParaRPr>
          </a:p>
        </p:txBody>
      </p:sp>
      <p:sp>
        <p:nvSpPr>
          <p:cNvPr id="3" name="文本占位符 2"/>
          <p:cNvSpPr>
            <a:spLocks noGrp="1"/>
          </p:cNvSpPr>
          <p:nvPr>
            <p:ph type="body" sz="half" idx="1"/>
          </p:nvPr>
        </p:nvSpPr>
        <p:spPr>
          <a:xfrm>
            <a:off x="2153920" y="2003744"/>
            <a:ext cx="7589520" cy="3421696"/>
          </a:xfrm>
        </p:spPr>
        <p:txBody>
          <a:bodyPr>
            <a:normAutofit/>
          </a:bodyPr>
          <a:lstStyle/>
          <a:p>
            <a:pPr>
              <a:lnSpc>
                <a:spcPct val="150000"/>
              </a:lnSpc>
            </a:pPr>
            <a:r>
              <a:rPr lang="zh-CN" altLang="en-US" dirty="0" smtClean="0"/>
              <a:t>假设反应步骤</a:t>
            </a:r>
            <a:endParaRPr lang="en-US" altLang="zh-CN" dirty="0" smtClean="0"/>
          </a:p>
          <a:p>
            <a:pPr>
              <a:lnSpc>
                <a:spcPct val="150000"/>
              </a:lnSpc>
            </a:pPr>
            <a:r>
              <a:rPr lang="zh-CN" altLang="en-US" dirty="0" smtClean="0">
                <a:solidFill>
                  <a:srgbClr val="0000FF"/>
                </a:solidFill>
              </a:rPr>
              <a:t>确定速控步骤</a:t>
            </a:r>
            <a:r>
              <a:rPr lang="zh-CN" altLang="en-US" dirty="0" smtClean="0"/>
              <a:t>，写出速步的速率方程</a:t>
            </a:r>
            <a:endParaRPr lang="en-US" altLang="zh-CN" dirty="0" smtClean="0"/>
          </a:p>
          <a:p>
            <a:pPr>
              <a:lnSpc>
                <a:spcPct val="150000"/>
              </a:lnSpc>
            </a:pPr>
            <a:r>
              <a:rPr lang="zh-CN" altLang="en-US" dirty="0" smtClean="0">
                <a:solidFill>
                  <a:schemeClr val="accent6">
                    <a:lumMod val="50000"/>
                  </a:schemeClr>
                </a:solidFill>
              </a:rPr>
              <a:t>非速控步骤达到平衡</a:t>
            </a:r>
            <a:endParaRPr lang="en-US" altLang="zh-CN" dirty="0" smtClean="0">
              <a:solidFill>
                <a:schemeClr val="accent6">
                  <a:lumMod val="50000"/>
                </a:schemeClr>
              </a:solidFill>
            </a:endParaRPr>
          </a:p>
          <a:p>
            <a:pPr>
              <a:lnSpc>
                <a:spcPct val="150000"/>
              </a:lnSpc>
            </a:pPr>
            <a:r>
              <a:rPr lang="zh-CN" altLang="en-US" dirty="0" smtClean="0">
                <a:solidFill>
                  <a:srgbClr val="00B050"/>
                </a:solidFill>
              </a:rPr>
              <a:t>覆盖率之和为</a:t>
            </a:r>
            <a:r>
              <a:rPr lang="en-US" altLang="zh-CN" dirty="0" smtClean="0">
                <a:solidFill>
                  <a:srgbClr val="00B050"/>
                </a:solidFill>
              </a:rPr>
              <a:t>1</a:t>
            </a:r>
            <a:endParaRPr lang="zh-CN" altLang="en-US" dirty="0">
              <a:solidFill>
                <a:srgbClr val="00B050"/>
              </a:solidFill>
            </a:endParaRPr>
          </a:p>
        </p:txBody>
      </p:sp>
      <p:sp>
        <p:nvSpPr>
          <p:cNvPr id="5" name="Line 4"/>
          <p:cNvSpPr>
            <a:spLocks noChangeShapeType="1"/>
          </p:cNvSpPr>
          <p:nvPr/>
        </p:nvSpPr>
        <p:spPr bwMode="auto">
          <a:xfrm>
            <a:off x="224367" y="1705755"/>
            <a:ext cx="11133666" cy="26843"/>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5689125" y="4939967"/>
                <a:ext cx="6127768" cy="13163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zh-CN" sz="2800">
                          <a:latin typeface="Cambria Math" panose="02040503050406030204" pitchFamily="18" charset="0"/>
                        </a:rPr>
                        <m:t>反应速率</m:t>
                      </m:r>
                      <m:r>
                        <a:rPr lang="en-US" altLang="zh-CN" sz="2800">
                          <a:latin typeface="Cambria Math" panose="02040503050406030204" pitchFamily="18" charset="0"/>
                        </a:rPr>
                        <m:t>=</m:t>
                      </m:r>
                      <m:f>
                        <m:fPr>
                          <m:ctrlPr>
                            <a:rPr lang="zh-CN" altLang="zh-CN" sz="2800" i="1">
                              <a:latin typeface="Cambria Math" panose="02040503050406030204" pitchFamily="18" charset="0"/>
                            </a:rPr>
                          </m:ctrlPr>
                        </m:fPr>
                        <m:num>
                          <m:r>
                            <a:rPr lang="zh-CN" altLang="zh-CN" sz="2800" i="1">
                              <a:latin typeface="Cambria Math" panose="02040503050406030204" pitchFamily="18" charset="0"/>
                            </a:rPr>
                            <m:t>（动力学项）（推动力）</m:t>
                          </m:r>
                        </m:num>
                        <m:den>
                          <m:sSup>
                            <m:sSupPr>
                              <m:ctrlPr>
                                <a:rPr lang="zh-CN" altLang="zh-CN" sz="2800" i="1">
                                  <a:latin typeface="Cambria Math" panose="02040503050406030204" pitchFamily="18" charset="0"/>
                                </a:rPr>
                              </m:ctrlPr>
                            </m:sSupPr>
                            <m:e>
                              <m:r>
                                <a:rPr lang="zh-CN" altLang="zh-CN" sz="2800" i="1">
                                  <a:latin typeface="Cambria Math" panose="02040503050406030204" pitchFamily="18" charset="0"/>
                                </a:rPr>
                                <m:t>（吸附项）</m:t>
                              </m:r>
                            </m:e>
                            <m:sup>
                              <m:r>
                                <a:rPr lang="en-US" altLang="zh-CN" sz="2800" i="1">
                                  <a:latin typeface="Cambria Math" panose="02040503050406030204" pitchFamily="18" charset="0"/>
                                </a:rPr>
                                <m:t>𝑛</m:t>
                              </m:r>
                            </m:sup>
                          </m:sSup>
                        </m:den>
                      </m:f>
                    </m:oMath>
                  </m:oMathPara>
                </a14:m>
                <a:endParaRPr lang="zh-CN" altLang="zh-CN" sz="2800" dirty="0"/>
              </a:p>
              <a:p>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5689125" y="4939967"/>
                <a:ext cx="6127768" cy="1316386"/>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五角星 6"/>
          <p:cNvSpPr/>
          <p:nvPr/>
        </p:nvSpPr>
        <p:spPr>
          <a:xfrm>
            <a:off x="1371600" y="829684"/>
            <a:ext cx="436880" cy="54659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角星 7"/>
          <p:cNvSpPr/>
          <p:nvPr/>
        </p:nvSpPr>
        <p:spPr>
          <a:xfrm>
            <a:off x="1038860" y="292230"/>
            <a:ext cx="375920" cy="50595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角星 8"/>
          <p:cNvSpPr/>
          <p:nvPr/>
        </p:nvSpPr>
        <p:spPr>
          <a:xfrm>
            <a:off x="539327" y="849291"/>
            <a:ext cx="541020" cy="50737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3960076"/>
      </p:ext>
    </p:extLst>
  </p:cSld>
  <p:clrMapOvr>
    <a:masterClrMapping/>
  </p:clrMapOvr>
  <p:transition>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288947" y="94371"/>
            <a:ext cx="7283152" cy="930498"/>
          </a:xfrm>
        </p:spPr>
        <p:txBody>
          <a:bodyPr>
            <a:normAutofit/>
          </a:bodyPr>
          <a:lstStyle/>
          <a:p>
            <a:pPr algn="l"/>
            <a:r>
              <a:rPr lang="zh-CN" altLang="en-US" sz="3600" dirty="0">
                <a:solidFill>
                  <a:srgbClr val="FF0000"/>
                </a:solidFill>
                <a:latin typeface="+mn-ea"/>
                <a:ea typeface="+mn-ea"/>
              </a:rPr>
              <a:t>没有速控步骤</a:t>
            </a:r>
          </a:p>
        </p:txBody>
      </p:sp>
      <p:graphicFrame>
        <p:nvGraphicFramePr>
          <p:cNvPr id="237574" name="Object 6"/>
          <p:cNvGraphicFramePr>
            <a:graphicFrameLocks noGrp="1" noChangeAspect="1"/>
          </p:cNvGraphicFramePr>
          <p:nvPr>
            <p:ph sz="quarter" idx="3"/>
            <p:extLst/>
          </p:nvPr>
        </p:nvGraphicFramePr>
        <p:xfrm>
          <a:off x="4799856" y="1268760"/>
          <a:ext cx="5080000" cy="4799012"/>
        </p:xfrm>
        <a:graphic>
          <a:graphicData uri="http://schemas.openxmlformats.org/presentationml/2006/ole">
            <mc:AlternateContent xmlns:mc="http://schemas.openxmlformats.org/markup-compatibility/2006">
              <mc:Choice xmlns:v="urn:schemas-microsoft-com:vml" Requires="v">
                <p:oleObj spid="_x0000_s19461" name="公式" r:id="rId3" imgW="1841400" imgH="1739880" progId="Equation.3">
                  <p:embed/>
                </p:oleObj>
              </mc:Choice>
              <mc:Fallback>
                <p:oleObj name="公式" r:id="rId3" imgW="1841400" imgH="1739880" progId="Equation.3">
                  <p:embed/>
                  <p:pic>
                    <p:nvPicPr>
                      <p:cNvPr id="0" name=""/>
                      <p:cNvPicPr>
                        <a:picLocks noChangeAspect="1" noChangeArrowheads="1"/>
                      </p:cNvPicPr>
                      <p:nvPr/>
                    </p:nvPicPr>
                    <p:blipFill>
                      <a:blip r:embed="rId4"/>
                      <a:srcRect/>
                      <a:stretch>
                        <a:fillRect/>
                      </a:stretch>
                    </p:blipFill>
                    <p:spPr bwMode="auto">
                      <a:xfrm>
                        <a:off x="4799856" y="1268760"/>
                        <a:ext cx="5080000" cy="479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云形标注 1"/>
          <p:cNvSpPr/>
          <p:nvPr/>
        </p:nvSpPr>
        <p:spPr>
          <a:xfrm>
            <a:off x="7180784" y="44624"/>
            <a:ext cx="3600400" cy="1224136"/>
          </a:xfrm>
          <a:prstGeom prst="cloudCallout">
            <a:avLst>
              <a:gd name="adj1" fmla="val -72789"/>
              <a:gd name="adj2" fmla="val 92561"/>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r>
              <a:rPr lang="zh-CN" altLang="en-US" sz="2400" b="1" dirty="0">
                <a:solidFill>
                  <a:srgbClr val="0070C0"/>
                </a:solidFill>
                <a:latin typeface="宋体" panose="02010600030101010101" pitchFamily="2" charset="-122"/>
                <a:ea typeface="宋体" panose="02010600030101010101" pitchFamily="2" charset="-122"/>
              </a:rPr>
              <a:t>稳定态处理方法</a:t>
            </a:r>
          </a:p>
        </p:txBody>
      </p:sp>
      <p:sp>
        <p:nvSpPr>
          <p:cNvPr id="7" name="Line 4"/>
          <p:cNvSpPr>
            <a:spLocks noChangeShapeType="1"/>
          </p:cNvSpPr>
          <p:nvPr/>
        </p:nvSpPr>
        <p:spPr bwMode="auto">
          <a:xfrm>
            <a:off x="397932" y="1029438"/>
            <a:ext cx="10270067" cy="46596"/>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3"/>
          <p:cNvSpPr>
            <a:spLocks noGrp="1" noChangeArrowheads="1"/>
          </p:cNvSpPr>
          <p:nvPr>
            <p:ph type="body" sz="half" idx="1"/>
          </p:nvPr>
        </p:nvSpPr>
        <p:spPr>
          <a:xfrm>
            <a:off x="875326" y="1584770"/>
            <a:ext cx="3175602" cy="738037"/>
          </a:xfrm>
        </p:spPr>
        <p:txBody>
          <a:bodyPr/>
          <a:lstStyle/>
          <a:p>
            <a:pPr>
              <a:buFont typeface="Wingdings" pitchFamily="2" charset="2"/>
              <a:buNone/>
            </a:pPr>
            <a:r>
              <a:rPr lang="en-US" altLang="zh-CN" dirty="0">
                <a:solidFill>
                  <a:srgbClr val="0000CC"/>
                </a:solidFill>
                <a:latin typeface="Times New Roman" panose="02020603050405020304" pitchFamily="18" charset="0"/>
                <a:cs typeface="Times New Roman" panose="02020603050405020304" pitchFamily="18" charset="0"/>
              </a:rPr>
              <a:t>A  </a:t>
            </a:r>
            <a:r>
              <a:rPr lang="en-US" altLang="zh-CN" dirty="0" smtClean="0">
                <a:solidFill>
                  <a:srgbClr val="0000CC"/>
                </a:solidFill>
                <a:latin typeface="Times New Roman" panose="02020603050405020304" pitchFamily="18" charset="0"/>
                <a:cs typeface="Times New Roman" panose="02020603050405020304" pitchFamily="18" charset="0"/>
              </a:rPr>
              <a:t>→  </a:t>
            </a:r>
            <a:r>
              <a:rPr lang="en-US" altLang="zh-CN" dirty="0">
                <a:solidFill>
                  <a:srgbClr val="0000CC"/>
                </a:solidFill>
                <a:latin typeface="Times New Roman" panose="02020603050405020304" pitchFamily="18" charset="0"/>
                <a:cs typeface="Times New Roman" panose="02020603050405020304" pitchFamily="18" charset="0"/>
              </a:rPr>
              <a:t>B</a:t>
            </a:r>
          </a:p>
          <a:p>
            <a:pPr>
              <a:buFont typeface="Wingdings" pitchFamily="2" charset="2"/>
              <a:buNone/>
            </a:pPr>
            <a:endParaRPr lang="en-US" altLang="zh-CN" dirty="0">
              <a:solidFill>
                <a:srgbClr val="0000CC"/>
              </a:solidFill>
            </a:endParaRPr>
          </a:p>
        </p:txBody>
      </p:sp>
      <p:grpSp>
        <p:nvGrpSpPr>
          <p:cNvPr id="11" name="组合 10"/>
          <p:cNvGrpSpPr/>
          <p:nvPr/>
        </p:nvGrpSpPr>
        <p:grpSpPr>
          <a:xfrm>
            <a:off x="724684" y="2591793"/>
            <a:ext cx="4572000" cy="883072"/>
            <a:chOff x="1308100" y="2537606"/>
            <a:chExt cx="4572000" cy="883072"/>
          </a:xfrm>
        </p:grpSpPr>
        <p:sp>
          <p:nvSpPr>
            <p:cNvPr id="12" name="Rectangle 4"/>
            <p:cNvSpPr>
              <a:spLocks noChangeArrowheads="1"/>
            </p:cNvSpPr>
            <p:nvPr/>
          </p:nvSpPr>
          <p:spPr bwMode="auto">
            <a:xfrm>
              <a:off x="1308100" y="2738438"/>
              <a:ext cx="45720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3200" dirty="0">
                  <a:solidFill>
                    <a:prstClr val="black"/>
                  </a:solidFill>
                </a:rPr>
                <a:t>A+ *            A*</a:t>
              </a:r>
            </a:p>
          </p:txBody>
        </p:sp>
        <p:grpSp>
          <p:nvGrpSpPr>
            <p:cNvPr id="13" name="组合 12"/>
            <p:cNvGrpSpPr/>
            <p:nvPr/>
          </p:nvGrpSpPr>
          <p:grpSpPr>
            <a:xfrm>
              <a:off x="2432222" y="2537606"/>
              <a:ext cx="815536" cy="883072"/>
              <a:chOff x="3516024" y="2468101"/>
              <a:chExt cx="815536" cy="883072"/>
            </a:xfrm>
          </p:grpSpPr>
          <p:sp>
            <p:nvSpPr>
              <p:cNvPr id="14" name="Text Box 9"/>
              <p:cNvSpPr txBox="1">
                <a:spLocks noChangeArrowheads="1"/>
              </p:cNvSpPr>
              <p:nvPr/>
            </p:nvSpPr>
            <p:spPr bwMode="auto">
              <a:xfrm>
                <a:off x="3613275" y="2468101"/>
                <a:ext cx="43441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000" dirty="0">
                    <a:solidFill>
                      <a:prstClr val="black"/>
                    </a:solidFill>
                    <a:latin typeface="Times New Roman" panose="02020603050405020304" pitchFamily="18" charset="0"/>
                  </a:rPr>
                  <a:t>k</a:t>
                </a:r>
                <a:r>
                  <a:rPr lang="en-US" altLang="zh-CN" sz="2400" baseline="-25000" dirty="0">
                    <a:solidFill>
                      <a:prstClr val="black"/>
                    </a:solidFill>
                  </a:rPr>
                  <a:t>1</a:t>
                </a:r>
              </a:p>
            </p:txBody>
          </p:sp>
          <p:sp>
            <p:nvSpPr>
              <p:cNvPr id="15" name="Text Box 10"/>
              <p:cNvSpPr txBox="1">
                <a:spLocks noChangeArrowheads="1"/>
              </p:cNvSpPr>
              <p:nvPr/>
            </p:nvSpPr>
            <p:spPr bwMode="auto">
              <a:xfrm>
                <a:off x="3680411" y="2950421"/>
                <a:ext cx="48571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000" dirty="0">
                    <a:solidFill>
                      <a:prstClr val="black"/>
                    </a:solidFill>
                    <a:latin typeface="Times New Roman" panose="02020603050405020304" pitchFamily="18" charset="0"/>
                  </a:rPr>
                  <a:t>k</a:t>
                </a:r>
                <a:r>
                  <a:rPr lang="en-US" altLang="zh-CN" sz="2400" baseline="-25000" dirty="0" smtClean="0">
                    <a:solidFill>
                      <a:prstClr val="black"/>
                    </a:solidFill>
                  </a:rPr>
                  <a:t>-1</a:t>
                </a:r>
                <a:endParaRPr lang="en-US" altLang="zh-CN" sz="2400" baseline="-25000" dirty="0">
                  <a:solidFill>
                    <a:prstClr val="black"/>
                  </a:solidFill>
                </a:endParaRPr>
              </a:p>
            </p:txBody>
          </p:sp>
          <p:grpSp>
            <p:nvGrpSpPr>
              <p:cNvPr id="16" name="组合 15"/>
              <p:cNvGrpSpPr/>
              <p:nvPr/>
            </p:nvGrpSpPr>
            <p:grpSpPr>
              <a:xfrm>
                <a:off x="3516024" y="2839365"/>
                <a:ext cx="815536" cy="293061"/>
                <a:chOff x="10668000" y="3794192"/>
                <a:chExt cx="745077" cy="251822"/>
              </a:xfrm>
            </p:grpSpPr>
            <p:sp>
              <p:nvSpPr>
                <p:cNvPr id="17"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18" name="组合 17"/>
                <p:cNvGrpSpPr/>
                <p:nvPr/>
              </p:nvGrpSpPr>
              <p:grpSpPr>
                <a:xfrm>
                  <a:off x="10668000" y="3794192"/>
                  <a:ext cx="745077" cy="157374"/>
                  <a:chOff x="10667990" y="3918680"/>
                  <a:chExt cx="745077" cy="157374"/>
                </a:xfrm>
              </p:grpSpPr>
              <p:sp>
                <p:nvSpPr>
                  <p:cNvPr id="19"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0"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21"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pSp>
        <p:nvGrpSpPr>
          <p:cNvPr id="22" name="组合 21"/>
          <p:cNvGrpSpPr/>
          <p:nvPr/>
        </p:nvGrpSpPr>
        <p:grpSpPr>
          <a:xfrm>
            <a:off x="358523" y="4070265"/>
            <a:ext cx="4572000" cy="898377"/>
            <a:chOff x="1308100" y="2522301"/>
            <a:chExt cx="4572000" cy="898377"/>
          </a:xfrm>
        </p:grpSpPr>
        <p:sp>
          <p:nvSpPr>
            <p:cNvPr id="23" name="Rectangle 4"/>
            <p:cNvSpPr>
              <a:spLocks noChangeArrowheads="1"/>
            </p:cNvSpPr>
            <p:nvPr/>
          </p:nvSpPr>
          <p:spPr bwMode="auto">
            <a:xfrm>
              <a:off x="1308100" y="2738438"/>
              <a:ext cx="45720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3200" dirty="0" smtClean="0">
                  <a:solidFill>
                    <a:prstClr val="black"/>
                  </a:solidFill>
                </a:rPr>
                <a:t>   A*            B + </a:t>
              </a:r>
              <a:r>
                <a:rPr lang="zh-CN" altLang="en-US" sz="3200" dirty="0" smtClean="0">
                  <a:solidFill>
                    <a:prstClr val="black"/>
                  </a:solidFill>
                </a:rPr>
                <a:t>*</a:t>
              </a:r>
              <a:endParaRPr lang="en-US" altLang="zh-CN" sz="3200" dirty="0">
                <a:solidFill>
                  <a:prstClr val="black"/>
                </a:solidFill>
              </a:endParaRPr>
            </a:p>
          </p:txBody>
        </p:sp>
        <p:grpSp>
          <p:nvGrpSpPr>
            <p:cNvPr id="24" name="组合 23"/>
            <p:cNvGrpSpPr/>
            <p:nvPr/>
          </p:nvGrpSpPr>
          <p:grpSpPr>
            <a:xfrm>
              <a:off x="2432222" y="2522301"/>
              <a:ext cx="815536" cy="898377"/>
              <a:chOff x="3516024" y="2452796"/>
              <a:chExt cx="815536" cy="898377"/>
            </a:xfrm>
          </p:grpSpPr>
          <p:sp>
            <p:nvSpPr>
              <p:cNvPr id="25" name="Text Box 9"/>
              <p:cNvSpPr txBox="1">
                <a:spLocks noChangeArrowheads="1"/>
              </p:cNvSpPr>
              <p:nvPr/>
            </p:nvSpPr>
            <p:spPr bwMode="auto">
              <a:xfrm>
                <a:off x="3626762" y="2452796"/>
                <a:ext cx="43441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000" dirty="0" smtClean="0">
                    <a:solidFill>
                      <a:prstClr val="black"/>
                    </a:solidFill>
                    <a:latin typeface="Times New Roman" panose="02020603050405020304" pitchFamily="18" charset="0"/>
                  </a:rPr>
                  <a:t>k</a:t>
                </a:r>
                <a:r>
                  <a:rPr lang="en-US" altLang="zh-CN" sz="2400" baseline="-25000" dirty="0" smtClean="0">
                    <a:solidFill>
                      <a:prstClr val="black"/>
                    </a:solidFill>
                  </a:rPr>
                  <a:t>2</a:t>
                </a:r>
                <a:endParaRPr lang="en-US" altLang="zh-CN" sz="2400" baseline="-25000" dirty="0">
                  <a:solidFill>
                    <a:prstClr val="black"/>
                  </a:solidFill>
                </a:endParaRPr>
              </a:p>
            </p:txBody>
          </p:sp>
          <p:sp>
            <p:nvSpPr>
              <p:cNvPr id="26" name="Text Box 10"/>
              <p:cNvSpPr txBox="1">
                <a:spLocks noChangeArrowheads="1"/>
              </p:cNvSpPr>
              <p:nvPr/>
            </p:nvSpPr>
            <p:spPr bwMode="auto">
              <a:xfrm>
                <a:off x="3680411" y="2950421"/>
                <a:ext cx="48571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000" dirty="0" smtClean="0">
                    <a:solidFill>
                      <a:prstClr val="black"/>
                    </a:solidFill>
                    <a:latin typeface="Times New Roman" panose="02020603050405020304" pitchFamily="18" charset="0"/>
                    <a:cs typeface="Times New Roman" panose="02020603050405020304" pitchFamily="18" charset="0"/>
                  </a:rPr>
                  <a:t>k</a:t>
                </a:r>
                <a:r>
                  <a:rPr lang="en-US" altLang="zh-CN" sz="2400" baseline="-25000" dirty="0" smtClean="0">
                    <a:solidFill>
                      <a:prstClr val="black"/>
                    </a:solidFill>
                  </a:rPr>
                  <a:t>-2</a:t>
                </a:r>
                <a:endParaRPr lang="en-US" altLang="zh-CN" sz="2400" baseline="-25000" dirty="0">
                  <a:solidFill>
                    <a:prstClr val="black"/>
                  </a:solidFill>
                </a:endParaRPr>
              </a:p>
            </p:txBody>
          </p:sp>
          <p:grpSp>
            <p:nvGrpSpPr>
              <p:cNvPr id="27" name="组合 26"/>
              <p:cNvGrpSpPr/>
              <p:nvPr/>
            </p:nvGrpSpPr>
            <p:grpSpPr>
              <a:xfrm>
                <a:off x="3516024" y="2839365"/>
                <a:ext cx="815536" cy="293061"/>
                <a:chOff x="10668000" y="3794192"/>
                <a:chExt cx="745077" cy="251822"/>
              </a:xfrm>
            </p:grpSpPr>
            <p:sp>
              <p:nvSpPr>
                <p:cNvPr id="28"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29" name="组合 28"/>
                <p:cNvGrpSpPr/>
                <p:nvPr/>
              </p:nvGrpSpPr>
              <p:grpSpPr>
                <a:xfrm>
                  <a:off x="10668000" y="3794192"/>
                  <a:ext cx="745077" cy="157374"/>
                  <a:chOff x="10667990" y="3918680"/>
                  <a:chExt cx="745077" cy="157374"/>
                </a:xfrm>
              </p:grpSpPr>
              <p:sp>
                <p:nvSpPr>
                  <p:cNvPr id="30"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32"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sp>
        <p:nvSpPr>
          <p:cNvPr id="3" name="文本框 2"/>
          <p:cNvSpPr txBox="1"/>
          <p:nvPr/>
        </p:nvSpPr>
        <p:spPr>
          <a:xfrm>
            <a:off x="8078933" y="1461486"/>
            <a:ext cx="3897221" cy="575157"/>
          </a:xfrm>
          <a:prstGeom prst="rect">
            <a:avLst/>
          </a:prstGeom>
          <a:noFill/>
        </p:spPr>
        <p:txBody>
          <a:bodyPr wrap="none" rtlCol="0">
            <a:spAutoFit/>
          </a:bodyPr>
          <a:lstStyle/>
          <a:p>
            <a:pPr>
              <a:lnSpc>
                <a:spcPct val="150000"/>
              </a:lnSpc>
            </a:pPr>
            <a:r>
              <a:rPr lang="zh-CN" altLang="en-US" sz="2400" b="1" dirty="0" smtClean="0">
                <a:solidFill>
                  <a:srgbClr val="0000FF"/>
                </a:solidFill>
              </a:rPr>
              <a:t>中间物种浓度不随时间变化</a:t>
            </a:r>
            <a:endParaRPr lang="en-US" altLang="zh-CN" sz="2400" b="1" dirty="0" smtClean="0">
              <a:solidFill>
                <a:srgbClr val="0000FF"/>
              </a:solidFill>
            </a:endParaRPr>
          </a:p>
        </p:txBody>
      </p:sp>
      <p:sp>
        <p:nvSpPr>
          <p:cNvPr id="33" name="文本框 32"/>
          <p:cNvSpPr txBox="1"/>
          <p:nvPr/>
        </p:nvSpPr>
        <p:spPr>
          <a:xfrm>
            <a:off x="8980984" y="2856644"/>
            <a:ext cx="2969083" cy="575157"/>
          </a:xfrm>
          <a:prstGeom prst="rect">
            <a:avLst/>
          </a:prstGeom>
          <a:noFill/>
        </p:spPr>
        <p:txBody>
          <a:bodyPr wrap="none" rtlCol="0">
            <a:spAutoFit/>
          </a:bodyPr>
          <a:lstStyle/>
          <a:p>
            <a:pPr>
              <a:lnSpc>
                <a:spcPct val="150000"/>
              </a:lnSpc>
            </a:pPr>
            <a:r>
              <a:rPr lang="zh-CN" altLang="en-US" sz="2400" b="1" dirty="0" smtClean="0">
                <a:solidFill>
                  <a:srgbClr val="FF0000"/>
                </a:solidFill>
              </a:rPr>
              <a:t>各反应步骤速率相等</a:t>
            </a:r>
            <a:endParaRPr lang="zh-CN" altLang="en-US" sz="2400" b="1" dirty="0">
              <a:solidFill>
                <a:srgbClr val="FF0000"/>
              </a:solidFill>
            </a:endParaRPr>
          </a:p>
        </p:txBody>
      </p:sp>
      <p:sp>
        <p:nvSpPr>
          <p:cNvPr id="4" name="下箭头 3"/>
          <p:cNvSpPr/>
          <p:nvPr/>
        </p:nvSpPr>
        <p:spPr>
          <a:xfrm>
            <a:off x="10517024" y="2115156"/>
            <a:ext cx="91439" cy="741488"/>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4561723"/>
      </p:ext>
    </p:extLst>
  </p:cSld>
  <p:clrMapOvr>
    <a:masterClrMapping/>
  </p:clrMapOvr>
  <p:transition>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4"/>
          <p:cNvSpPr>
            <a:spLocks noChangeShapeType="1"/>
          </p:cNvSpPr>
          <p:nvPr/>
        </p:nvSpPr>
        <p:spPr bwMode="auto">
          <a:xfrm>
            <a:off x="237067" y="1225232"/>
            <a:ext cx="11133666" cy="26843"/>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2"/>
          <p:cNvSpPr>
            <a:spLocks noGrp="1" noChangeArrowheads="1"/>
          </p:cNvSpPr>
          <p:nvPr>
            <p:ph type="title"/>
          </p:nvPr>
        </p:nvSpPr>
        <p:spPr>
          <a:xfrm>
            <a:off x="875326" y="-41861"/>
            <a:ext cx="10058400" cy="1295400"/>
          </a:xfrm>
        </p:spPr>
        <p:txBody>
          <a:bodyPr>
            <a:normAutofit/>
          </a:bodyPr>
          <a:lstStyle/>
          <a:p>
            <a:pPr algn="just"/>
            <a:r>
              <a:rPr lang="zh-CN" altLang="en-US" sz="3600" dirty="0" smtClean="0">
                <a:solidFill>
                  <a:srgbClr val="FF0000"/>
                </a:solidFill>
                <a:latin typeface="黑体" pitchFamily="2" charset="-122"/>
                <a:ea typeface="黑体" pitchFamily="2" charset="-122"/>
              </a:rPr>
              <a:t>定态近似中的速控步骤</a:t>
            </a:r>
            <a:endParaRPr lang="zh-CN" altLang="en-US" sz="3600" dirty="0">
              <a:latin typeface="黑体" pitchFamily="2" charset="-122"/>
              <a:ea typeface="黑体" pitchFamily="2" charset="-122"/>
            </a:endParaRPr>
          </a:p>
        </p:txBody>
      </p:sp>
      <p:grpSp>
        <p:nvGrpSpPr>
          <p:cNvPr id="5" name="组合 4"/>
          <p:cNvGrpSpPr/>
          <p:nvPr/>
        </p:nvGrpSpPr>
        <p:grpSpPr>
          <a:xfrm>
            <a:off x="1624550" y="2053771"/>
            <a:ext cx="3911600" cy="3263295"/>
            <a:chOff x="1432560" y="2223105"/>
            <a:chExt cx="3911600" cy="3263295"/>
          </a:xfrm>
        </p:grpSpPr>
        <p:cxnSp>
          <p:nvCxnSpPr>
            <p:cNvPr id="10" name="直接连接符 9"/>
            <p:cNvCxnSpPr/>
            <p:nvPr/>
          </p:nvCxnSpPr>
          <p:spPr>
            <a:xfrm>
              <a:off x="2133600" y="2260600"/>
              <a:ext cx="0" cy="3225800"/>
            </a:xfrm>
            <a:prstGeom prst="line">
              <a:avLst/>
            </a:prstGeom>
            <a:ln w="3492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946400" y="2260600"/>
              <a:ext cx="0" cy="3225800"/>
            </a:xfrm>
            <a:prstGeom prst="line">
              <a:avLst/>
            </a:prstGeom>
            <a:ln w="3492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133600" y="2661920"/>
              <a:ext cx="3210560" cy="10160"/>
            </a:xfrm>
            <a:prstGeom prst="straightConnector1">
              <a:avLst/>
            </a:prstGeom>
            <a:ln w="31750">
              <a:solidFill>
                <a:srgbClr val="0000FF"/>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133600" y="4677350"/>
              <a:ext cx="1950720" cy="20320"/>
            </a:xfrm>
            <a:prstGeom prst="straightConnector1">
              <a:avLst/>
            </a:prstGeom>
            <a:ln w="31750">
              <a:solidFill>
                <a:srgbClr val="00B05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2946400" y="3149600"/>
              <a:ext cx="2397760" cy="0"/>
            </a:xfrm>
            <a:prstGeom prst="straightConnector1">
              <a:avLst/>
            </a:prstGeom>
            <a:ln w="28575">
              <a:solidFill>
                <a:srgbClr val="0000FF"/>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2946400" y="5029200"/>
              <a:ext cx="1066800" cy="0"/>
            </a:xfrm>
            <a:prstGeom prst="straightConnector1">
              <a:avLst/>
            </a:prstGeom>
            <a:ln w="28575">
              <a:solidFill>
                <a:srgbClr val="00B050"/>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p:cNvSpPr/>
                <p:nvPr/>
              </p:nvSpPr>
              <p:spPr>
                <a:xfrm>
                  <a:off x="4583716" y="3073400"/>
                  <a:ext cx="742447" cy="738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𝒓</m:t>
                            </m:r>
                          </m:e>
                          <m:sub>
                            <m:r>
                              <a:rPr lang="en-US" altLang="zh-CN" sz="2400" b="1" i="1">
                                <a:latin typeface="Cambria Math" panose="02040503050406030204" pitchFamily="18" charset="0"/>
                              </a:rPr>
                              <m:t>𝟏</m:t>
                            </m:r>
                            <m:r>
                              <a:rPr lang="en-US" altLang="zh-CN" sz="2400" b="1" i="1">
                                <a:latin typeface="Cambria Math" panose="02040503050406030204" pitchFamily="18" charset="0"/>
                              </a:rPr>
                              <m:t>−</m:t>
                            </m:r>
                          </m:sub>
                        </m:sSub>
                      </m:oMath>
                    </m:oMathPara>
                  </a14:m>
                  <a:endParaRPr lang="zh-CN" altLang="zh-CN" sz="2400" b="1" dirty="0"/>
                </a:p>
                <a:p>
                  <a:endParaRPr lang="zh-CN" altLang="en-US" b="1" dirty="0"/>
                </a:p>
              </p:txBody>
            </p:sp>
          </mc:Choice>
          <mc:Fallback xmlns="">
            <p:sp>
              <p:nvSpPr>
                <p:cNvPr id="24" name="矩形 23"/>
                <p:cNvSpPr>
                  <a:spLocks noRot="1" noChangeAspect="1" noMove="1" noResize="1" noEditPoints="1" noAdjustHandles="1" noChangeArrowheads="1" noChangeShapeType="1" noTextEdit="1"/>
                </p:cNvSpPr>
                <p:nvPr/>
              </p:nvSpPr>
              <p:spPr>
                <a:xfrm>
                  <a:off x="4583716" y="3073400"/>
                  <a:ext cx="742447" cy="73866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583716" y="2223105"/>
                  <a:ext cx="64575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0">
                                <a:latin typeface="Cambria Math" panose="02040503050406030204" pitchFamily="18" charset="0"/>
                              </a:rPr>
                              <m:t>𝟏</m:t>
                            </m:r>
                            <m:r>
                              <a:rPr lang="zh-CN" altLang="en-US" sz="2000" b="1" i="0">
                                <a:latin typeface="Cambria Math" panose="02040503050406030204" pitchFamily="18" charset="0"/>
                              </a:rPr>
                              <m:t>+</m:t>
                            </m:r>
                          </m:sub>
                        </m:sSub>
                      </m:oMath>
                    </m:oMathPara>
                  </a14:m>
                  <a:endParaRPr lang="zh-CN" altLang="en-US" sz="2000" b="1" dirty="0"/>
                </a:p>
              </p:txBody>
            </p:sp>
          </mc:Choice>
          <mc:Fallback xmlns="">
            <p:sp>
              <p:nvSpPr>
                <p:cNvPr id="25" name="矩形 24"/>
                <p:cNvSpPr>
                  <a:spLocks noRot="1" noChangeAspect="1" noMove="1" noResize="1" noEditPoints="1" noAdjustHandles="1" noChangeArrowheads="1" noChangeShapeType="1" noTextEdit="1"/>
                </p:cNvSpPr>
                <p:nvPr/>
              </p:nvSpPr>
              <p:spPr>
                <a:xfrm>
                  <a:off x="4583716" y="2223105"/>
                  <a:ext cx="645753" cy="400110"/>
                </a:xfrm>
                <a:prstGeom prst="rect">
                  <a:avLst/>
                </a:prstGeom>
                <a:blipFill rotWithShape="0">
                  <a:blip r:embed="rId5"/>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263220" y="4233307"/>
                  <a:ext cx="64575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0">
                                <a:latin typeface="Cambria Math" panose="02040503050406030204" pitchFamily="18" charset="0"/>
                              </a:rPr>
                              <m:t>𝟐</m:t>
                            </m:r>
                            <m:r>
                              <a:rPr lang="zh-CN" altLang="en-US" sz="2000" b="1" i="0">
                                <a:latin typeface="Cambria Math" panose="02040503050406030204" pitchFamily="18" charset="0"/>
                              </a:rPr>
                              <m:t>+</m:t>
                            </m:r>
                          </m:sub>
                        </m:sSub>
                      </m:oMath>
                    </m:oMathPara>
                  </a14:m>
                  <a:endParaRPr lang="zh-CN" altLang="en-US" sz="2000" b="1" dirty="0"/>
                </a:p>
              </p:txBody>
            </p:sp>
          </mc:Choice>
          <mc:Fallback xmlns="">
            <p:sp>
              <p:nvSpPr>
                <p:cNvPr id="26" name="矩形 25"/>
                <p:cNvSpPr>
                  <a:spLocks noRot="1" noChangeAspect="1" noMove="1" noResize="1" noEditPoints="1" noAdjustHandles="1" noChangeArrowheads="1" noChangeShapeType="1" noTextEdit="1"/>
                </p:cNvSpPr>
                <p:nvPr/>
              </p:nvSpPr>
              <p:spPr>
                <a:xfrm>
                  <a:off x="3263220" y="4233307"/>
                  <a:ext cx="645753" cy="400110"/>
                </a:xfrm>
                <a:prstGeom prst="rect">
                  <a:avLst/>
                </a:prstGeom>
                <a:blipFill rotWithShape="0">
                  <a:blip r:embed="rId6"/>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293700" y="5073134"/>
                  <a:ext cx="64575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0">
                                <a:latin typeface="Cambria Math" panose="02040503050406030204" pitchFamily="18" charset="0"/>
                              </a:rPr>
                              <m:t>𝟐</m:t>
                            </m:r>
                            <m:r>
                              <a:rPr lang="zh-CN" altLang="en-US" sz="2000" b="1" i="0">
                                <a:latin typeface="Cambria Math" panose="02040503050406030204" pitchFamily="18" charset="0"/>
                              </a:rPr>
                              <m:t>−</m:t>
                            </m:r>
                          </m:sub>
                        </m:sSub>
                      </m:oMath>
                    </m:oMathPara>
                  </a14:m>
                  <a:endParaRPr lang="zh-CN" altLang="en-US" sz="2000" b="1" dirty="0"/>
                </a:p>
              </p:txBody>
            </p:sp>
          </mc:Choice>
          <mc:Fallback xmlns="">
            <p:sp>
              <p:nvSpPr>
                <p:cNvPr id="27" name="矩形 26"/>
                <p:cNvSpPr>
                  <a:spLocks noRot="1" noChangeAspect="1" noMove="1" noResize="1" noEditPoints="1" noAdjustHandles="1" noChangeArrowheads="1" noChangeShapeType="1" noTextEdit="1"/>
                </p:cNvSpPr>
                <p:nvPr/>
              </p:nvSpPr>
              <p:spPr>
                <a:xfrm>
                  <a:off x="3293700" y="5073134"/>
                  <a:ext cx="645753" cy="400110"/>
                </a:xfrm>
                <a:prstGeom prst="rect">
                  <a:avLst/>
                </a:prstGeom>
                <a:blipFill rotWithShape="0">
                  <a:blip r:embed="rId7"/>
                  <a:stretch>
                    <a:fillRect b="-3030"/>
                  </a:stretch>
                </a:blipFill>
              </p:spPr>
              <p:txBody>
                <a:bodyPr/>
                <a:lstStyle/>
                <a:p>
                  <a:r>
                    <a:rPr lang="zh-CN" altLang="en-US">
                      <a:noFill/>
                    </a:rPr>
                    <a:t> </a:t>
                  </a:r>
                </a:p>
              </p:txBody>
            </p:sp>
          </mc:Fallback>
        </mc:AlternateContent>
        <p:cxnSp>
          <p:nvCxnSpPr>
            <p:cNvPr id="29" name="直接箭头连接符 28"/>
            <p:cNvCxnSpPr/>
            <p:nvPr/>
          </p:nvCxnSpPr>
          <p:spPr>
            <a:xfrm>
              <a:off x="1432560" y="3812064"/>
              <a:ext cx="70104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2946400" y="3812064"/>
              <a:ext cx="79248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738880" y="3514498"/>
              <a:ext cx="1552923" cy="523220"/>
            </a:xfrm>
            <a:prstGeom prst="rect">
              <a:avLst/>
            </a:prstGeom>
            <a:noFill/>
          </p:spPr>
          <p:txBody>
            <a:bodyPr wrap="square" rtlCol="0">
              <a:spAutoFit/>
            </a:bodyPr>
            <a:lstStyle/>
            <a:p>
              <a:r>
                <a:rPr lang="en-US" altLang="zh-CN" sz="2800" b="1" dirty="0" smtClean="0">
                  <a:solidFill>
                    <a:srgbClr val="C00000"/>
                  </a:solidFill>
                  <a:latin typeface="+mn-ea"/>
                </a:rPr>
                <a:t>r</a:t>
              </a:r>
              <a:r>
                <a:rPr lang="en-US" altLang="zh-CN" sz="2800" b="1" dirty="0" smtClean="0">
                  <a:latin typeface="+mn-ea"/>
                </a:rPr>
                <a:t>=</a:t>
              </a:r>
              <a:r>
                <a:rPr lang="en-US" altLang="zh-CN" sz="2800" b="1" dirty="0" smtClean="0">
                  <a:solidFill>
                    <a:srgbClr val="0000FF"/>
                  </a:solidFill>
                  <a:latin typeface="+mn-ea"/>
                </a:rPr>
                <a:t>r</a:t>
              </a:r>
              <a:r>
                <a:rPr lang="en-US" altLang="zh-CN" sz="2800" b="1" baseline="-25000" dirty="0" smtClean="0">
                  <a:solidFill>
                    <a:srgbClr val="0000FF"/>
                  </a:solidFill>
                  <a:latin typeface="+mn-ea"/>
                </a:rPr>
                <a:t>1</a:t>
              </a:r>
              <a:r>
                <a:rPr lang="en-US" altLang="zh-CN" sz="2800" b="1" dirty="0" smtClean="0">
                  <a:latin typeface="+mn-ea"/>
                </a:rPr>
                <a:t>=</a:t>
              </a:r>
              <a:r>
                <a:rPr lang="en-US" altLang="zh-CN" sz="2800" b="1" dirty="0" smtClean="0">
                  <a:solidFill>
                    <a:srgbClr val="00B050"/>
                  </a:solidFill>
                  <a:latin typeface="+mn-ea"/>
                </a:rPr>
                <a:t>r</a:t>
              </a:r>
              <a:r>
                <a:rPr lang="en-US" altLang="zh-CN" sz="2800" b="1" baseline="-25000" dirty="0" smtClean="0">
                  <a:solidFill>
                    <a:srgbClr val="00B050"/>
                  </a:solidFill>
                  <a:latin typeface="+mn-ea"/>
                </a:rPr>
                <a:t>2</a:t>
              </a:r>
              <a:endParaRPr lang="zh-CN" altLang="en-US" sz="2800" b="1" baseline="-25000" dirty="0">
                <a:solidFill>
                  <a:srgbClr val="00B050"/>
                </a:solidFill>
                <a:latin typeface="+mn-ea"/>
              </a:endParaRPr>
            </a:p>
          </p:txBody>
        </p:sp>
      </p:grpSp>
      <p:sp>
        <p:nvSpPr>
          <p:cNvPr id="35" name="Rectangle 3"/>
          <p:cNvSpPr>
            <a:spLocks noGrp="1" noChangeArrowheads="1"/>
          </p:cNvSpPr>
          <p:nvPr>
            <p:ph type="body" sz="half" idx="1"/>
          </p:nvPr>
        </p:nvSpPr>
        <p:spPr>
          <a:xfrm>
            <a:off x="6760777" y="1632103"/>
            <a:ext cx="2619714" cy="738037"/>
          </a:xfrm>
        </p:spPr>
        <p:txBody>
          <a:bodyPr/>
          <a:lstStyle/>
          <a:p>
            <a:pPr>
              <a:buFont typeface="Wingdings" pitchFamily="2" charset="2"/>
              <a:buNone/>
            </a:pPr>
            <a:r>
              <a:rPr lang="en-US" altLang="zh-CN" dirty="0">
                <a:solidFill>
                  <a:srgbClr val="C00000"/>
                </a:solidFill>
                <a:latin typeface="Times New Roman" panose="02020603050405020304" pitchFamily="18" charset="0"/>
                <a:cs typeface="Times New Roman" panose="02020603050405020304" pitchFamily="18" charset="0"/>
              </a:rPr>
              <a:t>A  </a:t>
            </a:r>
            <a:r>
              <a:rPr lang="en-US" altLang="zh-CN" dirty="0" smtClean="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B</a:t>
            </a:r>
          </a:p>
          <a:p>
            <a:pPr>
              <a:buFont typeface="Wingdings" pitchFamily="2" charset="2"/>
              <a:buNone/>
            </a:pPr>
            <a:endParaRPr lang="en-US" altLang="zh-CN" dirty="0">
              <a:solidFill>
                <a:srgbClr val="0000CC"/>
              </a:solidFill>
            </a:endParaRPr>
          </a:p>
        </p:txBody>
      </p:sp>
      <p:grpSp>
        <p:nvGrpSpPr>
          <p:cNvPr id="47" name="组合 46"/>
          <p:cNvGrpSpPr/>
          <p:nvPr/>
        </p:nvGrpSpPr>
        <p:grpSpPr>
          <a:xfrm>
            <a:off x="6272214" y="4005423"/>
            <a:ext cx="4572000" cy="898377"/>
            <a:chOff x="1308100" y="2522301"/>
            <a:chExt cx="4572000" cy="898377"/>
          </a:xfrm>
        </p:grpSpPr>
        <p:sp>
          <p:nvSpPr>
            <p:cNvPr id="48" name="Rectangle 4"/>
            <p:cNvSpPr>
              <a:spLocks noChangeArrowheads="1"/>
            </p:cNvSpPr>
            <p:nvPr/>
          </p:nvSpPr>
          <p:spPr bwMode="auto">
            <a:xfrm>
              <a:off x="1308100" y="2738438"/>
              <a:ext cx="45720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3200" dirty="0" smtClean="0">
                  <a:solidFill>
                    <a:prstClr val="black"/>
                  </a:solidFill>
                </a:rPr>
                <a:t>   A*            B + </a:t>
              </a:r>
              <a:r>
                <a:rPr lang="zh-CN" altLang="en-US" sz="3200" dirty="0" smtClean="0">
                  <a:solidFill>
                    <a:prstClr val="black"/>
                  </a:solidFill>
                </a:rPr>
                <a:t>*</a:t>
              </a:r>
              <a:endParaRPr lang="en-US" altLang="zh-CN" sz="3200" dirty="0">
                <a:solidFill>
                  <a:prstClr val="black"/>
                </a:solidFill>
              </a:endParaRPr>
            </a:p>
          </p:txBody>
        </p:sp>
        <p:grpSp>
          <p:nvGrpSpPr>
            <p:cNvPr id="49" name="组合 48"/>
            <p:cNvGrpSpPr/>
            <p:nvPr/>
          </p:nvGrpSpPr>
          <p:grpSpPr>
            <a:xfrm>
              <a:off x="2432222" y="2522301"/>
              <a:ext cx="815536" cy="898377"/>
              <a:chOff x="3516024" y="2452796"/>
              <a:chExt cx="815536" cy="898377"/>
            </a:xfrm>
          </p:grpSpPr>
          <p:sp>
            <p:nvSpPr>
              <p:cNvPr id="50" name="Text Box 9"/>
              <p:cNvSpPr txBox="1">
                <a:spLocks noChangeArrowheads="1"/>
              </p:cNvSpPr>
              <p:nvPr/>
            </p:nvSpPr>
            <p:spPr bwMode="auto">
              <a:xfrm>
                <a:off x="3626762" y="2452796"/>
                <a:ext cx="43441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000" dirty="0" smtClean="0">
                    <a:solidFill>
                      <a:prstClr val="black"/>
                    </a:solidFill>
                    <a:latin typeface="Times New Roman" panose="02020603050405020304" pitchFamily="18" charset="0"/>
                  </a:rPr>
                  <a:t>k</a:t>
                </a:r>
                <a:r>
                  <a:rPr lang="en-US" altLang="zh-CN" sz="2400" baseline="-25000" dirty="0" smtClean="0">
                    <a:solidFill>
                      <a:prstClr val="black"/>
                    </a:solidFill>
                  </a:rPr>
                  <a:t>2</a:t>
                </a:r>
                <a:endParaRPr lang="en-US" altLang="zh-CN" sz="2400" baseline="-25000" dirty="0">
                  <a:solidFill>
                    <a:prstClr val="black"/>
                  </a:solidFill>
                </a:endParaRPr>
              </a:p>
            </p:txBody>
          </p:sp>
          <p:sp>
            <p:nvSpPr>
              <p:cNvPr id="51" name="Text Box 10"/>
              <p:cNvSpPr txBox="1">
                <a:spLocks noChangeArrowheads="1"/>
              </p:cNvSpPr>
              <p:nvPr/>
            </p:nvSpPr>
            <p:spPr bwMode="auto">
              <a:xfrm>
                <a:off x="3680411" y="2950421"/>
                <a:ext cx="48571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000" dirty="0" smtClean="0">
                    <a:solidFill>
                      <a:prstClr val="black"/>
                    </a:solidFill>
                    <a:latin typeface="Times New Roman" panose="02020603050405020304" pitchFamily="18" charset="0"/>
                    <a:cs typeface="Times New Roman" panose="02020603050405020304" pitchFamily="18" charset="0"/>
                  </a:rPr>
                  <a:t>k</a:t>
                </a:r>
                <a:r>
                  <a:rPr lang="en-US" altLang="zh-CN" sz="2400" baseline="-25000" dirty="0" smtClean="0">
                    <a:solidFill>
                      <a:prstClr val="black"/>
                    </a:solidFill>
                  </a:rPr>
                  <a:t>-2</a:t>
                </a:r>
                <a:endParaRPr lang="en-US" altLang="zh-CN" sz="2400" baseline="-25000" dirty="0">
                  <a:solidFill>
                    <a:prstClr val="black"/>
                  </a:solidFill>
                </a:endParaRPr>
              </a:p>
            </p:txBody>
          </p:sp>
          <p:grpSp>
            <p:nvGrpSpPr>
              <p:cNvPr id="52" name="组合 51"/>
              <p:cNvGrpSpPr/>
              <p:nvPr/>
            </p:nvGrpSpPr>
            <p:grpSpPr>
              <a:xfrm>
                <a:off x="3516024" y="2839365"/>
                <a:ext cx="815536" cy="293061"/>
                <a:chOff x="10668000" y="3794192"/>
                <a:chExt cx="745077" cy="251822"/>
              </a:xfrm>
            </p:grpSpPr>
            <p:sp>
              <p:nvSpPr>
                <p:cNvPr id="53"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8"/>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54" name="组合 53"/>
                <p:cNvGrpSpPr/>
                <p:nvPr/>
              </p:nvGrpSpPr>
              <p:grpSpPr>
                <a:xfrm>
                  <a:off x="10668000" y="3794192"/>
                  <a:ext cx="745077" cy="157374"/>
                  <a:chOff x="10667990" y="3918680"/>
                  <a:chExt cx="745077" cy="157374"/>
                </a:xfrm>
              </p:grpSpPr>
              <p:sp>
                <p:nvSpPr>
                  <p:cNvPr id="55"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6"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8"/>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57"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pSp>
        <p:nvGrpSpPr>
          <p:cNvPr id="61" name="组合 60"/>
          <p:cNvGrpSpPr/>
          <p:nvPr/>
        </p:nvGrpSpPr>
        <p:grpSpPr>
          <a:xfrm>
            <a:off x="6618567" y="2677370"/>
            <a:ext cx="4572000" cy="883072"/>
            <a:chOff x="6981475" y="2519168"/>
            <a:chExt cx="4572000" cy="883072"/>
          </a:xfrm>
        </p:grpSpPr>
        <p:grpSp>
          <p:nvGrpSpPr>
            <p:cNvPr id="36" name="组合 35"/>
            <p:cNvGrpSpPr/>
            <p:nvPr/>
          </p:nvGrpSpPr>
          <p:grpSpPr>
            <a:xfrm>
              <a:off x="6981475" y="2519168"/>
              <a:ext cx="4572000" cy="883072"/>
              <a:chOff x="1308100" y="2537606"/>
              <a:chExt cx="4572000" cy="883072"/>
            </a:xfrm>
          </p:grpSpPr>
          <p:sp>
            <p:nvSpPr>
              <p:cNvPr id="37" name="Rectangle 4"/>
              <p:cNvSpPr>
                <a:spLocks noChangeArrowheads="1"/>
              </p:cNvSpPr>
              <p:nvPr/>
            </p:nvSpPr>
            <p:spPr bwMode="auto">
              <a:xfrm>
                <a:off x="1308100" y="2738438"/>
                <a:ext cx="45720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3200" dirty="0">
                    <a:solidFill>
                      <a:prstClr val="black"/>
                    </a:solidFill>
                  </a:rPr>
                  <a:t>A+ *            A*</a:t>
                </a:r>
              </a:p>
            </p:txBody>
          </p:sp>
          <p:grpSp>
            <p:nvGrpSpPr>
              <p:cNvPr id="38" name="组合 37"/>
              <p:cNvGrpSpPr/>
              <p:nvPr/>
            </p:nvGrpSpPr>
            <p:grpSpPr>
              <a:xfrm>
                <a:off x="2432222" y="2537606"/>
                <a:ext cx="815536" cy="883072"/>
                <a:chOff x="3516024" y="2468101"/>
                <a:chExt cx="815536" cy="883072"/>
              </a:xfrm>
            </p:grpSpPr>
            <p:sp>
              <p:nvSpPr>
                <p:cNvPr id="39" name="Text Box 9"/>
                <p:cNvSpPr txBox="1">
                  <a:spLocks noChangeArrowheads="1"/>
                </p:cNvSpPr>
                <p:nvPr/>
              </p:nvSpPr>
              <p:spPr bwMode="auto">
                <a:xfrm>
                  <a:off x="3613275" y="2468101"/>
                  <a:ext cx="43441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000" dirty="0">
                      <a:solidFill>
                        <a:prstClr val="black"/>
                      </a:solidFill>
                      <a:latin typeface="Times New Roman" panose="02020603050405020304" pitchFamily="18" charset="0"/>
                    </a:rPr>
                    <a:t>k</a:t>
                  </a:r>
                  <a:r>
                    <a:rPr lang="en-US" altLang="zh-CN" sz="2400" baseline="-25000" dirty="0">
                      <a:solidFill>
                        <a:prstClr val="black"/>
                      </a:solidFill>
                    </a:rPr>
                    <a:t>1</a:t>
                  </a:r>
                </a:p>
              </p:txBody>
            </p:sp>
            <p:sp>
              <p:nvSpPr>
                <p:cNvPr id="40" name="Text Box 10"/>
                <p:cNvSpPr txBox="1">
                  <a:spLocks noChangeArrowheads="1"/>
                </p:cNvSpPr>
                <p:nvPr/>
              </p:nvSpPr>
              <p:spPr bwMode="auto">
                <a:xfrm>
                  <a:off x="3680411" y="2950421"/>
                  <a:ext cx="48571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2000" dirty="0">
                      <a:solidFill>
                        <a:prstClr val="black"/>
                      </a:solidFill>
                      <a:latin typeface="Times New Roman" panose="02020603050405020304" pitchFamily="18" charset="0"/>
                    </a:rPr>
                    <a:t>k</a:t>
                  </a:r>
                  <a:r>
                    <a:rPr lang="en-US" altLang="zh-CN" sz="2400" baseline="-25000" dirty="0" smtClean="0">
                      <a:solidFill>
                        <a:prstClr val="black"/>
                      </a:solidFill>
                    </a:rPr>
                    <a:t>-1</a:t>
                  </a:r>
                  <a:endParaRPr lang="en-US" altLang="zh-CN" sz="2400" baseline="-25000" dirty="0">
                    <a:solidFill>
                      <a:prstClr val="black"/>
                    </a:solidFill>
                  </a:endParaRPr>
                </a:p>
              </p:txBody>
            </p:sp>
            <p:grpSp>
              <p:nvGrpSpPr>
                <p:cNvPr id="41" name="组合 40"/>
                <p:cNvGrpSpPr/>
                <p:nvPr/>
              </p:nvGrpSpPr>
              <p:grpSpPr>
                <a:xfrm>
                  <a:off x="3516024" y="2839365"/>
                  <a:ext cx="815536" cy="293061"/>
                  <a:chOff x="10668000" y="3794192"/>
                  <a:chExt cx="745077" cy="251822"/>
                </a:xfrm>
              </p:grpSpPr>
              <p:sp>
                <p:nvSpPr>
                  <p:cNvPr id="42"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8"/>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43" name="组合 42"/>
                  <p:cNvGrpSpPr/>
                  <p:nvPr/>
                </p:nvGrpSpPr>
                <p:grpSpPr>
                  <a:xfrm>
                    <a:off x="10668000" y="3794192"/>
                    <a:ext cx="745077" cy="157374"/>
                    <a:chOff x="10667990" y="3918680"/>
                    <a:chExt cx="745077" cy="157374"/>
                  </a:xfrm>
                </p:grpSpPr>
                <p:sp>
                  <p:nvSpPr>
                    <p:cNvPr id="44"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8"/>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46"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sp>
          <p:nvSpPr>
            <p:cNvPr id="58" name="文本框 57"/>
            <p:cNvSpPr txBox="1"/>
            <p:nvPr/>
          </p:nvSpPr>
          <p:spPr>
            <a:xfrm>
              <a:off x="10317388" y="2590503"/>
              <a:ext cx="518091" cy="646331"/>
            </a:xfrm>
            <a:prstGeom prst="rect">
              <a:avLst/>
            </a:prstGeom>
            <a:noFill/>
          </p:spPr>
          <p:txBody>
            <a:bodyPr wrap="none" rtlCol="0">
              <a:spAutoFit/>
            </a:bodyPr>
            <a:lstStyle/>
            <a:p>
              <a:r>
                <a:rPr lang="en-US" altLang="zh-CN" sz="3600" dirty="0" smtClean="0">
                  <a:solidFill>
                    <a:srgbClr val="0000FF"/>
                  </a:solidFill>
                </a:rPr>
                <a:t>r</a:t>
              </a:r>
              <a:r>
                <a:rPr lang="en-US" altLang="zh-CN" sz="3600" baseline="-25000" dirty="0" smtClean="0">
                  <a:solidFill>
                    <a:srgbClr val="0000FF"/>
                  </a:solidFill>
                </a:rPr>
                <a:t>1</a:t>
              </a:r>
              <a:endParaRPr lang="zh-CN" altLang="en-US" sz="3600" baseline="-25000" dirty="0">
                <a:solidFill>
                  <a:srgbClr val="0000FF"/>
                </a:solidFill>
              </a:endParaRPr>
            </a:p>
          </p:txBody>
        </p:sp>
      </p:grpSp>
      <p:sp>
        <p:nvSpPr>
          <p:cNvPr id="59" name="文本框 58"/>
          <p:cNvSpPr txBox="1"/>
          <p:nvPr/>
        </p:nvSpPr>
        <p:spPr>
          <a:xfrm>
            <a:off x="10078988" y="4005423"/>
            <a:ext cx="518091" cy="646331"/>
          </a:xfrm>
          <a:prstGeom prst="rect">
            <a:avLst/>
          </a:prstGeom>
          <a:noFill/>
        </p:spPr>
        <p:txBody>
          <a:bodyPr wrap="none" rtlCol="0">
            <a:spAutoFit/>
          </a:bodyPr>
          <a:lstStyle/>
          <a:p>
            <a:r>
              <a:rPr lang="en-US" altLang="zh-CN" sz="3600" dirty="0" smtClean="0">
                <a:solidFill>
                  <a:srgbClr val="00B050"/>
                </a:solidFill>
              </a:rPr>
              <a:t>r</a:t>
            </a:r>
            <a:r>
              <a:rPr lang="en-US" altLang="zh-CN" sz="3600" baseline="-25000" dirty="0" smtClean="0">
                <a:solidFill>
                  <a:srgbClr val="00B050"/>
                </a:solidFill>
              </a:rPr>
              <a:t>2</a:t>
            </a:r>
            <a:endParaRPr lang="zh-CN" altLang="en-US" sz="3600" baseline="-25000" dirty="0">
              <a:solidFill>
                <a:srgbClr val="00B050"/>
              </a:solidFill>
            </a:endParaRPr>
          </a:p>
        </p:txBody>
      </p:sp>
      <p:sp>
        <p:nvSpPr>
          <p:cNvPr id="60" name="文本框 59"/>
          <p:cNvSpPr txBox="1"/>
          <p:nvPr/>
        </p:nvSpPr>
        <p:spPr>
          <a:xfrm>
            <a:off x="9821320" y="1573851"/>
            <a:ext cx="433843" cy="646331"/>
          </a:xfrm>
          <a:prstGeom prst="rect">
            <a:avLst/>
          </a:prstGeom>
          <a:noFill/>
        </p:spPr>
        <p:txBody>
          <a:bodyPr wrap="square" rtlCol="0">
            <a:spAutoFit/>
          </a:bodyPr>
          <a:lstStyle/>
          <a:p>
            <a:r>
              <a:rPr lang="en-US" altLang="zh-CN" sz="3600" dirty="0" smtClean="0">
                <a:solidFill>
                  <a:srgbClr val="C00000"/>
                </a:solidFill>
              </a:rPr>
              <a:t>r</a:t>
            </a:r>
            <a:endParaRPr lang="zh-CN" altLang="en-US" sz="3600" baseline="-25000" dirty="0">
              <a:solidFill>
                <a:srgbClr val="C00000"/>
              </a:solidFill>
            </a:endParaRPr>
          </a:p>
        </p:txBody>
      </p:sp>
    </p:spTree>
    <p:extLst>
      <p:ext uri="{BB962C8B-B14F-4D97-AF65-F5344CB8AC3E}">
        <p14:creationId xmlns:p14="http://schemas.microsoft.com/office/powerpoint/2010/main" val="3852456696"/>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Grp="1" noChangeAspect="1"/>
          </p:cNvGraphicFramePr>
          <p:nvPr>
            <p:ph sz="half" idx="2"/>
            <p:extLst/>
          </p:nvPr>
        </p:nvGraphicFramePr>
        <p:xfrm>
          <a:off x="2999657" y="836712"/>
          <a:ext cx="5616227" cy="5253002"/>
        </p:xfrm>
        <a:graphic>
          <a:graphicData uri="http://schemas.openxmlformats.org/presentationml/2006/ole">
            <mc:AlternateContent xmlns:mc="http://schemas.openxmlformats.org/markup-compatibility/2006">
              <mc:Choice xmlns:v="urn:schemas-microsoft-com:vml" Requires="v">
                <p:oleObj spid="_x0000_s1041" name="文档" r:id="rId3" imgW="2572512" imgH="2404872" progId="Word.Document.8">
                  <p:embed/>
                </p:oleObj>
              </mc:Choice>
              <mc:Fallback>
                <p:oleObj name="文档" r:id="rId3" imgW="2572512" imgH="240487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836712"/>
                        <a:ext cx="5616227" cy="525300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37573517"/>
      </p:ext>
    </p:extLst>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sz="half" idx="1"/>
          </p:nvPr>
        </p:nvSpPr>
        <p:spPr>
          <a:xfrm>
            <a:off x="1637507" y="404664"/>
            <a:ext cx="8893175" cy="2971800"/>
          </a:xfrm>
        </p:spPr>
        <p:txBody>
          <a:bodyPr/>
          <a:lstStyle/>
          <a:p>
            <a:pPr marL="0" indent="0" algn="just">
              <a:buNone/>
            </a:pPr>
            <a:r>
              <a:rPr lang="zh-CN" altLang="en-US" sz="3600" dirty="0">
                <a:solidFill>
                  <a:srgbClr val="FF0000"/>
                </a:solidFill>
                <a:latin typeface="黑体" pitchFamily="2" charset="-122"/>
                <a:ea typeface="黑体" pitchFamily="2" charset="-122"/>
              </a:rPr>
              <a:t>真实吸附模型的动力学方程</a:t>
            </a:r>
            <a:endParaRPr lang="zh-CN" altLang="en-US" sz="3600" dirty="0">
              <a:latin typeface="黑体" pitchFamily="2" charset="-122"/>
              <a:ea typeface="黑体" pitchFamily="2" charset="-122"/>
            </a:endParaRPr>
          </a:p>
          <a:p>
            <a:pPr algn="just">
              <a:spcBef>
                <a:spcPts val="1800"/>
              </a:spcBef>
              <a:spcAft>
                <a:spcPts val="1200"/>
              </a:spcAft>
              <a:buNone/>
            </a:pPr>
            <a:r>
              <a:rPr lang="zh-CN" altLang="en-US" sz="2400" dirty="0">
                <a:latin typeface="宋体" pitchFamily="2" charset="-122"/>
              </a:rPr>
              <a:t>    </a:t>
            </a:r>
            <a:r>
              <a:rPr lang="zh-CN" altLang="en-US" sz="2400" dirty="0" smtClean="0">
                <a:latin typeface="宋体" pitchFamily="2" charset="-122"/>
              </a:rPr>
              <a:t>理想吸附</a:t>
            </a:r>
            <a:r>
              <a:rPr lang="zh-CN" altLang="en-US" sz="2400" dirty="0">
                <a:latin typeface="宋体" pitchFamily="2" charset="-122"/>
              </a:rPr>
              <a:t>，均匀表面；  真实吸附，表面不均匀</a:t>
            </a:r>
            <a:endParaRPr lang="en-US" altLang="zh-CN" sz="2400" dirty="0">
              <a:latin typeface="宋体" pitchFamily="2" charset="-122"/>
            </a:endParaRPr>
          </a:p>
          <a:p>
            <a:pPr algn="just">
              <a:spcBef>
                <a:spcPts val="1800"/>
              </a:spcBef>
              <a:buNone/>
            </a:pPr>
            <a:r>
              <a:rPr lang="en-US" altLang="zh-CN" sz="2200" b="1" dirty="0">
                <a:solidFill>
                  <a:srgbClr val="0070C0"/>
                </a:solidFill>
                <a:latin typeface="黑体" pitchFamily="2" charset="-122"/>
                <a:ea typeface="黑体" pitchFamily="2" charset="-122"/>
              </a:rPr>
              <a:t>1. </a:t>
            </a:r>
            <a:r>
              <a:rPr lang="zh-CN" altLang="en-US" sz="2400" b="1" dirty="0">
                <a:solidFill>
                  <a:srgbClr val="0070C0"/>
                </a:solidFill>
                <a:latin typeface="黑体" pitchFamily="2" charset="-122"/>
                <a:ea typeface="黑体" pitchFamily="2" charset="-122"/>
              </a:rPr>
              <a:t>表面化学反应所控制的反应</a:t>
            </a:r>
            <a:endParaRPr lang="zh-CN" altLang="en-US" sz="2400" b="1" dirty="0">
              <a:solidFill>
                <a:srgbClr val="0070C0"/>
              </a:solidFill>
              <a:latin typeface="宋体" pitchFamily="2" charset="-122"/>
            </a:endParaRPr>
          </a:p>
          <a:p>
            <a:pPr marL="0" indent="0">
              <a:buNone/>
            </a:pPr>
            <a:endParaRPr lang="en-US" altLang="zh-CN" sz="2600" dirty="0"/>
          </a:p>
        </p:txBody>
      </p:sp>
      <p:graphicFrame>
        <p:nvGraphicFramePr>
          <p:cNvPr id="174088" name="Object 8"/>
          <p:cNvGraphicFramePr>
            <a:graphicFrameLocks noChangeAspect="1"/>
          </p:cNvGraphicFramePr>
          <p:nvPr>
            <p:extLst/>
          </p:nvPr>
        </p:nvGraphicFramePr>
        <p:xfrm>
          <a:off x="3903019" y="3356992"/>
          <a:ext cx="3600450" cy="508000"/>
        </p:xfrm>
        <a:graphic>
          <a:graphicData uri="http://schemas.openxmlformats.org/presentationml/2006/ole">
            <mc:AlternateContent xmlns:mc="http://schemas.openxmlformats.org/markup-compatibility/2006">
              <mc:Choice xmlns:v="urn:schemas-microsoft-com:vml" Requires="v">
                <p:oleObj spid="_x0000_s20494" name="公式" r:id="rId3" imgW="1422400" imgH="203200" progId="Equation.3">
                  <p:embed/>
                </p:oleObj>
              </mc:Choice>
              <mc:Fallback>
                <p:oleObj name="公式" r:id="rId3" imgW="14224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019" y="3356992"/>
                        <a:ext cx="360045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7" name="Object 7"/>
          <p:cNvGraphicFramePr>
            <a:graphicFrameLocks noChangeAspect="1"/>
          </p:cNvGraphicFramePr>
          <p:nvPr>
            <p:extLst/>
          </p:nvPr>
        </p:nvGraphicFramePr>
        <p:xfrm>
          <a:off x="6672065" y="3959305"/>
          <a:ext cx="1584325" cy="569913"/>
        </p:xfrm>
        <a:graphic>
          <a:graphicData uri="http://schemas.openxmlformats.org/presentationml/2006/ole">
            <mc:AlternateContent xmlns:mc="http://schemas.openxmlformats.org/markup-compatibility/2006">
              <mc:Choice xmlns:v="urn:schemas-microsoft-com:vml" Requires="v">
                <p:oleObj spid="_x0000_s20495" name="公式" r:id="rId5" imgW="609336" imgH="215806" progId="Equation.3">
                  <p:embed/>
                </p:oleObj>
              </mc:Choice>
              <mc:Fallback>
                <p:oleObj name="公式" r:id="rId5" imgW="609336"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2065" y="3959305"/>
                        <a:ext cx="1584325"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6" name="Object 6"/>
          <p:cNvGraphicFramePr>
            <a:graphicFrameLocks noChangeAspect="1"/>
          </p:cNvGraphicFramePr>
          <p:nvPr>
            <p:extLst/>
          </p:nvPr>
        </p:nvGraphicFramePr>
        <p:xfrm>
          <a:off x="6253163" y="5246689"/>
          <a:ext cx="2127250" cy="1184275"/>
        </p:xfrm>
        <a:graphic>
          <a:graphicData uri="http://schemas.openxmlformats.org/presentationml/2006/ole">
            <mc:AlternateContent xmlns:mc="http://schemas.openxmlformats.org/markup-compatibility/2006">
              <mc:Choice xmlns:v="urn:schemas-microsoft-com:vml" Requires="v">
                <p:oleObj spid="_x0000_s20496" name="公式" r:id="rId7" imgW="825480" imgH="457200" progId="Equation.3">
                  <p:embed/>
                </p:oleObj>
              </mc:Choice>
              <mc:Fallback>
                <p:oleObj name="公式" r:id="rId7" imgW="825480" imgH="457200" progId="Equation.3">
                  <p:embed/>
                  <p:pic>
                    <p:nvPicPr>
                      <p:cNvPr id="0" name=""/>
                      <p:cNvPicPr>
                        <a:picLocks noChangeAspect="1" noChangeArrowheads="1"/>
                      </p:cNvPicPr>
                      <p:nvPr/>
                    </p:nvPicPr>
                    <p:blipFill>
                      <a:blip r:embed="rId8"/>
                      <a:srcRect/>
                      <a:stretch>
                        <a:fillRect/>
                      </a:stretch>
                    </p:blipFill>
                    <p:spPr bwMode="auto">
                      <a:xfrm>
                        <a:off x="6253163" y="5246689"/>
                        <a:ext cx="212725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090" name="Rectangle 10"/>
          <p:cNvSpPr>
            <a:spLocks noChangeArrowheads="1"/>
          </p:cNvSpPr>
          <p:nvPr/>
        </p:nvSpPr>
        <p:spPr bwMode="auto">
          <a:xfrm>
            <a:off x="1524001" y="2388351"/>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74091" name="Rectangle 11"/>
          <p:cNvSpPr>
            <a:spLocks noChangeArrowheads="1"/>
          </p:cNvSpPr>
          <p:nvPr/>
        </p:nvSpPr>
        <p:spPr bwMode="auto">
          <a:xfrm>
            <a:off x="1524001" y="2569326"/>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174092" name="Rectangle 12"/>
          <p:cNvSpPr>
            <a:spLocks noChangeArrowheads="1"/>
          </p:cNvSpPr>
          <p:nvPr/>
        </p:nvSpPr>
        <p:spPr bwMode="auto">
          <a:xfrm>
            <a:off x="2310427" y="4149081"/>
            <a:ext cx="300082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r>
              <a:rPr kumimoji="1" lang="en-US" altLang="zh-CN" sz="2400" b="1" dirty="0">
                <a:solidFill>
                  <a:srgbClr val="0070C0"/>
                </a:solidFill>
                <a:latin typeface="Times New Roman" pitchFamily="18" charset="0"/>
                <a:cs typeface="Times New Roman" pitchFamily="18" charset="0"/>
              </a:rPr>
              <a:t>B</a:t>
            </a:r>
            <a:r>
              <a:rPr kumimoji="1" lang="zh-CN" altLang="en-US" sz="2400" b="1" dirty="0">
                <a:solidFill>
                  <a:srgbClr val="0070C0"/>
                </a:solidFill>
                <a:latin typeface="Times New Roman" pitchFamily="18" charset="0"/>
                <a:cs typeface="Times New Roman" pitchFamily="18" charset="0"/>
              </a:rPr>
              <a:t>、</a:t>
            </a:r>
            <a:r>
              <a:rPr kumimoji="1" lang="en-US" altLang="zh-CN" sz="2400" b="1" dirty="0">
                <a:solidFill>
                  <a:srgbClr val="0070C0"/>
                </a:solidFill>
                <a:latin typeface="Times New Roman" pitchFamily="18" charset="0"/>
                <a:cs typeface="Times New Roman" pitchFamily="18" charset="0"/>
              </a:rPr>
              <a:t>C</a:t>
            </a:r>
            <a:r>
              <a:rPr kumimoji="1" lang="zh-CN" altLang="en-US" sz="2400" b="1" dirty="0">
                <a:solidFill>
                  <a:srgbClr val="0070C0"/>
                </a:solidFill>
                <a:latin typeface="Times New Roman" pitchFamily="18" charset="0"/>
                <a:cs typeface="Times New Roman" pitchFamily="18" charset="0"/>
              </a:rPr>
              <a:t>、</a:t>
            </a:r>
            <a:r>
              <a:rPr kumimoji="1" lang="en-US" altLang="zh-CN" sz="2400" b="1" dirty="0">
                <a:solidFill>
                  <a:srgbClr val="0070C0"/>
                </a:solidFill>
                <a:latin typeface="Times New Roman" pitchFamily="18" charset="0"/>
                <a:cs typeface="Times New Roman" pitchFamily="18" charset="0"/>
              </a:rPr>
              <a:t>D</a:t>
            </a:r>
            <a:r>
              <a:rPr kumimoji="1" lang="zh-CN" altLang="en-US" sz="2400" b="1" dirty="0" smtClean="0">
                <a:solidFill>
                  <a:srgbClr val="0070C0"/>
                </a:solidFill>
                <a:latin typeface="Times New Roman" pitchFamily="18" charset="0"/>
                <a:cs typeface="Times New Roman" pitchFamily="18" charset="0"/>
              </a:rPr>
              <a:t>均不</a:t>
            </a:r>
            <a:r>
              <a:rPr kumimoji="1" lang="zh-CN" altLang="en-US" sz="2400" b="1" dirty="0">
                <a:solidFill>
                  <a:srgbClr val="0070C0"/>
                </a:solidFill>
                <a:latin typeface="Times New Roman" pitchFamily="18" charset="0"/>
                <a:cs typeface="Times New Roman" pitchFamily="18" charset="0"/>
              </a:rPr>
              <a:t>吸附</a:t>
            </a:r>
            <a:r>
              <a:rPr kumimoji="1" lang="zh-CN" altLang="en-US" sz="2400" dirty="0">
                <a:latin typeface="Times New Roman" pitchFamily="18" charset="0"/>
                <a:cs typeface="Times New Roman" pitchFamily="18" charset="0"/>
              </a:rPr>
              <a:t>：</a:t>
            </a:r>
            <a:endParaRPr kumimoji="1" lang="zh-CN" altLang="en-US" sz="4400" dirty="0">
              <a:latin typeface="Times New Roman" pitchFamily="18" charset="0"/>
            </a:endParaRPr>
          </a:p>
        </p:txBody>
      </p:sp>
      <p:sp>
        <p:nvSpPr>
          <p:cNvPr id="174093" name="Rectangle 13"/>
          <p:cNvSpPr>
            <a:spLocks noChangeArrowheads="1"/>
          </p:cNvSpPr>
          <p:nvPr/>
        </p:nvSpPr>
        <p:spPr bwMode="auto">
          <a:xfrm>
            <a:off x="2068148" y="4941169"/>
            <a:ext cx="403225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r>
              <a:rPr kumimoji="1" lang="en-US" altLang="zh-CN" sz="2400" dirty="0" err="1">
                <a:latin typeface="Times New Roman" pitchFamily="18" charset="0"/>
                <a:cs typeface="Times New Roman" pitchFamily="18" charset="0"/>
              </a:rPr>
              <a:t>Freundlich</a:t>
            </a:r>
            <a:r>
              <a:rPr kumimoji="1" lang="zh-CN" altLang="en-US" sz="2400" dirty="0">
                <a:latin typeface="Times New Roman" pitchFamily="18" charset="0"/>
                <a:cs typeface="Times New Roman" pitchFamily="18" charset="0"/>
              </a:rPr>
              <a:t>吸附等温方程：</a:t>
            </a:r>
          </a:p>
        </p:txBody>
      </p:sp>
      <p:sp>
        <p:nvSpPr>
          <p:cNvPr id="11" name="Rectangle 13"/>
          <p:cNvSpPr>
            <a:spLocks noChangeArrowheads="1"/>
          </p:cNvSpPr>
          <p:nvPr/>
        </p:nvSpPr>
        <p:spPr bwMode="auto">
          <a:xfrm>
            <a:off x="2063552" y="5919022"/>
            <a:ext cx="403225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r>
              <a:rPr kumimoji="1" lang="zh-CN" altLang="en-US" sz="2400" dirty="0">
                <a:latin typeface="Times New Roman" pitchFamily="18" charset="0"/>
                <a:cs typeface="Times New Roman" pitchFamily="18" charset="0"/>
              </a:rPr>
              <a:t>反应速率方程：</a:t>
            </a:r>
          </a:p>
        </p:txBody>
      </p:sp>
      <p:graphicFrame>
        <p:nvGraphicFramePr>
          <p:cNvPr id="2" name="对象 1"/>
          <p:cNvGraphicFramePr>
            <a:graphicFrameLocks noChangeAspect="1"/>
          </p:cNvGraphicFramePr>
          <p:nvPr>
            <p:extLst/>
          </p:nvPr>
        </p:nvGraphicFramePr>
        <p:xfrm>
          <a:off x="6502400" y="4919663"/>
          <a:ext cx="1735138" cy="593725"/>
        </p:xfrm>
        <a:graphic>
          <a:graphicData uri="http://schemas.openxmlformats.org/presentationml/2006/ole">
            <mc:AlternateContent xmlns:mc="http://schemas.openxmlformats.org/markup-compatibility/2006">
              <mc:Choice xmlns:v="urn:schemas-microsoft-com:vml" Requires="v">
                <p:oleObj spid="_x0000_s20497" name="公式" r:id="rId9" imgW="672840" imgH="228600" progId="Equation.3">
                  <p:embed/>
                </p:oleObj>
              </mc:Choice>
              <mc:Fallback>
                <p:oleObj name="公式" r:id="rId9" imgW="672840" imgH="228600" progId="Equation.3">
                  <p:embed/>
                  <p:pic>
                    <p:nvPicPr>
                      <p:cNvPr id="0" name=""/>
                      <p:cNvPicPr>
                        <a:picLocks noChangeAspect="1" noChangeArrowheads="1"/>
                      </p:cNvPicPr>
                      <p:nvPr/>
                    </p:nvPicPr>
                    <p:blipFill>
                      <a:blip r:embed="rId10"/>
                      <a:srcRect/>
                      <a:stretch>
                        <a:fillRect/>
                      </a:stretch>
                    </p:blipFill>
                    <p:spPr bwMode="auto">
                      <a:xfrm>
                        <a:off x="6502400" y="4919663"/>
                        <a:ext cx="1735138"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Line 4"/>
          <p:cNvSpPr>
            <a:spLocks noChangeShapeType="1"/>
          </p:cNvSpPr>
          <p:nvPr/>
        </p:nvSpPr>
        <p:spPr bwMode="auto">
          <a:xfrm>
            <a:off x="485595" y="1039390"/>
            <a:ext cx="10270067" cy="46596"/>
          </a:xfrm>
          <a:prstGeom prst="line">
            <a:avLst/>
          </a:prstGeom>
          <a:noFill/>
          <a:ln w="38100" cmpd="dbl">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 name="组合 14"/>
          <p:cNvGrpSpPr/>
          <p:nvPr/>
        </p:nvGrpSpPr>
        <p:grpSpPr>
          <a:xfrm>
            <a:off x="4216400" y="2263517"/>
            <a:ext cx="4572000" cy="915555"/>
            <a:chOff x="1308100" y="2443567"/>
            <a:chExt cx="4572000" cy="915555"/>
          </a:xfrm>
        </p:grpSpPr>
        <p:sp>
          <p:nvSpPr>
            <p:cNvPr id="16" name="Rectangle 4"/>
            <p:cNvSpPr>
              <a:spLocks noChangeArrowheads="1"/>
            </p:cNvSpPr>
            <p:nvPr/>
          </p:nvSpPr>
          <p:spPr bwMode="auto">
            <a:xfrm>
              <a:off x="1308100" y="2738438"/>
              <a:ext cx="45720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CN" sz="3200" dirty="0">
                  <a:solidFill>
                    <a:prstClr val="black"/>
                  </a:solidFill>
                </a:rPr>
                <a:t>A+ *            A*</a:t>
              </a:r>
            </a:p>
          </p:txBody>
        </p:sp>
        <p:grpSp>
          <p:nvGrpSpPr>
            <p:cNvPr id="17" name="组合 16"/>
            <p:cNvGrpSpPr/>
            <p:nvPr/>
          </p:nvGrpSpPr>
          <p:grpSpPr>
            <a:xfrm>
              <a:off x="2432222" y="2443567"/>
              <a:ext cx="815536" cy="915555"/>
              <a:chOff x="3516024" y="2374062"/>
              <a:chExt cx="815536" cy="915555"/>
            </a:xfrm>
          </p:grpSpPr>
          <p:sp>
            <p:nvSpPr>
              <p:cNvPr id="18" name="Text Box 9"/>
              <p:cNvSpPr txBox="1">
                <a:spLocks noChangeArrowheads="1"/>
              </p:cNvSpPr>
              <p:nvPr/>
            </p:nvSpPr>
            <p:spPr bwMode="auto">
              <a:xfrm>
                <a:off x="3705685" y="2374062"/>
                <a:ext cx="186013"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en-US" altLang="zh-CN" sz="2400" baseline="-25000" dirty="0">
                  <a:solidFill>
                    <a:prstClr val="black"/>
                  </a:solidFill>
                </a:endParaRPr>
              </a:p>
            </p:txBody>
          </p:sp>
          <p:sp>
            <p:nvSpPr>
              <p:cNvPr id="19" name="Text Box 10"/>
              <p:cNvSpPr txBox="1">
                <a:spLocks noChangeArrowheads="1"/>
              </p:cNvSpPr>
              <p:nvPr/>
            </p:nvSpPr>
            <p:spPr bwMode="auto">
              <a:xfrm>
                <a:off x="3680411" y="2950421"/>
                <a:ext cx="186013"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endParaRPr lang="en-US" altLang="zh-CN" sz="2400" baseline="-25000" dirty="0">
                  <a:solidFill>
                    <a:prstClr val="black"/>
                  </a:solidFill>
                </a:endParaRPr>
              </a:p>
            </p:txBody>
          </p:sp>
          <p:grpSp>
            <p:nvGrpSpPr>
              <p:cNvPr id="20" name="组合 19"/>
              <p:cNvGrpSpPr/>
              <p:nvPr/>
            </p:nvGrpSpPr>
            <p:grpSpPr>
              <a:xfrm>
                <a:off x="3516024" y="2839365"/>
                <a:ext cx="815536" cy="293061"/>
                <a:chOff x="10668000" y="3794192"/>
                <a:chExt cx="745077" cy="251822"/>
              </a:xfrm>
            </p:grpSpPr>
            <p:sp>
              <p:nvSpPr>
                <p:cNvPr id="21"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11"/>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22" name="组合 21"/>
                <p:cNvGrpSpPr/>
                <p:nvPr/>
              </p:nvGrpSpPr>
              <p:grpSpPr>
                <a:xfrm>
                  <a:off x="10668000" y="3794192"/>
                  <a:ext cx="745077" cy="157374"/>
                  <a:chOff x="10667990" y="3918680"/>
                  <a:chExt cx="745077" cy="157374"/>
                </a:xfrm>
              </p:grpSpPr>
              <p:sp>
                <p:nvSpPr>
                  <p:cNvPr id="23"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4"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11"/>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25"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spTree>
    <p:extLst>
      <p:ext uri="{BB962C8B-B14F-4D97-AF65-F5344CB8AC3E}">
        <p14:creationId xmlns:p14="http://schemas.microsoft.com/office/powerpoint/2010/main" val="1740771147"/>
      </p:ext>
    </p:extLst>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ext Box 2"/>
          <p:cNvSpPr txBox="1">
            <a:spLocks noGrp="1" noChangeArrowheads="1"/>
          </p:cNvSpPr>
          <p:nvPr>
            <p:ph type="body" idx="1"/>
          </p:nvPr>
        </p:nvSpPr>
        <p:spPr>
          <a:xfrm>
            <a:off x="1848416" y="1722016"/>
            <a:ext cx="9001000" cy="4114800"/>
          </a:xfrm>
          <a:noFill/>
          <a:ln/>
        </p:spPr>
        <p:txBody>
          <a:bodyPr>
            <a:normAutofit/>
          </a:bodyPr>
          <a:lstStyle/>
          <a:p>
            <a:pPr>
              <a:spcBef>
                <a:spcPts val="1200"/>
              </a:spcBef>
              <a:spcAft>
                <a:spcPts val="1800"/>
              </a:spcAft>
            </a:pPr>
            <a:r>
              <a:rPr lang="en-US" altLang="zh-CN" dirty="0">
                <a:latin typeface="Times New Roman" pitchFamily="18" charset="0"/>
              </a:rPr>
              <a:t>Ed(</a:t>
            </a:r>
            <a:r>
              <a:rPr lang="el-GR" altLang="zh-CN" dirty="0">
                <a:latin typeface="Times New Roman" pitchFamily="18" charset="0"/>
              </a:rPr>
              <a:t>θ</a:t>
            </a:r>
            <a:r>
              <a:rPr lang="en-US" altLang="zh-CN" dirty="0">
                <a:latin typeface="Times New Roman" pitchFamily="18" charset="0"/>
              </a:rPr>
              <a:t>)/ </a:t>
            </a:r>
            <a:r>
              <a:rPr lang="en-US" altLang="zh-CN" dirty="0" err="1">
                <a:latin typeface="Times New Roman" pitchFamily="18" charset="0"/>
              </a:rPr>
              <a:t>Ea</a:t>
            </a:r>
            <a:r>
              <a:rPr lang="en-US" altLang="zh-CN" dirty="0">
                <a:latin typeface="Times New Roman" pitchFamily="18" charset="0"/>
              </a:rPr>
              <a:t>(</a:t>
            </a:r>
            <a:r>
              <a:rPr lang="el-GR" altLang="zh-CN" dirty="0">
                <a:latin typeface="Times New Roman" pitchFamily="18" charset="0"/>
              </a:rPr>
              <a:t>θ</a:t>
            </a:r>
            <a:r>
              <a:rPr lang="en-US" altLang="zh-CN" dirty="0">
                <a:latin typeface="Times New Roman" pitchFamily="18" charset="0"/>
              </a:rPr>
              <a:t>) </a:t>
            </a:r>
            <a:r>
              <a:rPr lang="zh-CN" altLang="en-US" dirty="0">
                <a:latin typeface="Times New Roman" pitchFamily="18" charset="0"/>
              </a:rPr>
              <a:t>：与</a:t>
            </a:r>
            <a:r>
              <a:rPr lang="el-GR" altLang="zh-CN" dirty="0">
                <a:latin typeface="Times New Roman" pitchFamily="18" charset="0"/>
              </a:rPr>
              <a:t>θ</a:t>
            </a:r>
            <a:r>
              <a:rPr lang="zh-CN" altLang="en-US" dirty="0">
                <a:latin typeface="Times New Roman" pitchFamily="18" charset="0"/>
              </a:rPr>
              <a:t>无关</a:t>
            </a:r>
            <a:r>
              <a:rPr lang="en-US" altLang="zh-CN" dirty="0">
                <a:latin typeface="Times New Roman" pitchFamily="18" charset="0"/>
              </a:rPr>
              <a:t>—</a:t>
            </a:r>
            <a:r>
              <a:rPr lang="en-US" altLang="zh-CN" dirty="0" smtClean="0">
                <a:latin typeface="Times New Roman" pitchFamily="18" charset="0"/>
              </a:rPr>
              <a:t>Langmuir</a:t>
            </a:r>
            <a:r>
              <a:rPr lang="zh-CN" altLang="en-US" dirty="0">
                <a:latin typeface="Times New Roman" pitchFamily="18" charset="0"/>
              </a:rPr>
              <a:t>方程</a:t>
            </a:r>
          </a:p>
          <a:p>
            <a:r>
              <a:rPr lang="en-US" altLang="zh-CN" dirty="0">
                <a:latin typeface="Times New Roman" pitchFamily="18" charset="0"/>
              </a:rPr>
              <a:t>Ed(</a:t>
            </a:r>
            <a:r>
              <a:rPr lang="el-GR" altLang="zh-CN" dirty="0">
                <a:latin typeface="Times New Roman" pitchFamily="18" charset="0"/>
              </a:rPr>
              <a:t>θ</a:t>
            </a:r>
            <a:r>
              <a:rPr lang="en-US" altLang="zh-CN" dirty="0">
                <a:latin typeface="Times New Roman" pitchFamily="18" charset="0"/>
              </a:rPr>
              <a:t>)/ </a:t>
            </a:r>
            <a:r>
              <a:rPr lang="en-US" altLang="zh-CN" dirty="0" err="1">
                <a:latin typeface="Times New Roman" pitchFamily="18" charset="0"/>
              </a:rPr>
              <a:t>Ea</a:t>
            </a:r>
            <a:r>
              <a:rPr lang="en-US" altLang="zh-CN" dirty="0">
                <a:latin typeface="Times New Roman" pitchFamily="18" charset="0"/>
              </a:rPr>
              <a:t>(</a:t>
            </a:r>
            <a:r>
              <a:rPr lang="el-GR" altLang="zh-CN" dirty="0">
                <a:latin typeface="Times New Roman" pitchFamily="18" charset="0"/>
              </a:rPr>
              <a:t>θ</a:t>
            </a:r>
            <a:r>
              <a:rPr lang="en-US" altLang="zh-CN" dirty="0">
                <a:latin typeface="Times New Roman" pitchFamily="18" charset="0"/>
              </a:rPr>
              <a:t>)</a:t>
            </a:r>
            <a:r>
              <a:rPr lang="zh-CN" altLang="en-US" dirty="0">
                <a:latin typeface="Times New Roman" pitchFamily="18" charset="0"/>
              </a:rPr>
              <a:t>：随</a:t>
            </a:r>
            <a:r>
              <a:rPr lang="el-GR" altLang="zh-CN" dirty="0">
                <a:latin typeface="Times New Roman" pitchFamily="18" charset="0"/>
              </a:rPr>
              <a:t>θ</a:t>
            </a:r>
            <a:r>
              <a:rPr lang="zh-CN" altLang="en-US" dirty="0">
                <a:latin typeface="Times New Roman" pitchFamily="18" charset="0"/>
              </a:rPr>
              <a:t>线性变化</a:t>
            </a:r>
            <a:r>
              <a:rPr lang="en-US" altLang="zh-CN" dirty="0">
                <a:latin typeface="Times New Roman" pitchFamily="18" charset="0"/>
              </a:rPr>
              <a:t>—</a:t>
            </a:r>
            <a:r>
              <a:rPr lang="en-US" altLang="zh-CN" dirty="0" err="1">
                <a:latin typeface="Times New Roman" pitchFamily="18" charset="0"/>
              </a:rPr>
              <a:t>Elovich</a:t>
            </a:r>
            <a:r>
              <a:rPr lang="zh-CN" altLang="en-US" dirty="0">
                <a:latin typeface="Times New Roman" pitchFamily="18" charset="0"/>
              </a:rPr>
              <a:t>方程</a:t>
            </a:r>
          </a:p>
          <a:p>
            <a:pPr>
              <a:spcBef>
                <a:spcPts val="1200"/>
              </a:spcBef>
              <a:spcAft>
                <a:spcPts val="1200"/>
              </a:spcAft>
              <a:buNone/>
            </a:pPr>
            <a:r>
              <a:rPr lang="zh-CN" altLang="en-US" dirty="0">
                <a:latin typeface="Times New Roman" pitchFamily="18" charset="0"/>
              </a:rPr>
              <a:t>   </a:t>
            </a:r>
            <a:r>
              <a:rPr lang="en-US" altLang="zh-CN" sz="2400" dirty="0" err="1">
                <a:solidFill>
                  <a:srgbClr val="0000FF"/>
                </a:solidFill>
                <a:latin typeface="Times New Roman" pitchFamily="18" charset="0"/>
              </a:rPr>
              <a:t>Ea</a:t>
            </a:r>
            <a:r>
              <a:rPr lang="zh-CN" altLang="en-US" sz="2400" dirty="0">
                <a:solidFill>
                  <a:srgbClr val="0000FF"/>
                </a:solidFill>
                <a:latin typeface="Times New Roman" pitchFamily="18" charset="0"/>
              </a:rPr>
              <a:t>＝</a:t>
            </a:r>
            <a:r>
              <a:rPr lang="en-US" altLang="zh-CN" sz="2400" dirty="0">
                <a:solidFill>
                  <a:srgbClr val="0000FF"/>
                </a:solidFill>
                <a:latin typeface="Times New Roman" pitchFamily="18" charset="0"/>
              </a:rPr>
              <a:t>Ea</a:t>
            </a:r>
            <a:r>
              <a:rPr lang="en-US" altLang="zh-CN" sz="2400" baseline="30000" dirty="0">
                <a:solidFill>
                  <a:srgbClr val="0000FF"/>
                </a:solidFill>
                <a:latin typeface="Times New Roman" pitchFamily="18" charset="0"/>
              </a:rPr>
              <a:t>0 </a:t>
            </a:r>
            <a:r>
              <a:rPr lang="zh-CN" altLang="en-US" sz="2400" dirty="0">
                <a:solidFill>
                  <a:srgbClr val="0000FF"/>
                </a:solidFill>
                <a:latin typeface="Times New Roman" pitchFamily="18" charset="0"/>
              </a:rPr>
              <a:t>＋</a:t>
            </a:r>
            <a:r>
              <a:rPr lang="el-GR" altLang="zh-CN" sz="2400" dirty="0">
                <a:solidFill>
                  <a:srgbClr val="0000FF"/>
                </a:solidFill>
                <a:latin typeface="Times New Roman" pitchFamily="18" charset="0"/>
                <a:cs typeface="Times New Roman" pitchFamily="18" charset="0"/>
              </a:rPr>
              <a:t>αθ</a:t>
            </a:r>
            <a:r>
              <a:rPr lang="en-US" altLang="zh-CN" sz="2400" dirty="0">
                <a:solidFill>
                  <a:srgbClr val="0000FF"/>
                </a:solidFill>
                <a:latin typeface="Times New Roman" pitchFamily="18" charset="0"/>
                <a:cs typeface="Times New Roman" pitchFamily="18" charset="0"/>
              </a:rPr>
              <a:t>     Ed= </a:t>
            </a:r>
            <a:r>
              <a:rPr lang="en-US" altLang="zh-CN" sz="2400" dirty="0">
                <a:solidFill>
                  <a:srgbClr val="0000FF"/>
                </a:solidFill>
                <a:latin typeface="Times New Roman" pitchFamily="18" charset="0"/>
              </a:rPr>
              <a:t>Ed</a:t>
            </a:r>
            <a:r>
              <a:rPr lang="en-US" altLang="zh-CN" sz="2400" baseline="30000" dirty="0">
                <a:solidFill>
                  <a:srgbClr val="0000FF"/>
                </a:solidFill>
                <a:latin typeface="Times New Roman" pitchFamily="18" charset="0"/>
              </a:rPr>
              <a:t>0 </a:t>
            </a:r>
            <a:r>
              <a:rPr lang="zh-CN" altLang="en-US" sz="2400" dirty="0">
                <a:solidFill>
                  <a:srgbClr val="0000FF"/>
                </a:solidFill>
                <a:latin typeface="Times New Roman" pitchFamily="18" charset="0"/>
              </a:rPr>
              <a:t>－ </a:t>
            </a:r>
            <a:r>
              <a:rPr lang="el-GR" altLang="zh-CN" sz="2400" dirty="0">
                <a:solidFill>
                  <a:srgbClr val="0000FF"/>
                </a:solidFill>
                <a:latin typeface="Times New Roman" pitchFamily="18" charset="0"/>
                <a:cs typeface="Times New Roman" pitchFamily="18" charset="0"/>
              </a:rPr>
              <a:t>βθ</a:t>
            </a:r>
            <a:r>
              <a:rPr lang="en-US" altLang="zh-CN" sz="2400" dirty="0">
                <a:solidFill>
                  <a:srgbClr val="0000FF"/>
                </a:solidFill>
                <a:latin typeface="Times New Roman" pitchFamily="18" charset="0"/>
                <a:cs typeface="Times New Roman" pitchFamily="18" charset="0"/>
              </a:rPr>
              <a:t>   </a:t>
            </a:r>
            <a:r>
              <a:rPr lang="zh-CN" altLang="zh-CN" sz="2400" dirty="0"/>
              <a:t>  </a:t>
            </a:r>
            <a:r>
              <a:rPr lang="zh-CN" altLang="zh-CN" sz="2400" kern="100" dirty="0">
                <a:ea typeface="Times New Roman"/>
              </a:rPr>
              <a:t> </a:t>
            </a:r>
            <a:r>
              <a:rPr lang="en-US" altLang="zh-CN" b="1" kern="100" dirty="0" smtClean="0">
                <a:solidFill>
                  <a:srgbClr val="C00000"/>
                </a:solidFill>
                <a:latin typeface="Times New Roman" pitchFamily="18" charset="0"/>
                <a:ea typeface="Times New Roman"/>
                <a:cs typeface="Times New Roman" pitchFamily="18" charset="0"/>
              </a:rPr>
              <a:t>r=k</a:t>
            </a:r>
            <a:r>
              <a:rPr lang="en-US" altLang="zh-CN" b="1" kern="100" baseline="-25000" dirty="0" smtClean="0">
                <a:solidFill>
                  <a:srgbClr val="C00000"/>
                </a:solidFill>
                <a:latin typeface="Times New Roman" pitchFamily="18" charset="0"/>
                <a:ea typeface="Times New Roman"/>
                <a:cs typeface="Times New Roman" pitchFamily="18" charset="0"/>
              </a:rPr>
              <a:t>a</a:t>
            </a:r>
            <a:r>
              <a:rPr lang="en-US" altLang="zh-CN" b="1" kern="100" dirty="0" smtClean="0">
                <a:solidFill>
                  <a:srgbClr val="C00000"/>
                </a:solidFill>
                <a:latin typeface="Times New Roman" pitchFamily="18" charset="0"/>
                <a:ea typeface="Times New Roman"/>
                <a:cs typeface="Times New Roman" pitchFamily="18" charset="0"/>
              </a:rPr>
              <a:t>Pexp(-</a:t>
            </a:r>
            <a:r>
              <a:rPr lang="el-GR" altLang="zh-CN" b="1" kern="100" dirty="0" smtClean="0">
                <a:solidFill>
                  <a:srgbClr val="C00000"/>
                </a:solidFill>
                <a:latin typeface="Times New Roman" pitchFamily="18" charset="0"/>
                <a:ea typeface="Times New Roman"/>
                <a:cs typeface="Times New Roman" pitchFamily="18" charset="0"/>
              </a:rPr>
              <a:t>α</a:t>
            </a:r>
            <a:r>
              <a:rPr lang="el-GR" altLang="zh-CN" b="1" kern="100" dirty="0" smtClean="0">
                <a:solidFill>
                  <a:srgbClr val="C00000"/>
                </a:solidFill>
                <a:latin typeface="Times New Roman" pitchFamily="18" charset="0"/>
                <a:ea typeface="宋体"/>
                <a:cs typeface="Times New Roman" pitchFamily="18" charset="0"/>
              </a:rPr>
              <a:t>θ</a:t>
            </a:r>
            <a:r>
              <a:rPr lang="en-US" altLang="zh-CN" b="1" kern="100" dirty="0" smtClean="0">
                <a:solidFill>
                  <a:srgbClr val="C00000"/>
                </a:solidFill>
                <a:latin typeface="Times New Roman" pitchFamily="18" charset="0"/>
                <a:ea typeface="宋体"/>
                <a:cs typeface="Times New Roman" pitchFamily="18" charset="0"/>
              </a:rPr>
              <a:t>/RT)</a:t>
            </a:r>
            <a:endParaRPr lang="el-GR" altLang="zh-CN" b="1" dirty="0">
              <a:solidFill>
                <a:srgbClr val="C00000"/>
              </a:solidFill>
              <a:latin typeface="Times New Roman" pitchFamily="18" charset="0"/>
              <a:cs typeface="Times New Roman" pitchFamily="18" charset="0"/>
            </a:endParaRPr>
          </a:p>
          <a:p>
            <a:pPr>
              <a:spcBef>
                <a:spcPts val="1200"/>
              </a:spcBef>
              <a:spcAft>
                <a:spcPts val="1800"/>
              </a:spcAft>
            </a:pPr>
            <a:r>
              <a:rPr lang="en-US" altLang="zh-CN" dirty="0">
                <a:latin typeface="Times New Roman" pitchFamily="18" charset="0"/>
              </a:rPr>
              <a:t>Ed(</a:t>
            </a:r>
            <a:r>
              <a:rPr lang="el-GR" altLang="zh-CN" dirty="0">
                <a:latin typeface="Times New Roman" pitchFamily="18" charset="0"/>
              </a:rPr>
              <a:t>θ</a:t>
            </a:r>
            <a:r>
              <a:rPr lang="en-US" altLang="zh-CN" dirty="0">
                <a:latin typeface="Times New Roman" pitchFamily="18" charset="0"/>
              </a:rPr>
              <a:t>)/ </a:t>
            </a:r>
            <a:r>
              <a:rPr lang="en-US" altLang="zh-CN" dirty="0" err="1">
                <a:latin typeface="Times New Roman" pitchFamily="18" charset="0"/>
              </a:rPr>
              <a:t>Ea</a:t>
            </a:r>
            <a:r>
              <a:rPr lang="en-US" altLang="zh-CN" dirty="0">
                <a:latin typeface="Times New Roman" pitchFamily="18" charset="0"/>
              </a:rPr>
              <a:t>(</a:t>
            </a:r>
            <a:r>
              <a:rPr lang="el-GR" altLang="zh-CN" dirty="0">
                <a:latin typeface="Times New Roman" pitchFamily="18" charset="0"/>
              </a:rPr>
              <a:t>θ</a:t>
            </a:r>
            <a:r>
              <a:rPr lang="en-US" altLang="zh-CN" dirty="0">
                <a:latin typeface="Times New Roman" pitchFamily="18" charset="0"/>
              </a:rPr>
              <a:t>)</a:t>
            </a:r>
            <a:r>
              <a:rPr lang="zh-CN" altLang="en-US" dirty="0">
                <a:latin typeface="Times New Roman" pitchFamily="18" charset="0"/>
              </a:rPr>
              <a:t>：随</a:t>
            </a:r>
            <a:r>
              <a:rPr lang="el-GR" altLang="zh-CN" dirty="0">
                <a:latin typeface="Times New Roman" pitchFamily="18" charset="0"/>
              </a:rPr>
              <a:t>θ</a:t>
            </a:r>
            <a:r>
              <a:rPr lang="zh-CN" altLang="en-US" dirty="0">
                <a:latin typeface="Times New Roman" pitchFamily="18" charset="0"/>
              </a:rPr>
              <a:t>对数变化</a:t>
            </a:r>
            <a:r>
              <a:rPr lang="en-US" altLang="zh-CN" dirty="0" smtClean="0">
                <a:latin typeface="Times New Roman" pitchFamily="18" charset="0"/>
              </a:rPr>
              <a:t>—</a:t>
            </a:r>
            <a:r>
              <a:rPr lang="en-US" altLang="zh-CN" dirty="0">
                <a:latin typeface="Times New Roman" pitchFamily="18" charset="0"/>
              </a:rPr>
              <a:t>Kwan</a:t>
            </a:r>
            <a:r>
              <a:rPr lang="zh-CN" altLang="en-US" dirty="0" smtClean="0">
                <a:latin typeface="Times New Roman" pitchFamily="18" charset="0"/>
              </a:rPr>
              <a:t>方程</a:t>
            </a:r>
            <a:endParaRPr lang="zh-CN" altLang="en-US" dirty="0">
              <a:latin typeface="Times New Roman" pitchFamily="18" charset="0"/>
            </a:endParaRPr>
          </a:p>
          <a:p>
            <a:pPr>
              <a:buFont typeface="Wingdings" pitchFamily="2" charset="2"/>
              <a:buNone/>
            </a:pPr>
            <a:r>
              <a:rPr lang="zh-CN" altLang="en-US" dirty="0">
                <a:latin typeface="Times New Roman" pitchFamily="18" charset="0"/>
              </a:rPr>
              <a:t>    </a:t>
            </a:r>
            <a:r>
              <a:rPr lang="en-US" altLang="zh-CN" sz="2400" dirty="0" err="1">
                <a:solidFill>
                  <a:srgbClr val="0000FF"/>
                </a:solidFill>
                <a:latin typeface="Times New Roman" pitchFamily="18" charset="0"/>
              </a:rPr>
              <a:t>Ea</a:t>
            </a:r>
            <a:r>
              <a:rPr lang="zh-CN" altLang="en-US" sz="2400" dirty="0">
                <a:solidFill>
                  <a:srgbClr val="0000FF"/>
                </a:solidFill>
                <a:latin typeface="Times New Roman" pitchFamily="18" charset="0"/>
              </a:rPr>
              <a:t>＝</a:t>
            </a:r>
            <a:r>
              <a:rPr lang="en-US" altLang="zh-CN" sz="2400" dirty="0">
                <a:solidFill>
                  <a:srgbClr val="0000FF"/>
                </a:solidFill>
                <a:latin typeface="Times New Roman" pitchFamily="18" charset="0"/>
              </a:rPr>
              <a:t>Ea</a:t>
            </a:r>
            <a:r>
              <a:rPr lang="en-US" altLang="zh-CN" sz="2400" baseline="30000" dirty="0">
                <a:solidFill>
                  <a:srgbClr val="0000FF"/>
                </a:solidFill>
                <a:latin typeface="Times New Roman" pitchFamily="18" charset="0"/>
              </a:rPr>
              <a:t>0 </a:t>
            </a:r>
            <a:r>
              <a:rPr lang="zh-CN" altLang="en-US" sz="2400" dirty="0">
                <a:solidFill>
                  <a:srgbClr val="0000FF"/>
                </a:solidFill>
                <a:latin typeface="Times New Roman" pitchFamily="18" charset="0"/>
              </a:rPr>
              <a:t>＋</a:t>
            </a:r>
            <a:r>
              <a:rPr lang="el-GR" altLang="zh-CN" sz="2400" dirty="0">
                <a:solidFill>
                  <a:srgbClr val="0000FF"/>
                </a:solidFill>
                <a:latin typeface="Times New Roman" pitchFamily="18" charset="0"/>
                <a:cs typeface="Times New Roman" pitchFamily="18" charset="0"/>
              </a:rPr>
              <a:t>α</a:t>
            </a:r>
            <a:r>
              <a:rPr lang="en-US" altLang="zh-CN" sz="2400" dirty="0" err="1">
                <a:solidFill>
                  <a:srgbClr val="0000FF"/>
                </a:solidFill>
                <a:latin typeface="Times New Roman" pitchFamily="18" charset="0"/>
                <a:cs typeface="Times New Roman" pitchFamily="18" charset="0"/>
              </a:rPr>
              <a:t>ln</a:t>
            </a:r>
            <a:r>
              <a:rPr lang="el-GR" altLang="zh-CN" sz="2400" dirty="0">
                <a:solidFill>
                  <a:srgbClr val="0000FF"/>
                </a:solidFill>
                <a:latin typeface="Times New Roman" pitchFamily="18" charset="0"/>
                <a:cs typeface="Times New Roman" pitchFamily="18" charset="0"/>
              </a:rPr>
              <a:t>θ</a:t>
            </a:r>
            <a:r>
              <a:rPr lang="en-US" altLang="zh-CN" sz="2400" dirty="0">
                <a:solidFill>
                  <a:srgbClr val="0000FF"/>
                </a:solidFill>
                <a:latin typeface="Times New Roman" pitchFamily="18" charset="0"/>
                <a:cs typeface="Times New Roman" pitchFamily="18" charset="0"/>
              </a:rPr>
              <a:t>    Ed= </a:t>
            </a:r>
            <a:r>
              <a:rPr lang="en-US" altLang="zh-CN" sz="2400" dirty="0">
                <a:solidFill>
                  <a:srgbClr val="0000FF"/>
                </a:solidFill>
                <a:latin typeface="Times New Roman" pitchFamily="18" charset="0"/>
              </a:rPr>
              <a:t>Ed</a:t>
            </a:r>
            <a:r>
              <a:rPr lang="en-US" altLang="zh-CN" sz="2400" baseline="30000" dirty="0">
                <a:solidFill>
                  <a:srgbClr val="0000FF"/>
                </a:solidFill>
                <a:latin typeface="Times New Roman" pitchFamily="18" charset="0"/>
              </a:rPr>
              <a:t>0 </a:t>
            </a:r>
            <a:r>
              <a:rPr lang="zh-CN" altLang="en-US" sz="2400" dirty="0">
                <a:solidFill>
                  <a:srgbClr val="0000FF"/>
                </a:solidFill>
                <a:latin typeface="Times New Roman" pitchFamily="18" charset="0"/>
              </a:rPr>
              <a:t>－ </a:t>
            </a:r>
            <a:r>
              <a:rPr lang="el-GR" altLang="zh-CN" sz="2400" dirty="0">
                <a:solidFill>
                  <a:srgbClr val="0000FF"/>
                </a:solidFill>
                <a:latin typeface="Times New Roman" pitchFamily="18" charset="0"/>
                <a:cs typeface="Times New Roman" pitchFamily="18" charset="0"/>
              </a:rPr>
              <a:t>β</a:t>
            </a:r>
            <a:r>
              <a:rPr lang="en-US" altLang="zh-CN" sz="2400" dirty="0" err="1">
                <a:solidFill>
                  <a:srgbClr val="0000FF"/>
                </a:solidFill>
                <a:latin typeface="Times New Roman" pitchFamily="18" charset="0"/>
                <a:cs typeface="Times New Roman" pitchFamily="18" charset="0"/>
              </a:rPr>
              <a:t>ln</a:t>
            </a:r>
            <a:r>
              <a:rPr lang="el-GR" altLang="zh-CN" sz="2400" b="1" dirty="0">
                <a:solidFill>
                  <a:srgbClr val="002060"/>
                </a:solidFill>
                <a:latin typeface="Times New Roman" pitchFamily="18" charset="0"/>
                <a:cs typeface="Times New Roman" pitchFamily="18" charset="0"/>
              </a:rPr>
              <a:t>θ</a:t>
            </a:r>
            <a:r>
              <a:rPr lang="en-US" altLang="zh-CN" b="1" dirty="0" smtClean="0">
                <a:solidFill>
                  <a:srgbClr val="C00000"/>
                </a:solidFill>
                <a:latin typeface="Times New Roman" pitchFamily="18" charset="0"/>
              </a:rPr>
              <a:t>   r=k</a:t>
            </a:r>
            <a:r>
              <a:rPr lang="en-US" altLang="zh-CN" b="1" baseline="-25000" dirty="0" smtClean="0">
                <a:solidFill>
                  <a:srgbClr val="C00000"/>
                </a:solidFill>
                <a:latin typeface="Times New Roman" pitchFamily="18" charset="0"/>
              </a:rPr>
              <a:t>a</a:t>
            </a:r>
            <a:r>
              <a:rPr lang="en-US" altLang="zh-CN" b="1" dirty="0" smtClean="0">
                <a:solidFill>
                  <a:srgbClr val="C00000"/>
                </a:solidFill>
                <a:latin typeface="Times New Roman" pitchFamily="18" charset="0"/>
              </a:rPr>
              <a:t>P</a:t>
            </a:r>
            <a:r>
              <a:rPr lang="el-GR" altLang="zh-CN" b="1" dirty="0" smtClean="0">
                <a:solidFill>
                  <a:srgbClr val="C00000"/>
                </a:solidFill>
                <a:latin typeface="Times New Roman" pitchFamily="18" charset="0"/>
                <a:ea typeface="宋体"/>
              </a:rPr>
              <a:t>θ</a:t>
            </a:r>
            <a:r>
              <a:rPr lang="en-US" altLang="zh-CN" b="1" baseline="30000" dirty="0" smtClean="0">
                <a:solidFill>
                  <a:srgbClr val="C00000"/>
                </a:solidFill>
                <a:latin typeface="Times New Roman" pitchFamily="18" charset="0"/>
                <a:ea typeface="宋体"/>
              </a:rPr>
              <a:t>(-</a:t>
            </a:r>
            <a:r>
              <a:rPr lang="el-GR" altLang="zh-CN" b="1" baseline="30000" dirty="0" smtClean="0">
                <a:solidFill>
                  <a:srgbClr val="C00000"/>
                </a:solidFill>
                <a:latin typeface="Times New Roman" pitchFamily="18" charset="0"/>
                <a:ea typeface="宋体"/>
              </a:rPr>
              <a:t>α</a:t>
            </a:r>
            <a:r>
              <a:rPr lang="en-US" altLang="zh-CN" b="1" baseline="30000" dirty="0" smtClean="0">
                <a:solidFill>
                  <a:srgbClr val="C00000"/>
                </a:solidFill>
                <a:latin typeface="Times New Roman" pitchFamily="18" charset="0"/>
                <a:ea typeface="宋体"/>
              </a:rPr>
              <a:t>/RT)</a:t>
            </a:r>
            <a:endParaRPr lang="en-US" altLang="zh-CN" b="1" baseline="30000" dirty="0">
              <a:solidFill>
                <a:srgbClr val="C00000"/>
              </a:solidFill>
              <a:latin typeface="Times New Roman" pitchFamily="18" charset="0"/>
            </a:endParaRPr>
          </a:p>
          <a:p>
            <a:endParaRPr lang="en-US" altLang="zh-CN" dirty="0"/>
          </a:p>
        </p:txBody>
      </p:sp>
      <p:sp>
        <p:nvSpPr>
          <p:cNvPr id="3" name="Rectangle 2"/>
          <p:cNvSpPr txBox="1">
            <a:spLocks noChangeArrowheads="1"/>
          </p:cNvSpPr>
          <p:nvPr/>
        </p:nvSpPr>
        <p:spPr>
          <a:xfrm>
            <a:off x="1524000" y="457200"/>
            <a:ext cx="9115894" cy="609600"/>
          </a:xfrm>
          <a:prstGeom prst="rect">
            <a:avLst/>
          </a:prstGeom>
          <a:solidFill>
            <a:schemeClr val="bg1"/>
          </a:solidFill>
        </p:spPr>
        <p:txBody>
          <a:bodyPr vert="horz" rtlCol="0">
            <a:normAutofit/>
          </a:bodyPr>
          <a:lst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buNone/>
            </a:pPr>
            <a:r>
              <a:rPr lang="zh-CN" altLang="en-US" b="1" dirty="0">
                <a:solidFill>
                  <a:srgbClr val="C00000"/>
                </a:solidFill>
              </a:rPr>
              <a:t> </a:t>
            </a:r>
            <a:r>
              <a:rPr lang="zh-CN" altLang="en-US" b="1" dirty="0" smtClean="0">
                <a:solidFill>
                  <a:srgbClr val="C00000"/>
                </a:solidFill>
              </a:rPr>
              <a:t>吸附速度：“快慢”</a:t>
            </a:r>
            <a:endParaRPr lang="en-US" altLang="zh-CN" b="1" dirty="0">
              <a:solidFill>
                <a:srgbClr val="C00000"/>
              </a:solidFill>
            </a:endParaRPr>
          </a:p>
        </p:txBody>
      </p:sp>
    </p:spTree>
    <p:extLst>
      <p:ext uri="{BB962C8B-B14F-4D97-AF65-F5344CB8AC3E}">
        <p14:creationId xmlns:p14="http://schemas.microsoft.com/office/powerpoint/2010/main" val="261399203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ext Box 2"/>
          <p:cNvSpPr txBox="1">
            <a:spLocks noGrp="1" noChangeArrowheads="1"/>
          </p:cNvSpPr>
          <p:nvPr>
            <p:ph type="body" idx="1"/>
          </p:nvPr>
        </p:nvSpPr>
        <p:spPr>
          <a:xfrm>
            <a:off x="1919537" y="1484784"/>
            <a:ext cx="8486775" cy="4402832"/>
          </a:xfrm>
          <a:noFill/>
          <a:ln/>
        </p:spPr>
        <p:txBody>
          <a:bodyPr>
            <a:normAutofit fontScale="92500" lnSpcReduction="20000"/>
          </a:bodyPr>
          <a:lstStyle/>
          <a:p>
            <a:pPr>
              <a:lnSpc>
                <a:spcPct val="160000"/>
              </a:lnSpc>
              <a:spcAft>
                <a:spcPts val="2400"/>
              </a:spcAft>
            </a:pPr>
            <a:r>
              <a:rPr lang="en-US" altLang="zh-CN" dirty="0" smtClean="0">
                <a:latin typeface="Times New Roman" pitchFamily="18" charset="0"/>
              </a:rPr>
              <a:t>Q</a:t>
            </a:r>
            <a:r>
              <a:rPr lang="zh-CN" altLang="en-US" dirty="0" smtClean="0">
                <a:latin typeface="Times New Roman" pitchFamily="18" charset="0"/>
              </a:rPr>
              <a:t>与</a:t>
            </a:r>
            <a:r>
              <a:rPr lang="el-GR" altLang="zh-CN" dirty="0">
                <a:latin typeface="Times New Roman" pitchFamily="18" charset="0"/>
              </a:rPr>
              <a:t>θ</a:t>
            </a:r>
            <a:r>
              <a:rPr lang="zh-CN" altLang="en-US" dirty="0">
                <a:latin typeface="Times New Roman" pitchFamily="18" charset="0"/>
              </a:rPr>
              <a:t>无关</a:t>
            </a:r>
            <a:r>
              <a:rPr lang="en-US" altLang="zh-CN" dirty="0">
                <a:latin typeface="Times New Roman" pitchFamily="18" charset="0"/>
              </a:rPr>
              <a:t>—</a:t>
            </a:r>
            <a:r>
              <a:rPr lang="en-US" altLang="zh-CN" dirty="0">
                <a:solidFill>
                  <a:srgbClr val="0033CC"/>
                </a:solidFill>
                <a:latin typeface="Times New Roman" pitchFamily="18" charset="0"/>
              </a:rPr>
              <a:t>Langmuir</a:t>
            </a:r>
            <a:r>
              <a:rPr lang="zh-CN" altLang="en-US" dirty="0">
                <a:latin typeface="Times New Roman" pitchFamily="18" charset="0"/>
                <a:ea typeface="黑体" pitchFamily="2" charset="-122"/>
              </a:rPr>
              <a:t>吸附等温式</a:t>
            </a:r>
            <a:endParaRPr lang="en-US" altLang="zh-CN" dirty="0">
              <a:latin typeface="Times New Roman" pitchFamily="18" charset="0"/>
              <a:ea typeface="黑体" pitchFamily="2" charset="-122"/>
            </a:endParaRPr>
          </a:p>
          <a:p>
            <a:r>
              <a:rPr lang="en-US" altLang="zh-CN" dirty="0" smtClean="0">
                <a:latin typeface="Times New Roman" pitchFamily="18" charset="0"/>
              </a:rPr>
              <a:t>Q</a:t>
            </a:r>
            <a:r>
              <a:rPr lang="zh-CN" altLang="en-US" dirty="0" smtClean="0">
                <a:latin typeface="Times New Roman" pitchFamily="18" charset="0"/>
              </a:rPr>
              <a:t>随</a:t>
            </a:r>
            <a:r>
              <a:rPr lang="el-GR" altLang="zh-CN" dirty="0">
                <a:latin typeface="Times New Roman" pitchFamily="18" charset="0"/>
              </a:rPr>
              <a:t>θ</a:t>
            </a:r>
            <a:r>
              <a:rPr lang="zh-CN" altLang="en-US" dirty="0">
                <a:latin typeface="Times New Roman" pitchFamily="18" charset="0"/>
              </a:rPr>
              <a:t>线性变化</a:t>
            </a:r>
            <a:r>
              <a:rPr lang="en-US" altLang="zh-CN" dirty="0" smtClean="0">
                <a:latin typeface="Times New Roman" pitchFamily="18" charset="0"/>
              </a:rPr>
              <a:t>—</a:t>
            </a:r>
            <a:r>
              <a:rPr lang="en-US" altLang="zh-CN" dirty="0" err="1" smtClean="0">
                <a:solidFill>
                  <a:srgbClr val="0033CC"/>
                </a:solidFill>
                <a:latin typeface="Times New Roman" pitchFamily="18" charset="0"/>
              </a:rPr>
              <a:t>Temkin</a:t>
            </a:r>
            <a:r>
              <a:rPr lang="zh-CN" altLang="en-US" dirty="0" smtClean="0">
                <a:latin typeface="Times New Roman" pitchFamily="18" charset="0"/>
                <a:ea typeface="黑体" pitchFamily="2" charset="-122"/>
              </a:rPr>
              <a:t>吸附等温式</a:t>
            </a:r>
            <a:endParaRPr lang="en-US" altLang="zh-CN" dirty="0" smtClean="0">
              <a:latin typeface="Times New Roman" pitchFamily="18" charset="0"/>
              <a:ea typeface="黑体" pitchFamily="2" charset="-122"/>
            </a:endParaRPr>
          </a:p>
          <a:p>
            <a:pPr marL="0" indent="0">
              <a:buNone/>
            </a:pPr>
            <a:endParaRPr lang="en-US" altLang="zh-CN" dirty="0" smtClean="0">
              <a:solidFill>
                <a:srgbClr val="0033CC"/>
              </a:solidFill>
              <a:latin typeface="Times New Roman" pitchFamily="18" charset="0"/>
              <a:ea typeface="黑体" pitchFamily="2" charset="-122"/>
            </a:endParaRPr>
          </a:p>
          <a:p>
            <a:pPr marL="0" indent="0">
              <a:spcBef>
                <a:spcPts val="1200"/>
              </a:spcBef>
              <a:spcAft>
                <a:spcPts val="1800"/>
              </a:spcAft>
              <a:buNone/>
            </a:pPr>
            <a:endParaRPr lang="en-US" altLang="zh-CN" dirty="0">
              <a:solidFill>
                <a:srgbClr val="0033CC"/>
              </a:solidFill>
              <a:latin typeface="Times New Roman" pitchFamily="18" charset="0"/>
              <a:ea typeface="黑体" pitchFamily="2" charset="-122"/>
            </a:endParaRPr>
          </a:p>
          <a:p>
            <a:pPr>
              <a:spcBef>
                <a:spcPts val="1200"/>
              </a:spcBef>
              <a:spcAft>
                <a:spcPts val="1800"/>
              </a:spcAft>
            </a:pPr>
            <a:r>
              <a:rPr lang="en-US" altLang="zh-CN" dirty="0" smtClean="0">
                <a:latin typeface="Times New Roman" pitchFamily="18" charset="0"/>
              </a:rPr>
              <a:t>Q</a:t>
            </a:r>
            <a:r>
              <a:rPr lang="zh-CN" altLang="en-US" dirty="0" smtClean="0">
                <a:latin typeface="Times New Roman" pitchFamily="18" charset="0"/>
              </a:rPr>
              <a:t>随</a:t>
            </a:r>
            <a:r>
              <a:rPr lang="el-GR" altLang="zh-CN" dirty="0" smtClean="0">
                <a:latin typeface="Times New Roman" pitchFamily="18" charset="0"/>
              </a:rPr>
              <a:t>θ</a:t>
            </a:r>
            <a:r>
              <a:rPr lang="zh-CN" altLang="en-US" dirty="0" smtClean="0">
                <a:latin typeface="Times New Roman" pitchFamily="18" charset="0"/>
              </a:rPr>
              <a:t>指数变化</a:t>
            </a:r>
            <a:r>
              <a:rPr lang="en-US" altLang="zh-CN" dirty="0" smtClean="0">
                <a:latin typeface="Times New Roman" pitchFamily="18" charset="0"/>
              </a:rPr>
              <a:t>—</a:t>
            </a:r>
            <a:r>
              <a:rPr lang="en-US" altLang="zh-CN" dirty="0" err="1">
                <a:solidFill>
                  <a:srgbClr val="0033CC"/>
                </a:solidFill>
                <a:latin typeface="Times New Roman" pitchFamily="18" charset="0"/>
              </a:rPr>
              <a:t>Freundlich</a:t>
            </a:r>
            <a:r>
              <a:rPr lang="zh-CN" altLang="en-US" dirty="0" smtClean="0">
                <a:latin typeface="Times New Roman" pitchFamily="18" charset="0"/>
                <a:ea typeface="黑体" pitchFamily="2" charset="-122"/>
              </a:rPr>
              <a:t>吸附等温式</a:t>
            </a:r>
            <a:endParaRPr lang="en-US" altLang="zh-CN" dirty="0" smtClean="0">
              <a:latin typeface="Times New Roman" pitchFamily="18" charset="0"/>
            </a:endParaRPr>
          </a:p>
          <a:p>
            <a:pPr marL="0" indent="0">
              <a:spcBef>
                <a:spcPts val="1200"/>
              </a:spcBef>
              <a:spcAft>
                <a:spcPts val="1800"/>
              </a:spcAft>
              <a:buNone/>
            </a:pPr>
            <a:r>
              <a:rPr lang="en-US" altLang="zh-CN" i="1" dirty="0">
                <a:latin typeface="Times New Roman" pitchFamily="18" charset="0"/>
              </a:rPr>
              <a:t> </a:t>
            </a:r>
            <a:r>
              <a:rPr lang="en-US" altLang="zh-CN" i="1" dirty="0" smtClean="0">
                <a:latin typeface="Times New Roman" pitchFamily="18" charset="0"/>
              </a:rPr>
              <a:t>                              </a:t>
            </a:r>
            <a:r>
              <a:rPr lang="el-GR" altLang="zh-CN" i="1" dirty="0" smtClean="0">
                <a:latin typeface="Times New Roman" pitchFamily="18" charset="0"/>
                <a:ea typeface="宋体"/>
              </a:rPr>
              <a:t>θ</a:t>
            </a:r>
            <a:r>
              <a:rPr lang="en-US" altLang="zh-CN" i="1" dirty="0" smtClean="0">
                <a:latin typeface="Times New Roman" pitchFamily="18" charset="0"/>
              </a:rPr>
              <a:t>=kP</a:t>
            </a:r>
            <a:r>
              <a:rPr lang="en-US" altLang="zh-CN" i="1" baseline="30000" dirty="0" smtClean="0">
                <a:latin typeface="Times New Roman" pitchFamily="18" charset="0"/>
              </a:rPr>
              <a:t>1/n </a:t>
            </a:r>
            <a:r>
              <a:rPr lang="zh-CN" altLang="en-US" dirty="0">
                <a:latin typeface="Times New Roman" pitchFamily="18" charset="0"/>
              </a:rPr>
              <a:t>（</a:t>
            </a:r>
            <a:r>
              <a:rPr lang="en-US" altLang="zh-CN" i="1" dirty="0">
                <a:latin typeface="Times New Roman" pitchFamily="18" charset="0"/>
              </a:rPr>
              <a:t>n&gt;</a:t>
            </a:r>
            <a:r>
              <a:rPr lang="en-US" altLang="zh-CN" dirty="0">
                <a:latin typeface="Times New Roman" pitchFamily="18" charset="0"/>
              </a:rPr>
              <a:t>1</a:t>
            </a:r>
            <a:r>
              <a:rPr lang="zh-CN" altLang="en-US" dirty="0">
                <a:latin typeface="Times New Roman" pitchFamily="18" charset="0"/>
              </a:rPr>
              <a:t>）</a:t>
            </a:r>
          </a:p>
          <a:p>
            <a:pPr>
              <a:buFont typeface="Wingdings" pitchFamily="2" charset="2"/>
              <a:buNone/>
            </a:pPr>
            <a:endParaRPr lang="en-US" altLang="zh-CN" dirty="0">
              <a:latin typeface="Times New Roman" pitchFamily="18" charset="0"/>
            </a:endParaRPr>
          </a:p>
          <a:p>
            <a:pPr marL="0" indent="0">
              <a:buNone/>
            </a:pPr>
            <a:endParaRPr lang="en-US" altLang="zh-CN" dirty="0"/>
          </a:p>
        </p:txBody>
      </p:sp>
      <p:sp>
        <p:nvSpPr>
          <p:cNvPr id="3" name="Rectangle 2"/>
          <p:cNvSpPr txBox="1">
            <a:spLocks noChangeArrowheads="1"/>
          </p:cNvSpPr>
          <p:nvPr/>
        </p:nvSpPr>
        <p:spPr>
          <a:xfrm>
            <a:off x="1524000" y="457200"/>
            <a:ext cx="9115894" cy="609600"/>
          </a:xfrm>
          <a:prstGeom prst="rect">
            <a:avLst/>
          </a:prstGeom>
          <a:solidFill>
            <a:schemeClr val="bg1"/>
          </a:solidFill>
        </p:spPr>
        <p:txBody>
          <a:bodyPr vert="horz" rtlCol="0">
            <a:normAutofit/>
          </a:bodyPr>
          <a:lst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buNone/>
            </a:pPr>
            <a:r>
              <a:rPr lang="zh-CN" altLang="en-US" b="1" dirty="0">
                <a:solidFill>
                  <a:srgbClr val="C00000"/>
                </a:solidFill>
              </a:rPr>
              <a:t> </a:t>
            </a:r>
            <a:r>
              <a:rPr lang="zh-CN" altLang="en-US" b="1" dirty="0" smtClean="0">
                <a:solidFill>
                  <a:srgbClr val="C00000"/>
                </a:solidFill>
              </a:rPr>
              <a:t>吸附平衡：“容量”</a:t>
            </a:r>
            <a:endParaRPr lang="en-US" altLang="zh-CN" b="1" dirty="0">
              <a:solidFill>
                <a:srgbClr val="C00000"/>
              </a:solidFill>
            </a:endParaRPr>
          </a:p>
        </p:txBody>
      </p:sp>
      <p:graphicFrame>
        <p:nvGraphicFramePr>
          <p:cNvPr id="4" name="对象 3"/>
          <p:cNvGraphicFramePr>
            <a:graphicFrameLocks noChangeAspect="1"/>
          </p:cNvGraphicFramePr>
          <p:nvPr>
            <p:extLst/>
          </p:nvPr>
        </p:nvGraphicFramePr>
        <p:xfrm>
          <a:off x="4987925" y="3140969"/>
          <a:ext cx="2520950" cy="1101725"/>
        </p:xfrm>
        <a:graphic>
          <a:graphicData uri="http://schemas.openxmlformats.org/presentationml/2006/ole">
            <mc:AlternateContent xmlns:mc="http://schemas.openxmlformats.org/markup-compatibility/2006">
              <mc:Choice xmlns:v="urn:schemas-microsoft-com:vml" Requires="v">
                <p:oleObj spid="_x0000_s21509" name="公式" r:id="rId3" imgW="977900" imgH="431800" progId="Equation.3">
                  <p:embed/>
                </p:oleObj>
              </mc:Choice>
              <mc:Fallback>
                <p:oleObj name="公式" r:id="rId3" imgW="977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7925" y="3140969"/>
                        <a:ext cx="252095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1279062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sz="half" idx="1"/>
          </p:nvPr>
        </p:nvSpPr>
        <p:spPr>
          <a:xfrm>
            <a:off x="1524000" y="457200"/>
            <a:ext cx="9144000" cy="609600"/>
          </a:xfrm>
          <a:solidFill>
            <a:schemeClr val="bg1"/>
          </a:solidFill>
        </p:spPr>
        <p:txBody>
          <a:bodyPr/>
          <a:lstStyle/>
          <a:p>
            <a:pPr algn="just">
              <a:buFont typeface="Wingdings" pitchFamily="2" charset="2"/>
              <a:buNone/>
            </a:pPr>
            <a:r>
              <a:rPr lang="en-US" altLang="zh-CN" sz="2600" b="1" dirty="0">
                <a:solidFill>
                  <a:srgbClr val="0070C0"/>
                </a:solidFill>
                <a:latin typeface="Times New Roman" pitchFamily="18" charset="0"/>
                <a:ea typeface="黑体" pitchFamily="2" charset="-122"/>
              </a:rPr>
              <a:t>2.  </a:t>
            </a:r>
            <a:r>
              <a:rPr lang="zh-CN" altLang="en-US" sz="2600" b="1" dirty="0">
                <a:solidFill>
                  <a:srgbClr val="0070C0"/>
                </a:solidFill>
                <a:latin typeface="Times New Roman" pitchFamily="18" charset="0"/>
                <a:ea typeface="黑体" pitchFamily="2" charset="-122"/>
              </a:rPr>
              <a:t>反应</a:t>
            </a:r>
            <a:r>
              <a:rPr lang="zh-CN" altLang="en-US" sz="2600" b="1" dirty="0" smtClean="0">
                <a:solidFill>
                  <a:srgbClr val="0070C0"/>
                </a:solidFill>
                <a:latin typeface="Times New Roman" pitchFamily="18" charset="0"/>
                <a:ea typeface="黑体" pitchFamily="2" charset="-122"/>
              </a:rPr>
              <a:t>物的</a:t>
            </a:r>
            <a:r>
              <a:rPr lang="zh-CN" altLang="en-US" sz="2600" b="1" dirty="0">
                <a:solidFill>
                  <a:srgbClr val="0070C0"/>
                </a:solidFill>
                <a:latin typeface="Times New Roman" pitchFamily="18" charset="0"/>
                <a:ea typeface="黑体" pitchFamily="2" charset="-122"/>
              </a:rPr>
              <a:t>吸附为控制步骤的反应（</a:t>
            </a:r>
            <a:r>
              <a:rPr lang="zh-CN" altLang="en-US" sz="2600" b="1" dirty="0" smtClean="0">
                <a:solidFill>
                  <a:srgbClr val="0070C0"/>
                </a:solidFill>
                <a:latin typeface="Times New Roman" pitchFamily="18" charset="0"/>
                <a:ea typeface="黑体" pitchFamily="2" charset="-122"/>
              </a:rPr>
              <a:t>合成氨反应）</a:t>
            </a:r>
            <a:endParaRPr lang="zh-CN" altLang="en-US" sz="2600" b="1" dirty="0">
              <a:solidFill>
                <a:srgbClr val="0070C0"/>
              </a:solidFill>
              <a:latin typeface="Times New Roman" pitchFamily="18" charset="0"/>
              <a:ea typeface="黑体" pitchFamily="2" charset="-122"/>
            </a:endParaRPr>
          </a:p>
          <a:p>
            <a:endParaRPr lang="en-US" altLang="zh-CN" sz="2600" dirty="0"/>
          </a:p>
        </p:txBody>
      </p:sp>
      <p:graphicFrame>
        <p:nvGraphicFramePr>
          <p:cNvPr id="177155" name="Object 3"/>
          <p:cNvGraphicFramePr>
            <a:graphicFrameLocks noGrp="1" noChangeAspect="1"/>
          </p:cNvGraphicFramePr>
          <p:nvPr>
            <p:ph sz="half" idx="2"/>
            <p:extLst/>
          </p:nvPr>
        </p:nvGraphicFramePr>
        <p:xfrm>
          <a:off x="128436" y="1464733"/>
          <a:ext cx="7522043" cy="4286092"/>
        </p:xfrm>
        <a:graphic>
          <a:graphicData uri="http://schemas.openxmlformats.org/presentationml/2006/ole">
            <mc:AlternateContent xmlns:mc="http://schemas.openxmlformats.org/markup-compatibility/2006">
              <mc:Choice xmlns:v="urn:schemas-microsoft-com:vml" Requires="v">
                <p:oleObj spid="_x0000_s22533" name="Document" r:id="rId3" imgW="3935605" imgH="1681535" progId="Word.Document.8">
                  <p:embed/>
                </p:oleObj>
              </mc:Choice>
              <mc:Fallback>
                <p:oleObj name="Document" r:id="rId3" imgW="3935605" imgH="1681535" progId="Word.Document.8">
                  <p:embed/>
                  <p:pic>
                    <p:nvPicPr>
                      <p:cNvPr id="0" name=""/>
                      <p:cNvPicPr>
                        <a:picLocks noChangeAspect="1" noChangeArrowheads="1"/>
                      </p:cNvPicPr>
                      <p:nvPr/>
                    </p:nvPicPr>
                    <p:blipFill>
                      <a:blip r:embed="rId4"/>
                      <a:srcRect/>
                      <a:stretch>
                        <a:fillRect/>
                      </a:stretch>
                    </p:blipFill>
                    <p:spPr bwMode="auto">
                      <a:xfrm>
                        <a:off x="128436" y="1464733"/>
                        <a:ext cx="7522043" cy="4286092"/>
                      </a:xfrm>
                      <a:prstGeom prst="rect">
                        <a:avLst/>
                      </a:prstGeom>
                      <a:solidFill>
                        <a:srgbClr val="FFFFCC"/>
                      </a:solidFill>
                      <a:ln w="9525">
                        <a:solidFill>
                          <a:srgbClr val="FF0000"/>
                        </a:solidFill>
                        <a:miter lim="800000"/>
                        <a:headEnd/>
                        <a:tailEnd/>
                      </a:ln>
                    </p:spPr>
                  </p:pic>
                </p:oleObj>
              </mc:Fallback>
            </mc:AlternateContent>
          </a:graphicData>
        </a:graphic>
      </p:graphicFrame>
      <p:sp>
        <p:nvSpPr>
          <p:cNvPr id="30" name="文本框 29"/>
          <p:cNvSpPr txBox="1"/>
          <p:nvPr/>
        </p:nvSpPr>
        <p:spPr>
          <a:xfrm>
            <a:off x="7828761" y="1594907"/>
            <a:ext cx="3001143" cy="523220"/>
          </a:xfrm>
          <a:prstGeom prst="rect">
            <a:avLst/>
          </a:prstGeom>
          <a:noFill/>
        </p:spPr>
        <p:txBody>
          <a:bodyPr wrap="none" rtlCol="0">
            <a:spAutoFit/>
          </a:bodyPr>
          <a:lstStyle/>
          <a:p>
            <a:r>
              <a:rPr lang="en-US" altLang="zh-CN" sz="2800" dirty="0" smtClean="0">
                <a:latin typeface="Times New Roman" panose="02020603050405020304" pitchFamily="18" charset="0"/>
                <a:cs typeface="Times New Roman" panose="02020603050405020304" pitchFamily="18" charset="0"/>
              </a:rPr>
              <a:t>N</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+2</a:t>
            </a: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2N</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9179850" y="1775943"/>
            <a:ext cx="506017" cy="161147"/>
            <a:chOff x="10668000" y="3794192"/>
            <a:chExt cx="745077" cy="251822"/>
          </a:xfrm>
        </p:grpSpPr>
        <p:sp>
          <p:nvSpPr>
            <p:cNvPr id="35"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36" name="组合 35"/>
            <p:cNvGrpSpPr/>
            <p:nvPr/>
          </p:nvGrpSpPr>
          <p:grpSpPr>
            <a:xfrm>
              <a:off x="10668000" y="3794192"/>
              <a:ext cx="745077" cy="157374"/>
              <a:chOff x="10667990" y="3918680"/>
              <a:chExt cx="745077" cy="157374"/>
            </a:xfrm>
          </p:grpSpPr>
          <p:sp>
            <p:nvSpPr>
              <p:cNvPr id="37"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8"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39"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sp>
        <p:nvSpPr>
          <p:cNvPr id="40" name="文本框 39"/>
          <p:cNvSpPr txBox="1"/>
          <p:nvPr/>
        </p:nvSpPr>
        <p:spPr>
          <a:xfrm>
            <a:off x="7838265" y="2137171"/>
            <a:ext cx="2897468"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H</a:t>
            </a:r>
            <a:r>
              <a:rPr lang="en-US" altLang="zh-CN" sz="2800" baseline="-25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+2</a:t>
            </a: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2H</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9170147" y="2318207"/>
            <a:ext cx="506017" cy="161147"/>
            <a:chOff x="10668000" y="3794192"/>
            <a:chExt cx="745077" cy="251822"/>
          </a:xfrm>
        </p:grpSpPr>
        <p:sp>
          <p:nvSpPr>
            <p:cNvPr id="42"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43" name="组合 42"/>
            <p:cNvGrpSpPr/>
            <p:nvPr/>
          </p:nvGrpSpPr>
          <p:grpSpPr>
            <a:xfrm>
              <a:off x="10668000" y="3794192"/>
              <a:ext cx="745077" cy="157374"/>
              <a:chOff x="10667990" y="3918680"/>
              <a:chExt cx="745077" cy="157374"/>
            </a:xfrm>
          </p:grpSpPr>
          <p:sp>
            <p:nvSpPr>
              <p:cNvPr id="44"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46"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sp>
        <p:nvSpPr>
          <p:cNvPr id="6" name="矩形 5"/>
          <p:cNvSpPr/>
          <p:nvPr/>
        </p:nvSpPr>
        <p:spPr>
          <a:xfrm>
            <a:off x="7828761" y="2839154"/>
            <a:ext cx="3271310" cy="461665"/>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N*+H</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NH</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
        <p:nvSpPr>
          <p:cNvPr id="49" name="矩形 48"/>
          <p:cNvSpPr/>
          <p:nvPr/>
        </p:nvSpPr>
        <p:spPr>
          <a:xfrm>
            <a:off x="7828761" y="3505258"/>
            <a:ext cx="3643572" cy="461665"/>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NH*+H</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NH</a:t>
            </a:r>
            <a:r>
              <a:rPr lang="en-US" altLang="zh-CN" sz="2400" baseline="-25000" dirty="0" smtClean="0">
                <a:latin typeface="Times New Roman" panose="02020603050405020304" pitchFamily="18" charset="0"/>
                <a:cs typeface="Times New Roman" panose="02020603050405020304" pitchFamily="18" charset="0"/>
              </a:rPr>
              <a:t>2</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
        <p:nvSpPr>
          <p:cNvPr id="50" name="矩形 49"/>
          <p:cNvSpPr/>
          <p:nvPr/>
        </p:nvSpPr>
        <p:spPr>
          <a:xfrm>
            <a:off x="7878491" y="4253339"/>
            <a:ext cx="3648875" cy="461665"/>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NH</a:t>
            </a:r>
            <a:r>
              <a:rPr lang="en-US" altLang="zh-CN" sz="2400" baseline="-25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*+H</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NH</a:t>
            </a:r>
            <a:r>
              <a:rPr lang="en-US" altLang="zh-CN" sz="2400" baseline="-25000" dirty="0" smtClean="0">
                <a:latin typeface="Times New Roman" panose="02020603050405020304" pitchFamily="18" charset="0"/>
                <a:cs typeface="Times New Roman" panose="02020603050405020304" pitchFamily="18" charset="0"/>
              </a:rPr>
              <a:t>3</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
        <p:nvSpPr>
          <p:cNvPr id="51" name="矩形 50"/>
          <p:cNvSpPr/>
          <p:nvPr/>
        </p:nvSpPr>
        <p:spPr>
          <a:xfrm>
            <a:off x="7920825" y="5001420"/>
            <a:ext cx="3648875" cy="461665"/>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NH</a:t>
            </a:r>
            <a:r>
              <a:rPr lang="en-US" altLang="zh-CN" sz="2400" baseline="-25000" dirty="0" smtClean="0">
                <a:latin typeface="Times New Roman" panose="02020603050405020304" pitchFamily="18" charset="0"/>
                <a:cs typeface="Times New Roman" panose="02020603050405020304" pitchFamily="18" charset="0"/>
              </a:rPr>
              <a:t>3</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NH</a:t>
            </a:r>
            <a:r>
              <a:rPr lang="en-US" altLang="zh-CN" sz="2400" baseline="-25000" dirty="0" smtClean="0">
                <a:latin typeface="Times New Roman" panose="02020603050405020304" pitchFamily="18" charset="0"/>
                <a:cs typeface="Times New Roman" panose="02020603050405020304" pitchFamily="18" charset="0"/>
              </a:rPr>
              <a:t>3</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grpSp>
        <p:nvGrpSpPr>
          <p:cNvPr id="52" name="组合 51"/>
          <p:cNvGrpSpPr/>
          <p:nvPr/>
        </p:nvGrpSpPr>
        <p:grpSpPr>
          <a:xfrm>
            <a:off x="9076323" y="2969885"/>
            <a:ext cx="506017" cy="161147"/>
            <a:chOff x="10668000" y="3794192"/>
            <a:chExt cx="745077" cy="251822"/>
          </a:xfrm>
        </p:grpSpPr>
        <p:sp>
          <p:nvSpPr>
            <p:cNvPr id="53"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54" name="组合 53"/>
            <p:cNvGrpSpPr/>
            <p:nvPr/>
          </p:nvGrpSpPr>
          <p:grpSpPr>
            <a:xfrm>
              <a:off x="10668000" y="3794192"/>
              <a:ext cx="745077" cy="157374"/>
              <a:chOff x="10667990" y="3918680"/>
              <a:chExt cx="745077" cy="157374"/>
            </a:xfrm>
          </p:grpSpPr>
          <p:sp>
            <p:nvSpPr>
              <p:cNvPr id="55"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6"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57"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nvGrpSpPr>
          <p:cNvPr id="58" name="组合 57"/>
          <p:cNvGrpSpPr/>
          <p:nvPr/>
        </p:nvGrpSpPr>
        <p:grpSpPr>
          <a:xfrm>
            <a:off x="9248450" y="3655516"/>
            <a:ext cx="506017" cy="161147"/>
            <a:chOff x="10668000" y="3794192"/>
            <a:chExt cx="745077" cy="251822"/>
          </a:xfrm>
        </p:grpSpPr>
        <p:sp>
          <p:nvSpPr>
            <p:cNvPr id="59"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60" name="组合 59"/>
            <p:cNvGrpSpPr/>
            <p:nvPr/>
          </p:nvGrpSpPr>
          <p:grpSpPr>
            <a:xfrm>
              <a:off x="10668000" y="3794192"/>
              <a:ext cx="745077" cy="157374"/>
              <a:chOff x="10667990" y="3918680"/>
              <a:chExt cx="745077" cy="157374"/>
            </a:xfrm>
          </p:grpSpPr>
          <p:sp>
            <p:nvSpPr>
              <p:cNvPr id="61"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62"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63"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nvGrpSpPr>
          <p:cNvPr id="64" name="组合 63"/>
          <p:cNvGrpSpPr/>
          <p:nvPr/>
        </p:nvGrpSpPr>
        <p:grpSpPr>
          <a:xfrm>
            <a:off x="9397538" y="4403597"/>
            <a:ext cx="506017" cy="161147"/>
            <a:chOff x="10668000" y="3794192"/>
            <a:chExt cx="745077" cy="251822"/>
          </a:xfrm>
        </p:grpSpPr>
        <p:sp>
          <p:nvSpPr>
            <p:cNvPr id="65"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66" name="组合 65"/>
            <p:cNvGrpSpPr/>
            <p:nvPr/>
          </p:nvGrpSpPr>
          <p:grpSpPr>
            <a:xfrm>
              <a:off x="10668000" y="3794192"/>
              <a:ext cx="745077" cy="157374"/>
              <a:chOff x="10667990" y="3918680"/>
              <a:chExt cx="745077" cy="157374"/>
            </a:xfrm>
          </p:grpSpPr>
          <p:sp>
            <p:nvSpPr>
              <p:cNvPr id="67"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68"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69"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nvGrpSpPr>
          <p:cNvPr id="70" name="组合 69"/>
          <p:cNvGrpSpPr/>
          <p:nvPr/>
        </p:nvGrpSpPr>
        <p:grpSpPr>
          <a:xfrm>
            <a:off x="8786424" y="5151678"/>
            <a:ext cx="506017" cy="161147"/>
            <a:chOff x="10668000" y="3794192"/>
            <a:chExt cx="745077" cy="251822"/>
          </a:xfrm>
        </p:grpSpPr>
        <p:sp>
          <p:nvSpPr>
            <p:cNvPr id="71"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72" name="组合 71"/>
            <p:cNvGrpSpPr/>
            <p:nvPr/>
          </p:nvGrpSpPr>
          <p:grpSpPr>
            <a:xfrm>
              <a:off x="10668000" y="3794192"/>
              <a:ext cx="745077" cy="157374"/>
              <a:chOff x="10667990" y="3918680"/>
              <a:chExt cx="745077" cy="157374"/>
            </a:xfrm>
          </p:grpSpPr>
          <p:sp>
            <p:nvSpPr>
              <p:cNvPr id="73"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4"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5"/>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75"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sp>
        <p:nvSpPr>
          <p:cNvPr id="47" name="矩形 46"/>
          <p:cNvSpPr/>
          <p:nvPr/>
        </p:nvSpPr>
        <p:spPr>
          <a:xfrm>
            <a:off x="7755467" y="1464733"/>
            <a:ext cx="3166533" cy="731176"/>
          </a:xfrm>
          <a:prstGeom prst="rect">
            <a:avLst/>
          </a:prstGeom>
          <a:solidFill>
            <a:srgbClr val="FFC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8555824"/>
      </p:ext>
    </p:extLst>
  </p:cSld>
  <p:clrMapOvr>
    <a:masterClrMapping/>
  </p:clrMapOvr>
  <p:transition>
    <p:blinds dir="vert"/>
  </p:transition>
  <p:timing>
    <p:tnLst>
      <p:par>
        <p:cTn id="1" dur="indefinite" restart="never" nodeType="tmRoot"/>
      </p:par>
    </p:tnLst>
  </p:timing>
  <p:extLst mod="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8178" name="Object 2"/>
          <p:cNvGraphicFramePr>
            <a:graphicFrameLocks noGrp="1" noChangeAspect="1"/>
          </p:cNvGraphicFramePr>
          <p:nvPr>
            <p:ph sz="half" idx="2"/>
            <p:extLst/>
          </p:nvPr>
        </p:nvGraphicFramePr>
        <p:xfrm>
          <a:off x="2711624" y="332657"/>
          <a:ext cx="6457528" cy="4522029"/>
        </p:xfrm>
        <a:graphic>
          <a:graphicData uri="http://schemas.openxmlformats.org/presentationml/2006/ole">
            <mc:AlternateContent xmlns:mc="http://schemas.openxmlformats.org/markup-compatibility/2006">
              <mc:Choice xmlns:v="urn:schemas-microsoft-com:vml" Requires="v">
                <p:oleObj spid="_x0000_s23560" name="文档" r:id="rId3" imgW="2857680" imgH="2004840" progId="Word.Document.8">
                  <p:embed/>
                </p:oleObj>
              </mc:Choice>
              <mc:Fallback>
                <p:oleObj name="文档" r:id="rId3" imgW="2857680" imgH="20048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624" y="332657"/>
                        <a:ext cx="6457528" cy="4522029"/>
                      </a:xfrm>
                      <a:prstGeom prst="rect">
                        <a:avLst/>
                      </a:prstGeom>
                      <a:solidFill>
                        <a:srgbClr val="FFCCFF"/>
                      </a:solidFill>
                    </p:spPr>
                  </p:pic>
                </p:oleObj>
              </mc:Fallback>
            </mc:AlternateContent>
          </a:graphicData>
        </a:graphic>
      </p:graphicFrame>
      <p:graphicFrame>
        <p:nvGraphicFramePr>
          <p:cNvPr id="178179" name="Object 3"/>
          <p:cNvGraphicFramePr>
            <a:graphicFrameLocks noChangeAspect="1"/>
          </p:cNvGraphicFramePr>
          <p:nvPr>
            <p:extLst/>
          </p:nvPr>
        </p:nvGraphicFramePr>
        <p:xfrm>
          <a:off x="2351584" y="5157192"/>
          <a:ext cx="7560840" cy="1394286"/>
        </p:xfrm>
        <a:graphic>
          <a:graphicData uri="http://schemas.openxmlformats.org/presentationml/2006/ole">
            <mc:AlternateContent xmlns:mc="http://schemas.openxmlformats.org/markup-compatibility/2006">
              <mc:Choice xmlns:v="urn:schemas-microsoft-com:vml" Requires="v">
                <p:oleObj spid="_x0000_s23561" name="Document" r:id="rId5" imgW="2603626" imgH="710133" progId="Word.Document.8">
                  <p:embed/>
                </p:oleObj>
              </mc:Choice>
              <mc:Fallback>
                <p:oleObj name="Document" r:id="rId5" imgW="2603626" imgH="710133" progId="Word.Document.8">
                  <p:embed/>
                  <p:pic>
                    <p:nvPicPr>
                      <p:cNvPr id="0" name=""/>
                      <p:cNvPicPr>
                        <a:picLocks noChangeAspect="1" noChangeArrowheads="1"/>
                      </p:cNvPicPr>
                      <p:nvPr/>
                    </p:nvPicPr>
                    <p:blipFill>
                      <a:blip r:embed="rId6"/>
                      <a:srcRect/>
                      <a:stretch>
                        <a:fillRect/>
                      </a:stretch>
                    </p:blipFill>
                    <p:spPr bwMode="auto">
                      <a:xfrm>
                        <a:off x="2351584" y="5157192"/>
                        <a:ext cx="7560840" cy="139428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1156407"/>
      </p:ext>
    </p:extLst>
  </p:cSld>
  <p:clrMapOvr>
    <a:masterClrMapping/>
  </p:clrMapOvr>
  <p:transition>
    <p:blinds dir="vert"/>
  </p:transition>
  <p:timing>
    <p:tnLst>
      <p:par>
        <p:cTn id="1" dur="indefinite" restart="never" nodeType="tmRoot"/>
      </p:par>
    </p:tnLst>
  </p:timing>
  <p:extLst mod="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a:xfrm>
            <a:off x="1965240" y="3717033"/>
            <a:ext cx="8280920" cy="576064"/>
          </a:xfrm>
        </p:spPr>
        <p:txBody>
          <a:bodyPr>
            <a:normAutofit/>
          </a:bodyPr>
          <a:lstStyle/>
          <a:p>
            <a:pPr>
              <a:lnSpc>
                <a:spcPct val="140000"/>
              </a:lnSpc>
              <a:buClr>
                <a:srgbClr val="0000FF"/>
              </a:buClr>
              <a:buSzPct val="700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cs typeface="Times New Roman" pitchFamily="18" charset="0"/>
              </a:rPr>
              <a:t>双曲线型：</a:t>
            </a:r>
          </a:p>
        </p:txBody>
      </p:sp>
      <p:sp>
        <p:nvSpPr>
          <p:cNvPr id="5" name="Rectangle 3"/>
          <p:cNvSpPr txBox="1">
            <a:spLocks noChangeArrowheads="1"/>
          </p:cNvSpPr>
          <p:nvPr/>
        </p:nvSpPr>
        <p:spPr>
          <a:xfrm>
            <a:off x="1991544" y="1483308"/>
            <a:ext cx="8203296" cy="1242280"/>
          </a:xfrm>
          <a:prstGeom prst="rect">
            <a:avLst/>
          </a:prstGeom>
        </p:spPr>
        <p:txBody>
          <a:bodyPr vert="horz" rtlCol="0">
            <a:noAutofit/>
          </a:bodyPr>
          <a:lst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a:lnSpc>
                <a:spcPct val="160000"/>
              </a:lnSpc>
              <a:buClr>
                <a:srgbClr val="0000FF"/>
              </a:buClr>
              <a:buFont typeface="Wingdings" panose="05000000000000000000" pitchFamily="2" charset="2"/>
              <a:buChar char="Ø"/>
            </a:pPr>
            <a:r>
              <a:rPr lang="zh-CN" altLang="en-US" sz="2400" b="1" dirty="0">
                <a:solidFill>
                  <a:prstClr val="black"/>
                </a:solidFill>
                <a:latin typeface="Times New Roman" pitchFamily="18" charset="0"/>
                <a:ea typeface="宋体" panose="02010600030101010101" pitchFamily="2" charset="-122"/>
                <a:cs typeface="Times New Roman" panose="02020603050405020304" pitchFamily="18" charset="0"/>
              </a:rPr>
              <a:t>直接选用某种函数</a:t>
            </a:r>
            <a:r>
              <a:rPr lang="zh-CN" altLang="en-US" sz="2400" b="1" dirty="0" smtClean="0">
                <a:solidFill>
                  <a:prstClr val="black"/>
                </a:solidFill>
                <a:latin typeface="Times New Roman" pitchFamily="18" charset="0"/>
                <a:ea typeface="宋体" panose="02010600030101010101" pitchFamily="2" charset="-122"/>
                <a:cs typeface="Times New Roman" panose="02020603050405020304" pitchFamily="18" charset="0"/>
              </a:rPr>
              <a:t>建立反应速率方程</a:t>
            </a:r>
            <a:r>
              <a:rPr lang="zh-CN" altLang="en-US" sz="2400" b="1" dirty="0">
                <a:solidFill>
                  <a:prstClr val="black"/>
                </a:solidFill>
                <a:latin typeface="Times New Roman" pitchFamily="18" charset="0"/>
                <a:ea typeface="宋体" panose="02010600030101010101" pitchFamily="2" charset="-122"/>
                <a:cs typeface="Times New Roman" panose="02020603050405020304" pitchFamily="18" charset="0"/>
              </a:rPr>
              <a:t>；与反应机理无关</a:t>
            </a:r>
            <a:endParaRPr lang="en-US" altLang="zh-CN" sz="2400" b="1" dirty="0">
              <a:solidFill>
                <a:prstClr val="black"/>
              </a:solidFill>
              <a:latin typeface="Times New Roman" pitchFamily="18" charset="0"/>
              <a:ea typeface="宋体" panose="02010600030101010101" pitchFamily="2" charset="-122"/>
              <a:cs typeface="Times New Roman" panose="02020603050405020304" pitchFamily="18" charset="0"/>
            </a:endParaRPr>
          </a:p>
          <a:p>
            <a:pPr>
              <a:lnSpc>
                <a:spcPct val="160000"/>
              </a:lnSpc>
              <a:buClr>
                <a:srgbClr val="0000FF"/>
              </a:buClr>
              <a:buFont typeface="Wingdings" panose="05000000000000000000" pitchFamily="2" charset="2"/>
              <a:buChar char="Ø"/>
            </a:pPr>
            <a:r>
              <a:rPr lang="zh-CN" altLang="en-US" sz="2400" b="1" dirty="0">
                <a:solidFill>
                  <a:prstClr val="black"/>
                </a:solidFill>
                <a:latin typeface="Times New Roman" pitchFamily="18" charset="0"/>
                <a:ea typeface="宋体" panose="02010600030101010101" pitchFamily="2" charset="-122"/>
                <a:cs typeface="Times New Roman" panose="02020603050405020304" pitchFamily="18" charset="0"/>
              </a:rPr>
              <a:t>幂函数型：常见的一种</a:t>
            </a:r>
            <a:endParaRPr lang="zh-CN" altLang="en-US" sz="2400" dirty="0">
              <a:solidFill>
                <a:prstClr val="black"/>
              </a:solidFill>
              <a:latin typeface="Times New Roman" pitchFamily="18" charset="0"/>
              <a:ea typeface="华文楷体" pitchFamily="2" charset="-122"/>
              <a:cs typeface="Times New Roman" pitchFamily="18" charset="0"/>
            </a:endParaRPr>
          </a:p>
        </p:txBody>
      </p:sp>
      <p:sp>
        <p:nvSpPr>
          <p:cNvPr id="7" name="Rectangle 2"/>
          <p:cNvSpPr>
            <a:spLocks noGrp="1" noChangeArrowheads="1"/>
          </p:cNvSpPr>
          <p:nvPr>
            <p:ph type="title"/>
          </p:nvPr>
        </p:nvSpPr>
        <p:spPr>
          <a:xfrm>
            <a:off x="1965240" y="201538"/>
            <a:ext cx="8229600" cy="1143000"/>
          </a:xfrm>
        </p:spPr>
        <p:txBody>
          <a:bodyPr>
            <a:normAutofit/>
          </a:bodyPr>
          <a:lstStyle/>
          <a:p>
            <a:r>
              <a:rPr lang="en-US" altLang="zh-CN" sz="3600" dirty="0">
                <a:solidFill>
                  <a:srgbClr val="FF0000"/>
                </a:solidFill>
                <a:latin typeface="Times New Roman" panose="02020603050405020304" pitchFamily="18" charset="0"/>
                <a:ea typeface="黑体" panose="02010609060101010101" pitchFamily="49" charset="-122"/>
              </a:rPr>
              <a:t>§3 </a:t>
            </a:r>
            <a:r>
              <a:rPr lang="zh-CN" altLang="en-US" sz="3600" dirty="0">
                <a:solidFill>
                  <a:srgbClr val="FF0000"/>
                </a:solidFill>
              </a:rPr>
              <a:t>经验型模型方法建立速率方程</a:t>
            </a:r>
          </a:p>
        </p:txBody>
      </p:sp>
      <p:cxnSp>
        <p:nvCxnSpPr>
          <p:cNvPr id="8" name="直接连接符 7"/>
          <p:cNvCxnSpPr/>
          <p:nvPr/>
        </p:nvCxnSpPr>
        <p:spPr>
          <a:xfrm>
            <a:off x="1703512" y="1268760"/>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4727848" y="2864358"/>
                <a:ext cx="1656184" cy="8956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solidFill>
                            <a:prstClr val="black"/>
                          </a:solidFill>
                          <a:latin typeface="Cambria Math" panose="02040503050406030204" pitchFamily="18" charset="0"/>
                        </a:rPr>
                        <m:t>r</m:t>
                      </m:r>
                      <m:r>
                        <a:rPr lang="zh-CN" altLang="en-US">
                          <a:solidFill>
                            <a:prstClr val="black"/>
                          </a:solidFill>
                          <a:latin typeface="Cambria Math" panose="02040503050406030204" pitchFamily="18" charset="0"/>
                        </a:rPr>
                        <m:t>=</m:t>
                      </m:r>
                      <m:nary>
                        <m:naryPr>
                          <m:chr m:val="∏"/>
                          <m:limLoc m:val="undOvr"/>
                          <m:ctrlPr>
                            <a:rPr lang="zh-CN" altLang="en-US" i="1">
                              <a:solidFill>
                                <a:prstClr val="black"/>
                              </a:solidFill>
                              <a:latin typeface="Cambria Math" panose="02040503050406030204" pitchFamily="18" charset="0"/>
                            </a:rPr>
                          </m:ctrlPr>
                        </m:naryPr>
                        <m:sub>
                          <m:r>
                            <a:rPr lang="zh-CN" altLang="en-US" i="1">
                              <a:solidFill>
                                <a:prstClr val="black"/>
                              </a:solidFill>
                              <a:latin typeface="Cambria Math" panose="02040503050406030204" pitchFamily="18" charset="0"/>
                            </a:rPr>
                            <m:t>𝑖</m:t>
                          </m:r>
                        </m:sub>
                        <m:sup/>
                        <m:e>
                          <m:r>
                            <a:rPr lang="zh-CN" altLang="en-US" i="1">
                              <a:solidFill>
                                <a:prstClr val="black"/>
                              </a:solidFill>
                              <a:latin typeface="Cambria Math" panose="02040503050406030204" pitchFamily="18" charset="0"/>
                            </a:rPr>
                            <m:t>𝑘</m:t>
                          </m:r>
                          <m:sSubSup>
                            <m:sSubSupPr>
                              <m:ctrlPr>
                                <a:rPr lang="zh-CN" altLang="en-US" i="1">
                                  <a:solidFill>
                                    <a:prstClr val="black"/>
                                  </a:solidFill>
                                  <a:latin typeface="Cambria Math" panose="02040503050406030204" pitchFamily="18" charset="0"/>
                                </a:rPr>
                              </m:ctrlPr>
                            </m:sSubSupPr>
                            <m:e>
                              <m:r>
                                <a:rPr lang="zh-CN" altLang="en-US" i="1">
                                  <a:solidFill>
                                    <a:prstClr val="black"/>
                                  </a:solidFill>
                                  <a:latin typeface="Cambria Math" panose="02040503050406030204" pitchFamily="18" charset="0"/>
                                </a:rPr>
                                <m:t>𝑃</m:t>
                              </m:r>
                            </m:e>
                            <m:sub>
                              <m:r>
                                <a:rPr lang="zh-CN" altLang="en-US" i="1">
                                  <a:solidFill>
                                    <a:prstClr val="black"/>
                                  </a:solidFill>
                                  <a:latin typeface="Cambria Math" panose="02040503050406030204" pitchFamily="18" charset="0"/>
                                </a:rPr>
                                <m:t>𝑖</m:t>
                              </m:r>
                            </m:sub>
                            <m:sup>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𝑚</m:t>
                                  </m:r>
                                </m:e>
                                <m:sub>
                                  <m:r>
                                    <a:rPr lang="zh-CN" altLang="en-US" i="1">
                                      <a:solidFill>
                                        <a:prstClr val="black"/>
                                      </a:solidFill>
                                      <a:latin typeface="Cambria Math" panose="02040503050406030204" pitchFamily="18" charset="0"/>
                                    </a:rPr>
                                    <m:t>𝑖</m:t>
                                  </m:r>
                                </m:sub>
                              </m:sSub>
                            </m:sup>
                          </m:sSubSup>
                        </m:e>
                      </m:nary>
                    </m:oMath>
                  </m:oMathPara>
                </a14:m>
                <a:endParaRPr lang="zh-CN" altLang="en-US" dirty="0">
                  <a:solidFill>
                    <a:prstClr val="black"/>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3203848" y="2864358"/>
                <a:ext cx="1656184" cy="895630"/>
              </a:xfrm>
              <a:prstGeom prst="rect">
                <a:avLst/>
              </a:prstGeom>
              <a:blipFill rotWithShape="0">
                <a:blip r:embed="rId5"/>
                <a:stretch>
                  <a:fillRect/>
                </a:stretch>
              </a:blipFill>
            </p:spPr>
            <p:txBody>
              <a:bodyPr/>
              <a:lstStyle/>
              <a:p>
                <a:r>
                  <a:rPr lang="zh-CN" altLang="en-US">
                    <a:noFill/>
                  </a:rPr>
                  <a:t> </a:t>
                </a:r>
              </a:p>
            </p:txBody>
          </p:sp>
        </mc:Fallback>
      </mc:AlternateContent>
      <p:sp>
        <p:nvSpPr>
          <p:cNvPr id="4" name="文本框 3"/>
          <p:cNvSpPr txBox="1"/>
          <p:nvPr/>
        </p:nvSpPr>
        <p:spPr>
          <a:xfrm>
            <a:off x="7032105" y="3039665"/>
            <a:ext cx="3005951" cy="400110"/>
          </a:xfrm>
          <a:prstGeom prst="rect">
            <a:avLst/>
          </a:prstGeom>
          <a:noFill/>
        </p:spPr>
        <p:txBody>
          <a:bodyPr wrap="none" rtlCol="0">
            <a:spAutoFit/>
          </a:bodyPr>
          <a:lstStyle/>
          <a:p>
            <a:r>
              <a:rPr lang="zh-CN" altLang="en-US" sz="2000" b="1" dirty="0">
                <a:solidFill>
                  <a:srgbClr val="990099"/>
                </a:solidFill>
                <a:latin typeface="宋体" panose="02010600030101010101" pitchFamily="2" charset="-122"/>
                <a:ea typeface="宋体" panose="02010600030101010101" pitchFamily="2" charset="-122"/>
              </a:rPr>
              <a:t>反应级数  反应速率常数</a:t>
            </a:r>
          </a:p>
        </p:txBody>
      </p:sp>
      <p:sp>
        <p:nvSpPr>
          <p:cNvPr id="9" name="文本框 8"/>
          <p:cNvSpPr txBox="1"/>
          <p:nvPr/>
        </p:nvSpPr>
        <p:spPr>
          <a:xfrm>
            <a:off x="6912042" y="4867827"/>
            <a:ext cx="3755958" cy="400110"/>
          </a:xfrm>
          <a:prstGeom prst="rect">
            <a:avLst/>
          </a:prstGeom>
          <a:noFill/>
        </p:spPr>
        <p:txBody>
          <a:bodyPr wrap="square" rtlCol="0">
            <a:spAutoFit/>
          </a:bodyPr>
          <a:lstStyle/>
          <a:p>
            <a:r>
              <a:rPr lang="zh-CN" altLang="en-US" sz="2000" b="1" dirty="0">
                <a:solidFill>
                  <a:srgbClr val="990099"/>
                </a:solidFill>
                <a:latin typeface="宋体" panose="02010600030101010101" pitchFamily="2" charset="-122"/>
                <a:ea typeface="宋体" panose="02010600030101010101" pitchFamily="2" charset="-122"/>
              </a:rPr>
              <a:t>吸附平衡常数  反应速率常数</a:t>
            </a:r>
          </a:p>
        </p:txBody>
      </p:sp>
      <p:graphicFrame>
        <p:nvGraphicFramePr>
          <p:cNvPr id="13" name="对象 12"/>
          <p:cNvGraphicFramePr>
            <a:graphicFrameLocks noChangeAspect="1"/>
          </p:cNvGraphicFramePr>
          <p:nvPr>
            <p:extLst/>
          </p:nvPr>
        </p:nvGraphicFramePr>
        <p:xfrm>
          <a:off x="3791745" y="4423303"/>
          <a:ext cx="2498949" cy="889049"/>
        </p:xfrm>
        <a:graphic>
          <a:graphicData uri="http://schemas.openxmlformats.org/presentationml/2006/ole">
            <mc:AlternateContent xmlns:mc="http://schemas.openxmlformats.org/markup-compatibility/2006">
              <mc:Choice xmlns:v="urn:schemas-microsoft-com:vml" Requires="v">
                <p:oleObj spid="_x0000_s24581" name="公式" r:id="rId6" imgW="1320480" imgH="469800" progId="Equation.3">
                  <p:embed/>
                </p:oleObj>
              </mc:Choice>
              <mc:Fallback>
                <p:oleObj name="公式" r:id="rId6" imgW="1320480" imgH="469800" progId="Equation.3">
                  <p:embed/>
                  <p:pic>
                    <p:nvPicPr>
                      <p:cNvPr id="0" name=""/>
                      <p:cNvPicPr/>
                      <p:nvPr/>
                    </p:nvPicPr>
                    <p:blipFill>
                      <a:blip r:embed="rId7"/>
                      <a:stretch>
                        <a:fillRect/>
                      </a:stretch>
                    </p:blipFill>
                    <p:spPr>
                      <a:xfrm>
                        <a:off x="3791745" y="4423303"/>
                        <a:ext cx="2498949" cy="889049"/>
                      </a:xfrm>
                      <a:prstGeom prst="rect">
                        <a:avLst/>
                      </a:prstGeom>
                    </p:spPr>
                  </p:pic>
                </p:oleObj>
              </mc:Fallback>
            </mc:AlternateContent>
          </a:graphicData>
        </a:graphic>
      </p:graphicFrame>
    </p:spTree>
    <p:extLst>
      <p:ext uri="{BB962C8B-B14F-4D97-AF65-F5344CB8AC3E}">
        <p14:creationId xmlns:p14="http://schemas.microsoft.com/office/powerpoint/2010/main" val="4124268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a:xfrm>
            <a:off x="4956696" y="1475165"/>
            <a:ext cx="6896637" cy="1640656"/>
          </a:xfrm>
        </p:spPr>
        <p:txBody>
          <a:bodyPr>
            <a:noAutofit/>
          </a:bodyPr>
          <a:lstStyle/>
          <a:p>
            <a:pPr marL="0" indent="0">
              <a:lnSpc>
                <a:spcPct val="140000"/>
              </a:lnSpc>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平推流反应器</a:t>
            </a:r>
            <a:r>
              <a:rPr lang="zh-CN" altLang="en-US" sz="1800" b="1" dirty="0">
                <a:latin typeface="Times New Roman" pitchFamily="18" charset="0"/>
                <a:ea typeface="华文楷体" pitchFamily="2" charset="-122"/>
                <a:cs typeface="Times New Roman" pitchFamily="18" charset="0"/>
              </a:rPr>
              <a:t>（</a:t>
            </a:r>
            <a:r>
              <a:rPr lang="en-US" altLang="zh-CN" sz="1800" b="1" dirty="0">
                <a:latin typeface="Times New Roman" pitchFamily="18" charset="0"/>
                <a:ea typeface="华文楷体" pitchFamily="2" charset="-122"/>
                <a:cs typeface="Times New Roman" pitchFamily="18" charset="0"/>
              </a:rPr>
              <a:t>PFTR</a:t>
            </a:r>
            <a:r>
              <a:rPr lang="zh-CN" altLang="en-US" sz="1800" b="1" dirty="0">
                <a:latin typeface="Times New Roman" pitchFamily="18" charset="0"/>
                <a:ea typeface="华文楷体" pitchFamily="2" charset="-122"/>
                <a:cs typeface="Times New Roman" pitchFamily="18" charset="0"/>
              </a:rPr>
              <a:t>）：</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无轴向反混，径向各点流速均一，  沿床层方向存在物料浓度和反应速率的梯度。</a:t>
            </a:r>
            <a:r>
              <a:rPr lang="zh-CN" altLang="en-US" sz="18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反应稳定后，轴向方向各点的反应速率不遂时间变化。</a:t>
            </a:r>
            <a:r>
              <a:rPr lang="zh-CN" altLang="en-US" sz="2400" b="1" dirty="0">
                <a:solidFill>
                  <a:srgbClr val="990099"/>
                </a:solidFill>
                <a:latin typeface="Times New Roman" panose="02020603050405020304" pitchFamily="18" charset="0"/>
                <a:ea typeface="宋体" panose="02010600030101010101" pitchFamily="2" charset="-122"/>
                <a:cs typeface="Times New Roman" panose="02020603050405020304" pitchFamily="18" charset="0"/>
              </a:rPr>
              <a:t>积分反应器  微分反应器</a:t>
            </a:r>
          </a:p>
        </p:txBody>
      </p:sp>
      <p:pic>
        <p:nvPicPr>
          <p:cNvPr id="2" name="图片 1"/>
          <p:cNvPicPr>
            <a:picLocks noChangeAspect="1"/>
          </p:cNvPicPr>
          <p:nvPr/>
        </p:nvPicPr>
        <p:blipFill>
          <a:blip r:embed="rId2"/>
          <a:stretch>
            <a:fillRect/>
          </a:stretch>
        </p:blipFill>
        <p:spPr>
          <a:xfrm rot="-5400000">
            <a:off x="4286778" y="2068795"/>
            <a:ext cx="3469854" cy="5676708"/>
          </a:xfrm>
          <a:prstGeom prst="rect">
            <a:avLst/>
          </a:prstGeom>
        </p:spPr>
      </p:pic>
      <p:sp>
        <p:nvSpPr>
          <p:cNvPr id="5" name="Rectangle 3"/>
          <p:cNvSpPr txBox="1">
            <a:spLocks noChangeArrowheads="1"/>
          </p:cNvSpPr>
          <p:nvPr/>
        </p:nvSpPr>
        <p:spPr>
          <a:xfrm>
            <a:off x="589419" y="1614078"/>
            <a:ext cx="3711648" cy="1529943"/>
          </a:xfrm>
          <a:prstGeom prst="rect">
            <a:avLst/>
          </a:prstGeom>
        </p:spPr>
        <p:txBody>
          <a:bodyPr vert="horz" rtlCol="0">
            <a:normAutofit/>
          </a:bodyPr>
          <a:lst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lnSpc>
                <a:spcPct val="140000"/>
              </a:lnSpc>
              <a:buClr>
                <a:srgbClr val="2F2F2F"/>
              </a:buClr>
              <a:buNone/>
            </a:pP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全混流反应器（</a:t>
            </a:r>
            <a:r>
              <a:rPr lang="en-US" altLang="zh-CN"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CSTR</a:t>
            </a:r>
            <a:r>
              <a:rPr lang="zh-CN" altLang="en-US" sz="20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）：反应器内与流出物料性质相同</a:t>
            </a:r>
            <a:r>
              <a:rPr lang="en-US" altLang="zh-CN" sz="2000" b="1"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smtClea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总反应</a:t>
            </a:r>
            <a:r>
              <a:rPr lang="zh-CN" altLang="en-US"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速率与各点反应速率一致</a:t>
            </a:r>
            <a:r>
              <a:rPr lang="zh-CN" altLang="en-US" sz="2000" dirty="0">
                <a:solidFill>
                  <a:prstClr val="black"/>
                </a:solidFill>
                <a:latin typeface="Times New Roman" pitchFamily="18" charset="0"/>
                <a:ea typeface="华文楷体" pitchFamily="2" charset="-122"/>
                <a:cs typeface="Times New Roman" pitchFamily="18" charset="0"/>
              </a:rPr>
              <a:t>。</a:t>
            </a:r>
          </a:p>
        </p:txBody>
      </p:sp>
      <p:cxnSp>
        <p:nvCxnSpPr>
          <p:cNvPr id="8" name="直接连接符 7"/>
          <p:cNvCxnSpPr/>
          <p:nvPr/>
        </p:nvCxnSpPr>
        <p:spPr>
          <a:xfrm>
            <a:off x="1785220" y="1182836"/>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8860059" y="3115821"/>
            <a:ext cx="1835691" cy="624458"/>
          </a:xfrm>
          <a:prstGeom prst="rect">
            <a:avLst/>
          </a:prstGeom>
        </p:spPr>
      </p:pic>
      <p:pic>
        <p:nvPicPr>
          <p:cNvPr id="4" name="图片 3"/>
          <p:cNvPicPr>
            <a:picLocks noChangeAspect="1"/>
          </p:cNvPicPr>
          <p:nvPr/>
        </p:nvPicPr>
        <p:blipFill>
          <a:blip r:embed="rId4"/>
          <a:stretch>
            <a:fillRect/>
          </a:stretch>
        </p:blipFill>
        <p:spPr>
          <a:xfrm>
            <a:off x="1602432" y="3879751"/>
            <a:ext cx="1190454" cy="1385119"/>
          </a:xfrm>
          <a:prstGeom prst="rect">
            <a:avLst/>
          </a:prstGeom>
        </p:spPr>
      </p:pic>
      <p:sp>
        <p:nvSpPr>
          <p:cNvPr id="10" name="Rectangle 2"/>
          <p:cNvSpPr>
            <a:spLocks noGrp="1" noChangeArrowheads="1"/>
          </p:cNvSpPr>
          <p:nvPr>
            <p:ph type="title"/>
          </p:nvPr>
        </p:nvSpPr>
        <p:spPr>
          <a:xfrm>
            <a:off x="1965240" y="201538"/>
            <a:ext cx="8229600" cy="1143000"/>
          </a:xfrm>
        </p:spPr>
        <p:txBody>
          <a:bodyPr>
            <a:normAutofit/>
          </a:bodyPr>
          <a:lstStyle/>
          <a:p>
            <a:r>
              <a:rPr lang="en-US" altLang="zh-CN" sz="3600" dirty="0">
                <a:solidFill>
                  <a:srgbClr val="FF0000"/>
                </a:solidFill>
                <a:latin typeface="Times New Roman" panose="02020603050405020304" pitchFamily="18" charset="0"/>
                <a:ea typeface="黑体" panose="02010609060101010101" pitchFamily="49" charset="-122"/>
              </a:rPr>
              <a:t>§3 </a:t>
            </a:r>
            <a:r>
              <a:rPr lang="zh-CN" altLang="en-US" sz="3600" dirty="0">
                <a:solidFill>
                  <a:srgbClr val="FF0000"/>
                </a:solidFill>
              </a:rPr>
              <a:t>经验型模型方法建立速率方程</a:t>
            </a:r>
          </a:p>
        </p:txBody>
      </p:sp>
      <p:sp>
        <p:nvSpPr>
          <p:cNvPr id="9" name="五角星 8"/>
          <p:cNvSpPr/>
          <p:nvPr/>
        </p:nvSpPr>
        <p:spPr>
          <a:xfrm>
            <a:off x="9250524" y="4303701"/>
            <a:ext cx="717030" cy="734467"/>
          </a:xfrm>
          <a:prstGeom prst="star5">
            <a:avLst/>
          </a:prstGeom>
          <a:solidFill>
            <a:srgbClr val="F4525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553645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a:xfrm>
            <a:off x="1965240" y="1628800"/>
            <a:ext cx="8280920" cy="576064"/>
          </a:xfrm>
        </p:spPr>
        <p:txBody>
          <a:bodyPr>
            <a:normAutofit lnSpcReduction="10000"/>
          </a:bodyPr>
          <a:lstStyle/>
          <a:p>
            <a:pPr>
              <a:lnSpc>
                <a:spcPct val="140000"/>
              </a:lnSpc>
              <a:buClr>
                <a:srgbClr val="0000FF"/>
              </a:buClr>
              <a:buSzPct val="70000"/>
              <a:buFont typeface="Wingdings" panose="05000000000000000000" pitchFamily="2" charset="2"/>
              <a:buChar char="Ø"/>
            </a:pPr>
            <a:r>
              <a:rPr lang="zh-CN" altLang="en-US" sz="2400" b="1" dirty="0">
                <a:solidFill>
                  <a:srgbClr val="990099"/>
                </a:solidFill>
                <a:latin typeface="宋体" panose="02010600030101010101" pitchFamily="2" charset="-122"/>
                <a:ea typeface="宋体" panose="02010600030101010101" pitchFamily="2" charset="-122"/>
                <a:cs typeface="Times New Roman" pitchFamily="18" charset="0"/>
              </a:rPr>
              <a:t>积分法</a:t>
            </a:r>
            <a:r>
              <a:rPr lang="zh-CN" altLang="en-US" sz="2000" b="1" dirty="0" smtClean="0">
                <a:latin typeface="宋体" panose="02010600030101010101" pitchFamily="2" charset="-122"/>
                <a:ea typeface="宋体" panose="02010600030101010101" pitchFamily="2" charset="-122"/>
                <a:cs typeface="Times New Roman" pitchFamily="18" charset="0"/>
              </a:rPr>
              <a:t>：积分反应器，将</a:t>
            </a:r>
            <a:r>
              <a:rPr lang="zh-CN" altLang="en-US" sz="2000" b="1" dirty="0">
                <a:latin typeface="宋体" panose="02010600030101010101" pitchFamily="2" charset="-122"/>
                <a:ea typeface="宋体" panose="02010600030101010101" pitchFamily="2" charset="-122"/>
                <a:cs typeface="Times New Roman" pitchFamily="18" charset="0"/>
              </a:rPr>
              <a:t>速率方程积分后，对实验数据进行处理</a:t>
            </a:r>
          </a:p>
        </p:txBody>
      </p:sp>
      <p:sp>
        <p:nvSpPr>
          <p:cNvPr id="7" name="Rectangle 2"/>
          <p:cNvSpPr>
            <a:spLocks noGrp="1" noChangeArrowheads="1"/>
          </p:cNvSpPr>
          <p:nvPr>
            <p:ph type="title"/>
          </p:nvPr>
        </p:nvSpPr>
        <p:spPr>
          <a:xfrm>
            <a:off x="1965240" y="201538"/>
            <a:ext cx="8229600" cy="1143000"/>
          </a:xfrm>
        </p:spPr>
        <p:txBody>
          <a:bodyPr>
            <a:normAutofit/>
          </a:bodyPr>
          <a:lstStyle/>
          <a:p>
            <a:r>
              <a:rPr lang="en-US" altLang="zh-CN" sz="3600" dirty="0">
                <a:solidFill>
                  <a:srgbClr val="FF0000"/>
                </a:solidFill>
                <a:latin typeface="Times New Roman" panose="02020603050405020304" pitchFamily="18" charset="0"/>
                <a:ea typeface="黑体" panose="02010609060101010101" pitchFamily="49" charset="-122"/>
              </a:rPr>
              <a:t>§3 </a:t>
            </a:r>
            <a:r>
              <a:rPr lang="zh-CN" altLang="en-US" sz="3600" dirty="0">
                <a:solidFill>
                  <a:srgbClr val="FF0000"/>
                </a:solidFill>
              </a:rPr>
              <a:t>经验型模型方法建立速率方程</a:t>
            </a:r>
          </a:p>
        </p:txBody>
      </p:sp>
      <p:cxnSp>
        <p:nvCxnSpPr>
          <p:cNvPr id="8" name="直接连接符 7"/>
          <p:cNvCxnSpPr/>
          <p:nvPr/>
        </p:nvCxnSpPr>
        <p:spPr>
          <a:xfrm>
            <a:off x="1703512" y="1268760"/>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p:cNvSpPr/>
              <p:nvPr/>
            </p:nvSpPr>
            <p:spPr>
              <a:xfrm>
                <a:off x="5434856" y="2354444"/>
                <a:ext cx="2141740" cy="61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solidFill>
                                <a:srgbClr val="339933"/>
                              </a:solidFill>
                              <a:latin typeface="Cambria Math" panose="02040503050406030204" pitchFamily="18" charset="0"/>
                            </a:rPr>
                          </m:ctrlPr>
                        </m:sSubPr>
                        <m:e>
                          <m:r>
                            <a:rPr lang="zh-CN" altLang="en-US" b="1" i="1">
                              <a:solidFill>
                                <a:srgbClr val="339933"/>
                              </a:solidFill>
                              <a:latin typeface="Cambria Math" panose="02040503050406030204" pitchFamily="18" charset="0"/>
                            </a:rPr>
                            <m:t>𝒓</m:t>
                          </m:r>
                        </m:e>
                        <m:sub>
                          <m:r>
                            <a:rPr lang="zh-CN" altLang="en-US" b="1" i="1">
                              <a:solidFill>
                                <a:srgbClr val="339933"/>
                              </a:solidFill>
                              <a:latin typeface="Cambria Math" panose="02040503050406030204" pitchFamily="18" charset="0"/>
                            </a:rPr>
                            <m:t>𝑨</m:t>
                          </m:r>
                        </m:sub>
                      </m:sSub>
                      <m:r>
                        <a:rPr lang="zh-CN" altLang="en-US" b="1">
                          <a:solidFill>
                            <a:srgbClr val="339933"/>
                          </a:solidFill>
                          <a:latin typeface="Cambria Math" panose="02040503050406030204" pitchFamily="18" charset="0"/>
                        </a:rPr>
                        <m:t>=−</m:t>
                      </m:r>
                      <m:f>
                        <m:fPr>
                          <m:ctrlPr>
                            <a:rPr lang="zh-CN" altLang="en-US" b="1" i="1">
                              <a:solidFill>
                                <a:srgbClr val="339933"/>
                              </a:solidFill>
                              <a:latin typeface="Cambria Math" panose="02040503050406030204" pitchFamily="18" charset="0"/>
                            </a:rPr>
                          </m:ctrlPr>
                        </m:fPr>
                        <m:num>
                          <m:r>
                            <a:rPr lang="zh-CN" altLang="en-US" b="1" i="1">
                              <a:solidFill>
                                <a:srgbClr val="339933"/>
                              </a:solidFill>
                              <a:latin typeface="Cambria Math" panose="02040503050406030204" pitchFamily="18" charset="0"/>
                            </a:rPr>
                            <m:t>𝒅</m:t>
                          </m:r>
                          <m:sSub>
                            <m:sSubPr>
                              <m:ctrlPr>
                                <a:rPr lang="zh-CN" altLang="en-US" b="1" i="1">
                                  <a:solidFill>
                                    <a:srgbClr val="339933"/>
                                  </a:solidFill>
                                  <a:latin typeface="Cambria Math" panose="02040503050406030204" pitchFamily="18" charset="0"/>
                                </a:rPr>
                              </m:ctrlPr>
                            </m:sSubPr>
                            <m:e>
                              <m:r>
                                <a:rPr lang="zh-CN" altLang="en-US" b="1" i="1">
                                  <a:solidFill>
                                    <a:srgbClr val="339933"/>
                                  </a:solidFill>
                                  <a:latin typeface="Cambria Math" panose="02040503050406030204" pitchFamily="18" charset="0"/>
                                </a:rPr>
                                <m:t>𝑪</m:t>
                              </m:r>
                            </m:e>
                            <m:sub>
                              <m:r>
                                <a:rPr lang="zh-CN" altLang="en-US" b="1" i="1">
                                  <a:solidFill>
                                    <a:srgbClr val="339933"/>
                                  </a:solidFill>
                                  <a:latin typeface="Cambria Math" panose="02040503050406030204" pitchFamily="18" charset="0"/>
                                </a:rPr>
                                <m:t>𝑨</m:t>
                              </m:r>
                            </m:sub>
                          </m:sSub>
                        </m:num>
                        <m:den>
                          <m:r>
                            <a:rPr lang="zh-CN" altLang="en-US" b="1" i="1">
                              <a:solidFill>
                                <a:srgbClr val="339933"/>
                              </a:solidFill>
                              <a:latin typeface="Cambria Math" panose="02040503050406030204" pitchFamily="18" charset="0"/>
                            </a:rPr>
                            <m:t>𝒅𝒕</m:t>
                          </m:r>
                        </m:den>
                      </m:f>
                      <m:r>
                        <a:rPr lang="zh-CN" altLang="en-US" b="1">
                          <a:solidFill>
                            <a:srgbClr val="339933"/>
                          </a:solidFill>
                          <a:latin typeface="Cambria Math" panose="02040503050406030204" pitchFamily="18" charset="0"/>
                        </a:rPr>
                        <m:t>=</m:t>
                      </m:r>
                      <m:r>
                        <a:rPr lang="zh-CN" altLang="en-US" b="1" i="1">
                          <a:solidFill>
                            <a:srgbClr val="339933"/>
                          </a:solidFill>
                          <a:latin typeface="Cambria Math" panose="02040503050406030204" pitchFamily="18" charset="0"/>
                        </a:rPr>
                        <m:t>𝒌</m:t>
                      </m:r>
                      <m:sSubSup>
                        <m:sSubSupPr>
                          <m:ctrlPr>
                            <a:rPr lang="zh-CN" altLang="en-US" b="1" i="1">
                              <a:solidFill>
                                <a:srgbClr val="339933"/>
                              </a:solidFill>
                              <a:latin typeface="Cambria Math" panose="02040503050406030204" pitchFamily="18" charset="0"/>
                            </a:rPr>
                          </m:ctrlPr>
                        </m:sSubSupPr>
                        <m:e>
                          <m:r>
                            <a:rPr lang="zh-CN" altLang="en-US" b="1" i="1">
                              <a:solidFill>
                                <a:srgbClr val="339933"/>
                              </a:solidFill>
                              <a:latin typeface="Cambria Math" panose="02040503050406030204" pitchFamily="18" charset="0"/>
                            </a:rPr>
                            <m:t>𝑪</m:t>
                          </m:r>
                        </m:e>
                        <m:sub>
                          <m:r>
                            <a:rPr lang="zh-CN" altLang="en-US" b="1" i="1">
                              <a:solidFill>
                                <a:srgbClr val="339933"/>
                              </a:solidFill>
                              <a:latin typeface="Cambria Math" panose="02040503050406030204" pitchFamily="18" charset="0"/>
                            </a:rPr>
                            <m:t>𝑨</m:t>
                          </m:r>
                        </m:sub>
                        <m:sup>
                          <m:r>
                            <m:rPr>
                              <m:nor/>
                            </m:rPr>
                            <a:rPr lang="zh-CN" altLang="en-US" b="1" i="1">
                              <a:solidFill>
                                <a:srgbClr val="339933"/>
                              </a:solidFill>
                              <a:latin typeface="Cambria Math" panose="02040503050406030204" pitchFamily="18" charset="0"/>
                            </a:rPr>
                            <m:t>α</m:t>
                          </m:r>
                        </m:sup>
                      </m:sSubSup>
                    </m:oMath>
                  </m:oMathPara>
                </a14:m>
                <a:endParaRPr lang="zh-CN" altLang="en-US" b="1" dirty="0">
                  <a:solidFill>
                    <a:prstClr val="black"/>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5434856" y="2354444"/>
                <a:ext cx="2141740" cy="618439"/>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212425" y="3286643"/>
                <a:ext cx="3786549" cy="693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solidFill>
                                <a:srgbClr val="339933"/>
                              </a:solidFill>
                              <a:latin typeface="Cambria Math" panose="02040503050406030204" pitchFamily="18" charset="0"/>
                            </a:rPr>
                          </m:ctrlPr>
                        </m:fPr>
                        <m:num>
                          <m:r>
                            <a:rPr lang="zh-CN" altLang="en-US" b="1" i="1">
                              <a:solidFill>
                                <a:srgbClr val="339933"/>
                              </a:solidFill>
                              <a:latin typeface="Cambria Math" panose="02040503050406030204" pitchFamily="18" charset="0"/>
                            </a:rPr>
                            <m:t>𝟏</m:t>
                          </m:r>
                        </m:num>
                        <m:den>
                          <m:sSubSup>
                            <m:sSubSupPr>
                              <m:ctrlPr>
                                <a:rPr lang="zh-CN" altLang="en-US" b="1" i="1">
                                  <a:solidFill>
                                    <a:srgbClr val="339933"/>
                                  </a:solidFill>
                                  <a:latin typeface="Cambria Math" panose="02040503050406030204" pitchFamily="18" charset="0"/>
                                </a:rPr>
                              </m:ctrlPr>
                            </m:sSubSupPr>
                            <m:e>
                              <m:r>
                                <a:rPr lang="zh-CN" altLang="en-US" b="1" i="1">
                                  <a:solidFill>
                                    <a:srgbClr val="339933"/>
                                  </a:solidFill>
                                  <a:latin typeface="Cambria Math" panose="02040503050406030204" pitchFamily="18" charset="0"/>
                                </a:rPr>
                                <m:t>𝒄</m:t>
                              </m:r>
                            </m:e>
                            <m:sub>
                              <m:r>
                                <a:rPr lang="zh-CN" altLang="en-US" b="1" i="1">
                                  <a:solidFill>
                                    <a:srgbClr val="339933"/>
                                  </a:solidFill>
                                  <a:latin typeface="Cambria Math" panose="02040503050406030204" pitchFamily="18" charset="0"/>
                                </a:rPr>
                                <m:t>𝑨</m:t>
                              </m:r>
                            </m:sub>
                            <m:sup>
                              <m:r>
                                <a:rPr lang="zh-CN" altLang="en-US" b="1" i="1">
                                  <a:solidFill>
                                    <a:srgbClr val="339933"/>
                                  </a:solidFill>
                                  <a:latin typeface="Cambria Math" panose="02040503050406030204" pitchFamily="18" charset="0"/>
                                </a:rPr>
                                <m:t>𝜶</m:t>
                              </m:r>
                              <m:r>
                                <a:rPr lang="zh-CN" altLang="en-US" b="1">
                                  <a:solidFill>
                                    <a:srgbClr val="339933"/>
                                  </a:solidFill>
                                  <a:latin typeface="Cambria Math" panose="02040503050406030204" pitchFamily="18" charset="0"/>
                                </a:rPr>
                                <m:t>−</m:t>
                              </m:r>
                              <m:r>
                                <a:rPr lang="zh-CN" altLang="en-US" b="1">
                                  <a:solidFill>
                                    <a:srgbClr val="339933"/>
                                  </a:solidFill>
                                  <a:latin typeface="Cambria Math" panose="02040503050406030204" pitchFamily="18" charset="0"/>
                                </a:rPr>
                                <m:t>𝟏</m:t>
                              </m:r>
                            </m:sup>
                          </m:sSubSup>
                        </m:den>
                      </m:f>
                      <m:r>
                        <a:rPr lang="zh-CN" altLang="en-US" b="1">
                          <a:solidFill>
                            <a:srgbClr val="339933"/>
                          </a:solidFill>
                          <a:latin typeface="Cambria Math" panose="02040503050406030204" pitchFamily="18" charset="0"/>
                        </a:rPr>
                        <m:t>−</m:t>
                      </m:r>
                      <m:f>
                        <m:fPr>
                          <m:ctrlPr>
                            <a:rPr lang="zh-CN" altLang="en-US" b="1" i="1">
                              <a:solidFill>
                                <a:srgbClr val="339933"/>
                              </a:solidFill>
                              <a:latin typeface="Cambria Math" panose="02040503050406030204" pitchFamily="18" charset="0"/>
                            </a:rPr>
                          </m:ctrlPr>
                        </m:fPr>
                        <m:num>
                          <m:r>
                            <a:rPr lang="zh-CN" altLang="en-US" b="1">
                              <a:solidFill>
                                <a:srgbClr val="339933"/>
                              </a:solidFill>
                              <a:latin typeface="Cambria Math" panose="02040503050406030204" pitchFamily="18" charset="0"/>
                            </a:rPr>
                            <m:t>𝟏</m:t>
                          </m:r>
                        </m:num>
                        <m:den>
                          <m:sSubSup>
                            <m:sSubSupPr>
                              <m:ctrlPr>
                                <a:rPr lang="zh-CN" altLang="en-US" b="1" i="1">
                                  <a:solidFill>
                                    <a:srgbClr val="339933"/>
                                  </a:solidFill>
                                  <a:latin typeface="Cambria Math" panose="02040503050406030204" pitchFamily="18" charset="0"/>
                                </a:rPr>
                              </m:ctrlPr>
                            </m:sSubSupPr>
                            <m:e>
                              <m:r>
                                <a:rPr lang="zh-CN" altLang="en-US" b="1" i="1">
                                  <a:solidFill>
                                    <a:srgbClr val="339933"/>
                                  </a:solidFill>
                                  <a:latin typeface="Cambria Math" panose="02040503050406030204" pitchFamily="18" charset="0"/>
                                </a:rPr>
                                <m:t>𝒄</m:t>
                              </m:r>
                            </m:e>
                            <m:sub>
                              <m:r>
                                <a:rPr lang="zh-CN" altLang="en-US" b="1" i="1">
                                  <a:solidFill>
                                    <a:srgbClr val="339933"/>
                                  </a:solidFill>
                                  <a:latin typeface="Cambria Math" panose="02040503050406030204" pitchFamily="18" charset="0"/>
                                </a:rPr>
                                <m:t>𝑨</m:t>
                              </m:r>
                              <m:r>
                                <a:rPr lang="zh-CN" altLang="en-US" b="1">
                                  <a:solidFill>
                                    <a:srgbClr val="339933"/>
                                  </a:solidFill>
                                  <a:latin typeface="Cambria Math" panose="02040503050406030204" pitchFamily="18" charset="0"/>
                                </a:rPr>
                                <m:t>𝟎</m:t>
                              </m:r>
                            </m:sub>
                            <m:sup>
                              <m:r>
                                <a:rPr lang="zh-CN" altLang="en-US" b="1" i="1">
                                  <a:solidFill>
                                    <a:srgbClr val="339933"/>
                                  </a:solidFill>
                                  <a:latin typeface="Cambria Math" panose="02040503050406030204" pitchFamily="18" charset="0"/>
                                </a:rPr>
                                <m:t>𝜶</m:t>
                              </m:r>
                              <m:r>
                                <a:rPr lang="zh-CN" altLang="en-US" b="1">
                                  <a:solidFill>
                                    <a:srgbClr val="339933"/>
                                  </a:solidFill>
                                  <a:latin typeface="Cambria Math" panose="02040503050406030204" pitchFamily="18" charset="0"/>
                                </a:rPr>
                                <m:t>−</m:t>
                              </m:r>
                              <m:r>
                                <a:rPr lang="zh-CN" altLang="en-US" b="1">
                                  <a:solidFill>
                                    <a:srgbClr val="339933"/>
                                  </a:solidFill>
                                  <a:latin typeface="Cambria Math" panose="02040503050406030204" pitchFamily="18" charset="0"/>
                                </a:rPr>
                                <m:t>𝟏</m:t>
                              </m:r>
                            </m:sup>
                          </m:sSubSup>
                        </m:den>
                      </m:f>
                      <m:r>
                        <a:rPr lang="zh-CN" altLang="en-US" b="1">
                          <a:solidFill>
                            <a:srgbClr val="339933"/>
                          </a:solidFill>
                          <a:latin typeface="Cambria Math" panose="02040503050406030204" pitchFamily="18" charset="0"/>
                        </a:rPr>
                        <m:t>=</m:t>
                      </m:r>
                      <m:d>
                        <m:dPr>
                          <m:ctrlPr>
                            <a:rPr lang="zh-CN" altLang="en-US" b="1" i="1">
                              <a:solidFill>
                                <a:srgbClr val="339933"/>
                              </a:solidFill>
                              <a:latin typeface="Cambria Math" panose="02040503050406030204" pitchFamily="18" charset="0"/>
                            </a:rPr>
                          </m:ctrlPr>
                        </m:dPr>
                        <m:e>
                          <m:r>
                            <a:rPr lang="zh-CN" altLang="en-US" b="1" i="1">
                              <a:solidFill>
                                <a:srgbClr val="339933"/>
                              </a:solidFill>
                              <a:latin typeface="Cambria Math" panose="02040503050406030204" pitchFamily="18" charset="0"/>
                            </a:rPr>
                            <m:t>𝜶</m:t>
                          </m:r>
                          <m:r>
                            <a:rPr lang="zh-CN" altLang="en-US" b="1">
                              <a:solidFill>
                                <a:srgbClr val="339933"/>
                              </a:solidFill>
                              <a:latin typeface="Cambria Math" panose="02040503050406030204" pitchFamily="18" charset="0"/>
                            </a:rPr>
                            <m:t>−</m:t>
                          </m:r>
                          <m:r>
                            <a:rPr lang="zh-CN" altLang="en-US" b="1">
                              <a:solidFill>
                                <a:srgbClr val="339933"/>
                              </a:solidFill>
                              <a:latin typeface="Cambria Math" panose="02040503050406030204" pitchFamily="18" charset="0"/>
                            </a:rPr>
                            <m:t>𝟏</m:t>
                          </m:r>
                        </m:e>
                      </m:d>
                      <m:r>
                        <a:rPr lang="zh-CN" altLang="en-US" b="1" i="1">
                          <a:solidFill>
                            <a:srgbClr val="339933"/>
                          </a:solidFill>
                          <a:latin typeface="Cambria Math" panose="02040503050406030204" pitchFamily="18" charset="0"/>
                        </a:rPr>
                        <m:t>𝒌𝒕</m:t>
                      </m:r>
                      <m:r>
                        <a:rPr lang="zh-CN" altLang="en-US" b="1">
                          <a:solidFill>
                            <a:srgbClr val="339933"/>
                          </a:solidFill>
                          <a:latin typeface="Cambria Math" panose="02040503050406030204" pitchFamily="18" charset="0"/>
                        </a:rPr>
                        <m:t>     </m:t>
                      </m:r>
                      <m:d>
                        <m:dPr>
                          <m:ctrlPr>
                            <a:rPr lang="zh-CN" altLang="en-US" b="1" i="1">
                              <a:solidFill>
                                <a:srgbClr val="339933"/>
                              </a:solidFill>
                              <a:latin typeface="Cambria Math" panose="02040503050406030204" pitchFamily="18" charset="0"/>
                            </a:rPr>
                          </m:ctrlPr>
                        </m:dPr>
                        <m:e>
                          <m:r>
                            <a:rPr lang="zh-CN" altLang="en-US" b="1" i="1">
                              <a:solidFill>
                                <a:srgbClr val="339933"/>
                              </a:solidFill>
                              <a:latin typeface="Cambria Math" panose="02040503050406030204" pitchFamily="18" charset="0"/>
                            </a:rPr>
                            <m:t>𝜶</m:t>
                          </m:r>
                          <m:r>
                            <a:rPr lang="zh-CN" altLang="en-US" b="1">
                              <a:solidFill>
                                <a:srgbClr val="339933"/>
                              </a:solidFill>
                              <a:latin typeface="Cambria Math" panose="02040503050406030204" pitchFamily="18" charset="0"/>
                            </a:rPr>
                            <m:t>≠</m:t>
                          </m:r>
                          <m:r>
                            <a:rPr lang="zh-CN" altLang="en-US" b="1">
                              <a:solidFill>
                                <a:srgbClr val="339933"/>
                              </a:solidFill>
                              <a:latin typeface="Cambria Math" panose="02040503050406030204" pitchFamily="18" charset="0"/>
                            </a:rPr>
                            <m:t>𝟏</m:t>
                          </m:r>
                        </m:e>
                      </m:d>
                    </m:oMath>
                  </m:oMathPara>
                </a14:m>
                <a:endParaRPr lang="zh-CN" altLang="en-US" b="1" dirty="0">
                  <a:solidFill>
                    <a:prstClr val="black"/>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4212425" y="3286643"/>
                <a:ext cx="3786549" cy="693267"/>
              </a:xfrm>
              <a:prstGeom prst="rect">
                <a:avLst/>
              </a:prstGeom>
              <a:blipFill rotWithShape="0">
                <a:blip r:embed="rId5"/>
                <a:stretch>
                  <a:fillRect/>
                </a:stretch>
              </a:blipFill>
            </p:spPr>
            <p:txBody>
              <a:bodyPr/>
              <a:lstStyle/>
              <a:p>
                <a:r>
                  <a:rPr lang="zh-CN" altLang="en-US">
                    <a:noFill/>
                  </a:rPr>
                  <a:t> </a:t>
                </a:r>
              </a:p>
            </p:txBody>
          </p:sp>
        </mc:Fallback>
      </mc:AlternateContent>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1989" y="4297370"/>
            <a:ext cx="7123177" cy="1739363"/>
          </a:xfrm>
          <a:prstGeom prst="rect">
            <a:avLst/>
          </a:prstGeom>
        </p:spPr>
      </p:pic>
      <p:sp>
        <p:nvSpPr>
          <p:cNvPr id="18" name="文本框 17"/>
          <p:cNvSpPr txBox="1"/>
          <p:nvPr/>
        </p:nvSpPr>
        <p:spPr>
          <a:xfrm>
            <a:off x="2494798" y="2402054"/>
            <a:ext cx="1988045" cy="523220"/>
          </a:xfrm>
          <a:prstGeom prst="rect">
            <a:avLst/>
          </a:prstGeom>
          <a:noFill/>
        </p:spPr>
        <p:txBody>
          <a:bodyPr wrap="none" rtlCol="0">
            <a:spAutoFit/>
          </a:bodyPr>
          <a:lstStyle/>
          <a:p>
            <a:r>
              <a:rPr lang="zh-CN" altLang="en-US" sz="2800" b="1" dirty="0">
                <a:solidFill>
                  <a:srgbClr val="C00000"/>
                </a:solidFill>
                <a:latin typeface="宋体" panose="02010600030101010101" pitchFamily="2" charset="-122"/>
                <a:ea typeface="宋体" panose="02010600030101010101" pitchFamily="2" charset="-122"/>
              </a:rPr>
              <a:t>幂函数方程</a:t>
            </a:r>
          </a:p>
        </p:txBody>
      </p:sp>
      <p:sp>
        <p:nvSpPr>
          <p:cNvPr id="5" name="文本框 4"/>
          <p:cNvSpPr txBox="1"/>
          <p:nvPr/>
        </p:nvSpPr>
        <p:spPr>
          <a:xfrm>
            <a:off x="10761133" y="3826933"/>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25480800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a:xfrm>
            <a:off x="2012232" y="1393870"/>
            <a:ext cx="8280920" cy="576064"/>
          </a:xfrm>
        </p:spPr>
        <p:txBody>
          <a:bodyPr>
            <a:normAutofit lnSpcReduction="10000"/>
          </a:bodyPr>
          <a:lstStyle/>
          <a:p>
            <a:pPr>
              <a:lnSpc>
                <a:spcPct val="140000"/>
              </a:lnSpc>
              <a:buClr>
                <a:srgbClr val="0000FF"/>
              </a:buClr>
              <a:buSzPct val="70000"/>
              <a:buFont typeface="Wingdings" panose="05000000000000000000" pitchFamily="2" charset="2"/>
              <a:buChar char="Ø"/>
            </a:pPr>
            <a:r>
              <a:rPr lang="zh-CN" altLang="en-US" sz="2400" b="1" dirty="0">
                <a:solidFill>
                  <a:srgbClr val="990099"/>
                </a:solidFill>
                <a:latin typeface="宋体" panose="02010600030101010101" pitchFamily="2" charset="-122"/>
                <a:ea typeface="宋体" panose="02010600030101010101" pitchFamily="2" charset="-122"/>
                <a:cs typeface="Times New Roman" pitchFamily="18" charset="0"/>
              </a:rPr>
              <a:t>积分法</a:t>
            </a:r>
            <a:r>
              <a:rPr lang="zh-CN" altLang="en-US" sz="2000" b="1" dirty="0">
                <a:latin typeface="宋体" panose="02010600030101010101" pitchFamily="2" charset="-122"/>
                <a:ea typeface="宋体" panose="02010600030101010101" pitchFamily="2" charset="-122"/>
                <a:cs typeface="Times New Roman" pitchFamily="18" charset="0"/>
              </a:rPr>
              <a:t>：将速率方程积分后，对实验数据进行处理</a:t>
            </a:r>
          </a:p>
        </p:txBody>
      </p:sp>
      <p:sp>
        <p:nvSpPr>
          <p:cNvPr id="7" name="Rectangle 2"/>
          <p:cNvSpPr>
            <a:spLocks noGrp="1" noChangeArrowheads="1"/>
          </p:cNvSpPr>
          <p:nvPr>
            <p:ph type="title"/>
          </p:nvPr>
        </p:nvSpPr>
        <p:spPr>
          <a:xfrm>
            <a:off x="1965240" y="201538"/>
            <a:ext cx="8229600" cy="1143000"/>
          </a:xfrm>
        </p:spPr>
        <p:txBody>
          <a:bodyPr>
            <a:normAutofit/>
          </a:bodyPr>
          <a:lstStyle/>
          <a:p>
            <a:r>
              <a:rPr lang="en-US" altLang="zh-CN" sz="3600" dirty="0">
                <a:solidFill>
                  <a:srgbClr val="FF0000"/>
                </a:solidFill>
                <a:latin typeface="Times New Roman" panose="02020603050405020304" pitchFamily="18" charset="0"/>
                <a:ea typeface="黑体" panose="02010609060101010101" pitchFamily="49" charset="-122"/>
              </a:rPr>
              <a:t>§3 </a:t>
            </a:r>
            <a:r>
              <a:rPr lang="zh-CN" altLang="en-US" sz="3600" dirty="0">
                <a:solidFill>
                  <a:srgbClr val="FF0000"/>
                </a:solidFill>
              </a:rPr>
              <a:t>经验型模型方法建立速率方程</a:t>
            </a:r>
          </a:p>
        </p:txBody>
      </p:sp>
      <p:cxnSp>
        <p:nvCxnSpPr>
          <p:cNvPr id="8" name="直接连接符 7"/>
          <p:cNvCxnSpPr/>
          <p:nvPr/>
        </p:nvCxnSpPr>
        <p:spPr>
          <a:xfrm>
            <a:off x="1703512" y="1268760"/>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3819" y="2218571"/>
            <a:ext cx="2348720" cy="523220"/>
          </a:xfrm>
          <a:prstGeom prst="rect">
            <a:avLst/>
          </a:prstGeom>
          <a:noFill/>
        </p:spPr>
        <p:txBody>
          <a:bodyPr wrap="none" rtlCol="0">
            <a:spAutoFit/>
          </a:bodyPr>
          <a:lstStyle/>
          <a:p>
            <a:r>
              <a:rPr lang="zh-CN" altLang="en-US" sz="2800" b="1" dirty="0">
                <a:solidFill>
                  <a:srgbClr val="C00000"/>
                </a:solidFill>
                <a:latin typeface="宋体" panose="02010600030101010101" pitchFamily="2" charset="-122"/>
                <a:ea typeface="宋体" panose="02010600030101010101" pitchFamily="2" charset="-122"/>
              </a:rPr>
              <a:t>双曲线型方程</a:t>
            </a:r>
          </a:p>
        </p:txBody>
      </p:sp>
      <mc:AlternateContent xmlns:mc="http://schemas.openxmlformats.org/markup-compatibility/2006" xmlns:a14="http://schemas.microsoft.com/office/drawing/2010/main">
        <mc:Choice Requires="a14">
          <p:sp>
            <p:nvSpPr>
              <p:cNvPr id="3" name="矩形 2"/>
              <p:cNvSpPr/>
              <p:nvPr/>
            </p:nvSpPr>
            <p:spPr>
              <a:xfrm>
                <a:off x="3186404" y="2120428"/>
                <a:ext cx="3138744" cy="663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𝒓</m:t>
                          </m:r>
                        </m:e>
                        <m:sub>
                          <m:r>
                            <a:rPr lang="zh-CN" altLang="en-US" b="1" i="1">
                              <a:solidFill>
                                <a:srgbClr val="FF00FF"/>
                              </a:solidFill>
                              <a:latin typeface="Cambria Math" panose="02040503050406030204" pitchFamily="18" charset="0"/>
                            </a:rPr>
                            <m:t>𝑨</m:t>
                          </m:r>
                        </m:sub>
                      </m:sSub>
                      <m:r>
                        <a:rPr lang="zh-CN" altLang="en-US" b="1">
                          <a:solidFill>
                            <a:srgbClr val="FF00FF"/>
                          </a:solidFill>
                          <a:latin typeface="Cambria Math" panose="02040503050406030204" pitchFamily="18" charset="0"/>
                        </a:rPr>
                        <m:t>=− </m:t>
                      </m:r>
                      <m:f>
                        <m:fPr>
                          <m:ctrlPr>
                            <a:rPr lang="zh-CN" altLang="en-US" b="1" i="1">
                              <a:solidFill>
                                <a:srgbClr val="FF00FF"/>
                              </a:solidFill>
                              <a:latin typeface="Cambria Math" panose="02040503050406030204" pitchFamily="18" charset="0"/>
                            </a:rPr>
                          </m:ctrlPr>
                        </m:fPr>
                        <m:num>
                          <m:r>
                            <a:rPr lang="zh-CN" altLang="en-US" b="1" i="1">
                              <a:solidFill>
                                <a:srgbClr val="FF00FF"/>
                              </a:solidFill>
                              <a:latin typeface="Cambria Math" panose="02040503050406030204" pitchFamily="18" charset="0"/>
                            </a:rPr>
                            <m:t>𝒅</m:t>
                          </m:r>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𝑭</m:t>
                              </m:r>
                            </m:e>
                            <m:sub>
                              <m:r>
                                <a:rPr lang="zh-CN" altLang="en-US" b="1" i="1">
                                  <a:solidFill>
                                    <a:srgbClr val="FF00FF"/>
                                  </a:solidFill>
                                  <a:latin typeface="Cambria Math" panose="02040503050406030204" pitchFamily="18" charset="0"/>
                                </a:rPr>
                                <m:t>𝑨</m:t>
                              </m:r>
                            </m:sub>
                          </m:sSub>
                        </m:num>
                        <m:den>
                          <m:r>
                            <a:rPr lang="zh-CN" altLang="en-US" b="1" i="1">
                              <a:solidFill>
                                <a:srgbClr val="FF00FF"/>
                              </a:solidFill>
                              <a:latin typeface="Cambria Math" panose="02040503050406030204" pitchFamily="18" charset="0"/>
                            </a:rPr>
                            <m:t>𝒅</m:t>
                          </m:r>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𝑾</m:t>
                              </m:r>
                            </m:e>
                            <m:sub>
                              <m:r>
                                <a:rPr lang="zh-CN" altLang="en-US" b="1" i="1">
                                  <a:solidFill>
                                    <a:srgbClr val="FF00FF"/>
                                  </a:solidFill>
                                  <a:latin typeface="Cambria Math" panose="02040503050406030204" pitchFamily="18" charset="0"/>
                                </a:rPr>
                                <m:t>𝑨</m:t>
                              </m:r>
                            </m:sub>
                          </m:sSub>
                        </m:den>
                      </m:f>
                      <m:r>
                        <a:rPr lang="zh-CN" altLang="en-US" b="1">
                          <a:solidFill>
                            <a:srgbClr val="FF00FF"/>
                          </a:solidFill>
                          <a:latin typeface="Cambria Math" panose="02040503050406030204" pitchFamily="18" charset="0"/>
                        </a:rPr>
                        <m:t>   =</m:t>
                      </m:r>
                      <m:f>
                        <m:fPr>
                          <m:ctrlPr>
                            <a:rPr lang="zh-CN" altLang="en-US" b="1" i="1">
                              <a:solidFill>
                                <a:srgbClr val="FF00FF"/>
                              </a:solidFill>
                              <a:latin typeface="Cambria Math" panose="02040503050406030204" pitchFamily="18" charset="0"/>
                            </a:rPr>
                          </m:ctrlPr>
                        </m:fPr>
                        <m:num>
                          <m:r>
                            <a:rPr lang="zh-CN" altLang="en-US" b="1" i="1">
                              <a:solidFill>
                                <a:srgbClr val="FF00FF"/>
                              </a:solidFill>
                              <a:latin typeface="Cambria Math" panose="02040503050406030204" pitchFamily="18" charset="0"/>
                            </a:rPr>
                            <m:t>𝒌</m:t>
                          </m:r>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𝑲</m:t>
                              </m:r>
                            </m:e>
                            <m:sub>
                              <m:r>
                                <a:rPr lang="zh-CN" altLang="en-US" b="1" i="1">
                                  <a:solidFill>
                                    <a:srgbClr val="FF00FF"/>
                                  </a:solidFill>
                                  <a:latin typeface="Cambria Math" panose="02040503050406030204" pitchFamily="18" charset="0"/>
                                </a:rPr>
                                <m:t>𝑨</m:t>
                              </m:r>
                            </m:sub>
                          </m:sSub>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𝑷</m:t>
                              </m:r>
                            </m:e>
                            <m:sub>
                              <m:r>
                                <a:rPr lang="zh-CN" altLang="en-US" b="1" i="1">
                                  <a:solidFill>
                                    <a:srgbClr val="FF00FF"/>
                                  </a:solidFill>
                                  <a:latin typeface="Cambria Math" panose="02040503050406030204" pitchFamily="18" charset="0"/>
                                </a:rPr>
                                <m:t>𝑨</m:t>
                              </m:r>
                            </m:sub>
                          </m:sSub>
                        </m:num>
                        <m:den>
                          <m:r>
                            <a:rPr lang="zh-CN" altLang="en-US" b="1">
                              <a:solidFill>
                                <a:srgbClr val="FF00FF"/>
                              </a:solidFill>
                              <a:latin typeface="Cambria Math" panose="02040503050406030204" pitchFamily="18" charset="0"/>
                            </a:rPr>
                            <m:t>𝟏</m:t>
                          </m:r>
                          <m:r>
                            <a:rPr lang="zh-CN" altLang="en-US" b="1">
                              <a:solidFill>
                                <a:srgbClr val="FF00FF"/>
                              </a:solidFill>
                              <a:latin typeface="Cambria Math" panose="02040503050406030204" pitchFamily="18" charset="0"/>
                            </a:rPr>
                            <m:t>+</m:t>
                          </m:r>
                          <m:r>
                            <a:rPr lang="zh-CN" altLang="en-US" b="1" i="1">
                              <a:solidFill>
                                <a:srgbClr val="FF00FF"/>
                              </a:solidFill>
                              <a:latin typeface="Cambria Math" panose="02040503050406030204" pitchFamily="18" charset="0"/>
                            </a:rPr>
                            <m:t>𝒌</m:t>
                          </m:r>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𝑲</m:t>
                              </m:r>
                            </m:e>
                            <m:sub>
                              <m:r>
                                <a:rPr lang="zh-CN" altLang="en-US" b="1" i="1">
                                  <a:solidFill>
                                    <a:srgbClr val="FF00FF"/>
                                  </a:solidFill>
                                  <a:latin typeface="Cambria Math" panose="02040503050406030204" pitchFamily="18" charset="0"/>
                                </a:rPr>
                                <m:t>𝑨</m:t>
                              </m:r>
                            </m:sub>
                          </m:sSub>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𝑷</m:t>
                              </m:r>
                            </m:e>
                            <m:sub>
                              <m:r>
                                <a:rPr lang="zh-CN" altLang="en-US" b="1" i="1">
                                  <a:solidFill>
                                    <a:srgbClr val="FF00FF"/>
                                  </a:solidFill>
                                  <a:latin typeface="Cambria Math" panose="02040503050406030204" pitchFamily="18" charset="0"/>
                                </a:rPr>
                                <m:t>𝑨</m:t>
                              </m:r>
                            </m:sub>
                          </m:sSub>
                        </m:den>
                      </m:f>
                    </m:oMath>
                  </m:oMathPara>
                </a14:m>
                <a:endParaRPr lang="zh-CN" altLang="en-US" b="1" dirty="0">
                  <a:solidFill>
                    <a:srgbClr val="FF00FF"/>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3186404" y="2120428"/>
                <a:ext cx="3138744" cy="66377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899679" y="3010811"/>
                <a:ext cx="4197303" cy="776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zh-CN" altLang="en-US" b="1" i="1" smtClean="0">
                              <a:solidFill>
                                <a:schemeClr val="tx1"/>
                              </a:solidFill>
                              <a:latin typeface="Cambria Math" panose="02040503050406030204" pitchFamily="18" charset="0"/>
                            </a:rPr>
                          </m:ctrlPr>
                        </m:naryPr>
                        <m:sub>
                          <m:r>
                            <a:rPr lang="zh-CN" altLang="en-US" b="1">
                              <a:solidFill>
                                <a:schemeClr val="tx1"/>
                              </a:solidFill>
                              <a:latin typeface="Cambria Math" panose="02040503050406030204" pitchFamily="18" charset="0"/>
                            </a:rPr>
                            <m:t>𝟎</m:t>
                          </m:r>
                        </m:sub>
                        <m:sup>
                          <m:r>
                            <a:rPr lang="zh-CN" altLang="en-US" b="1" i="1">
                              <a:solidFill>
                                <a:schemeClr val="tx1"/>
                              </a:solidFill>
                              <a:latin typeface="Cambria Math" panose="02040503050406030204" pitchFamily="18" charset="0"/>
                            </a:rPr>
                            <m:t>𝑾</m:t>
                          </m:r>
                        </m:sup>
                        <m:e>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𝒅𝑾</m:t>
                              </m:r>
                            </m:num>
                            <m:den>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𝑭</m:t>
                                  </m:r>
                                </m:e>
                                <m:sub>
                                  <m:r>
                                    <a:rPr lang="zh-CN" altLang="en-US" b="1" i="1">
                                      <a:solidFill>
                                        <a:schemeClr val="tx1"/>
                                      </a:solidFill>
                                      <a:latin typeface="Cambria Math" panose="02040503050406030204" pitchFamily="18" charset="0"/>
                                    </a:rPr>
                                    <m:t>𝑨</m:t>
                                  </m:r>
                                  <m:r>
                                    <a:rPr lang="zh-CN" altLang="en-US" b="1">
                                      <a:solidFill>
                                        <a:schemeClr val="tx1"/>
                                      </a:solidFill>
                                      <a:latin typeface="Cambria Math" panose="02040503050406030204" pitchFamily="18" charset="0"/>
                                    </a:rPr>
                                    <m:t>𝟎</m:t>
                                  </m:r>
                                </m:sub>
                              </m:sSub>
                            </m:den>
                          </m:f>
                        </m:e>
                      </m:nary>
                      <m:r>
                        <a:rPr lang="zh-CN" altLang="en-US" b="1">
                          <a:solidFill>
                            <a:schemeClr val="tx1"/>
                          </a:solidFill>
                          <a:latin typeface="Cambria Math" panose="02040503050406030204" pitchFamily="18" charset="0"/>
                        </a:rPr>
                        <m:t>=</m:t>
                      </m:r>
                      <m:nary>
                        <m:naryPr>
                          <m:limLoc m:val="subSup"/>
                          <m:ctrlPr>
                            <a:rPr lang="zh-CN" altLang="en-US" b="1" i="1">
                              <a:solidFill>
                                <a:schemeClr val="tx1"/>
                              </a:solidFill>
                              <a:latin typeface="Cambria Math" panose="02040503050406030204" pitchFamily="18" charset="0"/>
                            </a:rPr>
                          </m:ctrlPr>
                        </m:naryPr>
                        <m:sub>
                          <m:r>
                            <a:rPr lang="zh-CN" altLang="en-US" b="1">
                              <a:solidFill>
                                <a:schemeClr val="tx1"/>
                              </a:solidFill>
                              <a:latin typeface="Cambria Math" panose="02040503050406030204" pitchFamily="18" charset="0"/>
                            </a:rPr>
                            <m:t>𝟎</m:t>
                          </m:r>
                        </m:sub>
                        <m:sup>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𝑿</m:t>
                              </m:r>
                            </m:e>
                            <m:sub>
                              <m:r>
                                <a:rPr lang="zh-CN" altLang="en-US" b="1" i="1">
                                  <a:solidFill>
                                    <a:schemeClr val="tx1"/>
                                  </a:solidFill>
                                  <a:latin typeface="Cambria Math" panose="02040503050406030204" pitchFamily="18" charset="0"/>
                                </a:rPr>
                                <m:t>𝑨</m:t>
                              </m:r>
                            </m:sub>
                          </m:sSub>
                        </m:sup>
                        <m:e>
                          <m:f>
                            <m:fPr>
                              <m:ctrlPr>
                                <a:rPr lang="zh-CN" altLang="en-US" b="1" i="1">
                                  <a:solidFill>
                                    <a:schemeClr val="tx1"/>
                                  </a:solidFill>
                                  <a:latin typeface="Cambria Math" panose="02040503050406030204" pitchFamily="18" charset="0"/>
                                </a:rPr>
                              </m:ctrlPr>
                            </m:fPr>
                            <m:num>
                              <m:d>
                                <m:dPr>
                                  <m:begChr m:val=""/>
                                  <m:ctrlPr>
                                    <a:rPr lang="zh-CN" altLang="en-US" b="1" i="1">
                                      <a:solidFill>
                                        <a:schemeClr val="tx1"/>
                                      </a:solidFill>
                                      <a:latin typeface="Cambria Math" panose="02040503050406030204" pitchFamily="18" charset="0"/>
                                    </a:rPr>
                                  </m:ctrlPr>
                                </m:dPr>
                                <m:e>
                                  <m:r>
                                    <a:rPr lang="zh-CN" altLang="en-US" b="1">
                                      <a:solidFill>
                                        <a:schemeClr val="tx1"/>
                                      </a:solidFill>
                                      <a:latin typeface="Cambria Math" panose="02040503050406030204" pitchFamily="18" charset="0"/>
                                    </a:rPr>
                                    <m:t>𝟏</m:t>
                                  </m:r>
                                  <m:r>
                                    <a:rPr lang="zh-CN" altLang="en-US" b="1">
                                      <a:solidFill>
                                        <a:schemeClr val="tx1"/>
                                      </a:solidFill>
                                      <a:latin typeface="Cambria Math" panose="02040503050406030204" pitchFamily="18" charset="0"/>
                                    </a:rPr>
                                    <m:t>+</m:t>
                                  </m:r>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𝑲</m:t>
                                      </m:r>
                                    </m:e>
                                    <m:sub>
                                      <m:r>
                                        <a:rPr lang="zh-CN" altLang="en-US" b="1" i="1">
                                          <a:solidFill>
                                            <a:schemeClr val="tx1"/>
                                          </a:solidFill>
                                          <a:latin typeface="Cambria Math" panose="02040503050406030204" pitchFamily="18" charset="0"/>
                                        </a:rPr>
                                        <m:t>𝑨</m:t>
                                      </m:r>
                                    </m:sub>
                                  </m:sSub>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𝑷</m:t>
                                      </m:r>
                                    </m:e>
                                    <m:sub>
                                      <m:r>
                                        <a:rPr lang="zh-CN" altLang="en-US" b="1" i="1">
                                          <a:solidFill>
                                            <a:schemeClr val="tx1"/>
                                          </a:solidFill>
                                          <a:latin typeface="Cambria Math" panose="02040503050406030204" pitchFamily="18" charset="0"/>
                                        </a:rPr>
                                        <m:t>𝒚</m:t>
                                      </m:r>
                                      <m:r>
                                        <a:rPr lang="zh-CN" altLang="en-US" b="1">
                                          <a:solidFill>
                                            <a:schemeClr val="tx1"/>
                                          </a:solidFill>
                                          <a:latin typeface="Cambria Math" panose="02040503050406030204" pitchFamily="18" charset="0"/>
                                        </a:rPr>
                                        <m:t>𝟎</m:t>
                                      </m:r>
                                    </m:sub>
                                  </m:sSub>
                                  <m:r>
                                    <a:rPr lang="zh-CN" altLang="en-US" b="1">
                                      <a:solidFill>
                                        <a:schemeClr val="tx1"/>
                                      </a:solidFill>
                                      <a:latin typeface="Cambria Math" panose="02040503050406030204" pitchFamily="18" charset="0"/>
                                    </a:rPr>
                                    <m:t>(</m:t>
                                  </m:r>
                                  <m:r>
                                    <a:rPr lang="zh-CN" altLang="en-US" b="1">
                                      <a:solidFill>
                                        <a:schemeClr val="tx1"/>
                                      </a:solidFill>
                                      <a:latin typeface="Cambria Math" panose="02040503050406030204" pitchFamily="18" charset="0"/>
                                    </a:rPr>
                                    <m:t>𝟏</m:t>
                                  </m:r>
                                  <m:r>
                                    <a:rPr lang="zh-CN" altLang="en-US" b="1">
                                      <a:solidFill>
                                        <a:schemeClr val="tx1"/>
                                      </a:solidFill>
                                      <a:latin typeface="Cambria Math" panose="02040503050406030204" pitchFamily="18" charset="0"/>
                                    </a:rPr>
                                    <m:t>−</m:t>
                                  </m:r>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𝑿</m:t>
                                      </m:r>
                                    </m:e>
                                    <m:sub>
                                      <m:r>
                                        <a:rPr lang="zh-CN" altLang="en-US" b="1" i="1">
                                          <a:solidFill>
                                            <a:schemeClr val="tx1"/>
                                          </a:solidFill>
                                          <a:latin typeface="Cambria Math" panose="02040503050406030204" pitchFamily="18" charset="0"/>
                                        </a:rPr>
                                        <m:t>𝑨</m:t>
                                      </m:r>
                                    </m:sub>
                                  </m:sSub>
                                </m:e>
                              </m:d>
                            </m:num>
                            <m:den>
                              <m:d>
                                <m:dPr>
                                  <m:beg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𝒌</m:t>
                                  </m:r>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𝑲</m:t>
                                      </m:r>
                                    </m:e>
                                    <m:sub>
                                      <m:r>
                                        <a:rPr lang="zh-CN" altLang="en-US" b="1" i="1">
                                          <a:solidFill>
                                            <a:schemeClr val="tx1"/>
                                          </a:solidFill>
                                          <a:latin typeface="Cambria Math" panose="02040503050406030204" pitchFamily="18" charset="0"/>
                                        </a:rPr>
                                        <m:t>𝑨</m:t>
                                      </m:r>
                                    </m:sub>
                                  </m:sSub>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𝑷</m:t>
                                      </m:r>
                                    </m:e>
                                    <m:sub>
                                      <m:r>
                                        <a:rPr lang="zh-CN" altLang="en-US" b="1" i="1">
                                          <a:solidFill>
                                            <a:schemeClr val="tx1"/>
                                          </a:solidFill>
                                          <a:latin typeface="Cambria Math" panose="02040503050406030204" pitchFamily="18" charset="0"/>
                                        </a:rPr>
                                        <m:t>𝒚</m:t>
                                      </m:r>
                                      <m:r>
                                        <a:rPr lang="zh-CN" altLang="en-US" b="1">
                                          <a:solidFill>
                                            <a:schemeClr val="tx1"/>
                                          </a:solidFill>
                                          <a:latin typeface="Cambria Math" panose="02040503050406030204" pitchFamily="18" charset="0"/>
                                        </a:rPr>
                                        <m:t>𝟎</m:t>
                                      </m:r>
                                    </m:sub>
                                  </m:sSub>
                                  <m:r>
                                    <a:rPr lang="zh-CN" altLang="en-US" b="1">
                                      <a:solidFill>
                                        <a:schemeClr val="tx1"/>
                                      </a:solidFill>
                                      <a:latin typeface="Cambria Math" panose="02040503050406030204" pitchFamily="18" charset="0"/>
                                    </a:rPr>
                                    <m:t>(</m:t>
                                  </m:r>
                                  <m:r>
                                    <a:rPr lang="zh-CN" altLang="en-US" b="1">
                                      <a:solidFill>
                                        <a:schemeClr val="tx1"/>
                                      </a:solidFill>
                                      <a:latin typeface="Cambria Math" panose="02040503050406030204" pitchFamily="18" charset="0"/>
                                    </a:rPr>
                                    <m:t>𝟏</m:t>
                                  </m:r>
                                  <m:r>
                                    <a:rPr lang="zh-CN" altLang="en-US" b="1">
                                      <a:solidFill>
                                        <a:schemeClr val="tx1"/>
                                      </a:solidFill>
                                      <a:latin typeface="Cambria Math" panose="02040503050406030204" pitchFamily="18" charset="0"/>
                                    </a:rPr>
                                    <m:t>−</m:t>
                                  </m:r>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𝑿</m:t>
                                      </m:r>
                                    </m:e>
                                    <m:sub>
                                      <m:r>
                                        <a:rPr lang="zh-CN" altLang="en-US" b="1" i="1">
                                          <a:solidFill>
                                            <a:schemeClr val="tx1"/>
                                          </a:solidFill>
                                          <a:latin typeface="Cambria Math" panose="02040503050406030204" pitchFamily="18" charset="0"/>
                                        </a:rPr>
                                        <m:t>𝑨</m:t>
                                      </m:r>
                                    </m:sub>
                                  </m:sSub>
                                </m:e>
                              </m:d>
                            </m:den>
                          </m:f>
                        </m:e>
                      </m:nary>
                      <m:r>
                        <a:rPr lang="zh-CN" altLang="en-US" b="1" i="1">
                          <a:solidFill>
                            <a:schemeClr val="tx1"/>
                          </a:solidFill>
                          <a:latin typeface="Cambria Math" panose="02040503050406030204" pitchFamily="18" charset="0"/>
                        </a:rPr>
                        <m:t>𝒅</m:t>
                      </m:r>
                      <m:sSub>
                        <m:sSubPr>
                          <m:ctrlPr>
                            <a:rPr lang="zh-CN" altLang="en-US" b="1"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𝑿</m:t>
                          </m:r>
                        </m:e>
                        <m:sub>
                          <m:r>
                            <a:rPr lang="zh-CN" altLang="en-US" b="1" i="1">
                              <a:solidFill>
                                <a:schemeClr val="tx1"/>
                              </a:solidFill>
                              <a:latin typeface="Cambria Math" panose="02040503050406030204" pitchFamily="18" charset="0"/>
                            </a:rPr>
                            <m:t>𝑨</m:t>
                          </m:r>
                        </m:sub>
                      </m:sSub>
                    </m:oMath>
                  </m:oMathPara>
                </a14:m>
                <a:endParaRPr lang="zh-CN" altLang="en-US" b="1"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899679" y="3010811"/>
                <a:ext cx="4197303" cy="77655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529690" y="3937864"/>
                <a:ext cx="2937279" cy="7111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b="1" i="1">
                              <a:solidFill>
                                <a:srgbClr val="FF00FF"/>
                              </a:solidFill>
                              <a:latin typeface="Cambria Math" panose="02040503050406030204" pitchFamily="18" charset="0"/>
                            </a:rPr>
                          </m:ctrlPr>
                        </m:fPr>
                        <m:num>
                          <m:r>
                            <a:rPr lang="zh-CN" altLang="en-US" b="1" i="1">
                              <a:solidFill>
                                <a:srgbClr val="FF00FF"/>
                              </a:solidFill>
                              <a:latin typeface="Cambria Math" panose="02040503050406030204" pitchFamily="18" charset="0"/>
                            </a:rPr>
                            <m:t>𝑾</m:t>
                          </m:r>
                        </m:num>
                        <m:den>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𝑭</m:t>
                              </m:r>
                            </m:e>
                            <m:sub>
                              <m:r>
                                <a:rPr lang="zh-CN" altLang="en-US" b="1" i="1">
                                  <a:solidFill>
                                    <a:srgbClr val="FF00FF"/>
                                  </a:solidFill>
                                  <a:latin typeface="Cambria Math" panose="02040503050406030204" pitchFamily="18" charset="0"/>
                                </a:rPr>
                                <m:t>𝑨</m:t>
                              </m:r>
                              <m:r>
                                <a:rPr lang="zh-CN" altLang="en-US" b="1">
                                  <a:solidFill>
                                    <a:srgbClr val="FF00FF"/>
                                  </a:solidFill>
                                  <a:latin typeface="Cambria Math" panose="02040503050406030204" pitchFamily="18" charset="0"/>
                                </a:rPr>
                                <m:t>𝟎</m:t>
                              </m:r>
                            </m:sub>
                          </m:sSub>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𝑿</m:t>
                              </m:r>
                            </m:e>
                            <m:sub>
                              <m:r>
                                <a:rPr lang="zh-CN" altLang="en-US" b="1" i="1">
                                  <a:solidFill>
                                    <a:srgbClr val="FF00FF"/>
                                  </a:solidFill>
                                  <a:latin typeface="Cambria Math" panose="02040503050406030204" pitchFamily="18" charset="0"/>
                                </a:rPr>
                                <m:t>𝑨</m:t>
                              </m:r>
                            </m:sub>
                          </m:sSub>
                        </m:den>
                      </m:f>
                      <m:r>
                        <a:rPr lang="zh-CN" altLang="en-US" b="1">
                          <a:solidFill>
                            <a:srgbClr val="FF00FF"/>
                          </a:solidFill>
                          <a:latin typeface="Cambria Math" panose="02040503050406030204" pitchFamily="18" charset="0"/>
                        </a:rPr>
                        <m:t>=</m:t>
                      </m:r>
                      <m:f>
                        <m:fPr>
                          <m:ctrlPr>
                            <a:rPr lang="zh-CN" altLang="en-US" b="1" i="1">
                              <a:solidFill>
                                <a:srgbClr val="FF00FF"/>
                              </a:solidFill>
                              <a:latin typeface="Cambria Math" panose="02040503050406030204" pitchFamily="18" charset="0"/>
                            </a:rPr>
                          </m:ctrlPr>
                        </m:fPr>
                        <m:num>
                          <m:r>
                            <a:rPr lang="zh-CN" altLang="en-US" b="1">
                              <a:solidFill>
                                <a:srgbClr val="FF00FF"/>
                              </a:solidFill>
                              <a:latin typeface="Cambria Math" panose="02040503050406030204" pitchFamily="18" charset="0"/>
                            </a:rPr>
                            <m:t>𝟏</m:t>
                          </m:r>
                        </m:num>
                        <m:den>
                          <m:r>
                            <a:rPr lang="zh-CN" altLang="en-US" b="1" i="1">
                              <a:solidFill>
                                <a:srgbClr val="FF00FF"/>
                              </a:solidFill>
                              <a:latin typeface="Cambria Math" panose="02040503050406030204" pitchFamily="18" charset="0"/>
                            </a:rPr>
                            <m:t>𝒌</m:t>
                          </m:r>
                        </m:den>
                      </m:f>
                      <m:r>
                        <a:rPr lang="zh-CN" altLang="en-US" b="1">
                          <a:solidFill>
                            <a:srgbClr val="FF00FF"/>
                          </a:solidFill>
                          <a:latin typeface="Cambria Math" panose="02040503050406030204" pitchFamily="18" charset="0"/>
                        </a:rPr>
                        <m:t>−</m:t>
                      </m:r>
                      <m:f>
                        <m:fPr>
                          <m:ctrlPr>
                            <a:rPr lang="zh-CN" altLang="en-US" b="1" i="1">
                              <a:solidFill>
                                <a:srgbClr val="FF00FF"/>
                              </a:solidFill>
                              <a:latin typeface="Cambria Math" panose="02040503050406030204" pitchFamily="18" charset="0"/>
                            </a:rPr>
                          </m:ctrlPr>
                        </m:fPr>
                        <m:num>
                          <m:func>
                            <m:funcPr>
                              <m:ctrlPr>
                                <a:rPr lang="zh-CN" altLang="en-US" b="1" i="1">
                                  <a:solidFill>
                                    <a:srgbClr val="FF00FF"/>
                                  </a:solidFill>
                                  <a:latin typeface="Cambria Math" panose="02040503050406030204" pitchFamily="18" charset="0"/>
                                </a:rPr>
                              </m:ctrlPr>
                            </m:funcPr>
                            <m:fName>
                              <m:r>
                                <a:rPr lang="zh-CN" altLang="en-US" b="1">
                                  <a:solidFill>
                                    <a:srgbClr val="FF00FF"/>
                                  </a:solidFill>
                                  <a:latin typeface="Cambria Math" panose="02040503050406030204" pitchFamily="18" charset="0"/>
                                </a:rPr>
                                <m:t>𝐥𝐧</m:t>
                              </m:r>
                            </m:fName>
                            <m:e>
                              <m:d>
                                <m:dPr>
                                  <m:ctrlPr>
                                    <a:rPr lang="zh-CN" altLang="en-US" b="1" i="1">
                                      <a:solidFill>
                                        <a:srgbClr val="FF00FF"/>
                                      </a:solidFill>
                                      <a:latin typeface="Cambria Math" panose="02040503050406030204" pitchFamily="18" charset="0"/>
                                    </a:rPr>
                                  </m:ctrlPr>
                                </m:dPr>
                                <m:e>
                                  <m:r>
                                    <a:rPr lang="zh-CN" altLang="en-US" b="1">
                                      <a:solidFill>
                                        <a:srgbClr val="FF00FF"/>
                                      </a:solidFill>
                                      <a:latin typeface="Cambria Math" panose="02040503050406030204" pitchFamily="18" charset="0"/>
                                    </a:rPr>
                                    <m:t>𝟏</m:t>
                                  </m:r>
                                  <m:r>
                                    <a:rPr lang="zh-CN" altLang="en-US" b="1">
                                      <a:solidFill>
                                        <a:srgbClr val="FF00FF"/>
                                      </a:solidFill>
                                      <a:latin typeface="Cambria Math" panose="02040503050406030204" pitchFamily="18" charset="0"/>
                                    </a:rPr>
                                    <m:t>−</m:t>
                                  </m:r>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𝑿</m:t>
                                      </m:r>
                                    </m:e>
                                    <m:sub>
                                      <m:r>
                                        <a:rPr lang="zh-CN" altLang="en-US" b="1" i="1">
                                          <a:solidFill>
                                            <a:srgbClr val="FF00FF"/>
                                          </a:solidFill>
                                          <a:latin typeface="Cambria Math" panose="02040503050406030204" pitchFamily="18" charset="0"/>
                                        </a:rPr>
                                        <m:t>𝑨</m:t>
                                      </m:r>
                                    </m:sub>
                                  </m:sSub>
                                </m:e>
                              </m:d>
                            </m:e>
                          </m:func>
                        </m:num>
                        <m:den>
                          <m:r>
                            <a:rPr lang="zh-CN" altLang="en-US" b="1" i="1">
                              <a:solidFill>
                                <a:srgbClr val="FF00FF"/>
                              </a:solidFill>
                              <a:latin typeface="Cambria Math" panose="02040503050406030204" pitchFamily="18" charset="0"/>
                            </a:rPr>
                            <m:t>𝒌</m:t>
                          </m:r>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𝑲</m:t>
                              </m:r>
                            </m:e>
                            <m:sub>
                              <m:r>
                                <a:rPr lang="zh-CN" altLang="en-US" b="1" i="1">
                                  <a:solidFill>
                                    <a:srgbClr val="FF00FF"/>
                                  </a:solidFill>
                                  <a:latin typeface="Cambria Math" panose="02040503050406030204" pitchFamily="18" charset="0"/>
                                </a:rPr>
                                <m:t>𝑨</m:t>
                              </m:r>
                            </m:sub>
                          </m:sSub>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𝑷</m:t>
                              </m:r>
                            </m:e>
                            <m:sub>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𝒚</m:t>
                                  </m:r>
                                </m:e>
                                <m:sub>
                                  <m:r>
                                    <a:rPr lang="zh-CN" altLang="en-US" b="1" i="1">
                                      <a:solidFill>
                                        <a:srgbClr val="FF00FF"/>
                                      </a:solidFill>
                                      <a:latin typeface="Cambria Math" panose="02040503050406030204" pitchFamily="18" charset="0"/>
                                    </a:rPr>
                                    <m:t>𝑨</m:t>
                                  </m:r>
                                  <m:r>
                                    <a:rPr lang="zh-CN" altLang="en-US" b="1">
                                      <a:solidFill>
                                        <a:srgbClr val="FF00FF"/>
                                      </a:solidFill>
                                      <a:latin typeface="Cambria Math" panose="02040503050406030204" pitchFamily="18" charset="0"/>
                                    </a:rPr>
                                    <m:t>𝟎</m:t>
                                  </m:r>
                                </m:sub>
                              </m:sSub>
                            </m:sub>
                          </m:sSub>
                          <m:sSub>
                            <m:sSubPr>
                              <m:ctrlPr>
                                <a:rPr lang="zh-CN" altLang="en-US" b="1" i="1">
                                  <a:solidFill>
                                    <a:srgbClr val="FF00FF"/>
                                  </a:solidFill>
                                  <a:latin typeface="Cambria Math" panose="02040503050406030204" pitchFamily="18" charset="0"/>
                                </a:rPr>
                              </m:ctrlPr>
                            </m:sSubPr>
                            <m:e>
                              <m:r>
                                <a:rPr lang="zh-CN" altLang="en-US" b="1" i="1">
                                  <a:solidFill>
                                    <a:srgbClr val="FF00FF"/>
                                  </a:solidFill>
                                  <a:latin typeface="Cambria Math" panose="02040503050406030204" pitchFamily="18" charset="0"/>
                                </a:rPr>
                                <m:t>𝑿</m:t>
                              </m:r>
                            </m:e>
                            <m:sub>
                              <m:r>
                                <a:rPr lang="zh-CN" altLang="en-US" b="1" i="1">
                                  <a:solidFill>
                                    <a:srgbClr val="FF00FF"/>
                                  </a:solidFill>
                                  <a:latin typeface="Cambria Math" panose="02040503050406030204" pitchFamily="18" charset="0"/>
                                </a:rPr>
                                <m:t>𝑨</m:t>
                              </m:r>
                              <m:r>
                                <a:rPr lang="zh-CN" altLang="en-US" b="1">
                                  <a:solidFill>
                                    <a:srgbClr val="FF00FF"/>
                                  </a:solidFill>
                                  <a:latin typeface="Cambria Math" panose="02040503050406030204" pitchFamily="18" charset="0"/>
                                </a:rPr>
                                <m:t>𝟎</m:t>
                              </m:r>
                            </m:sub>
                          </m:sSub>
                        </m:den>
                      </m:f>
                      <m:r>
                        <a:rPr lang="zh-CN" altLang="en-US">
                          <a:solidFill>
                            <a:prstClr val="black"/>
                          </a:solidFill>
                          <a:latin typeface="Cambria Math" panose="02040503050406030204" pitchFamily="18" charset="0"/>
                        </a:rPr>
                        <m:t> </m:t>
                      </m:r>
                    </m:oMath>
                  </m:oMathPara>
                </a14:m>
                <a:endParaRPr lang="zh-CN" altLang="en-US" dirty="0">
                  <a:solidFill>
                    <a:prstClr val="black"/>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4529690" y="3937864"/>
                <a:ext cx="2937279" cy="711157"/>
              </a:xfrm>
              <a:prstGeom prst="rect">
                <a:avLst/>
              </a:prstGeom>
              <a:blipFill rotWithShape="0">
                <a:blip r:embed="rId6"/>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7879" y="4799516"/>
            <a:ext cx="7184854" cy="1644723"/>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8079992" y="2141337"/>
                <a:ext cx="3573350" cy="726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𝐴</m:t>
                          </m:r>
                          <m:r>
                            <a:rPr lang="zh-CN" altLang="en-US" i="0">
                              <a:latin typeface="Cambria Math" panose="02040503050406030204" pitchFamily="18" charset="0"/>
                            </a:rPr>
                            <m:t>0</m:t>
                          </m:r>
                        </m:sub>
                      </m:sSub>
                      <m:f>
                        <m:fPr>
                          <m:ctrlPr>
                            <a:rPr lang="zh-CN" altLang="en-US" i="1">
                              <a:latin typeface="Cambria Math" panose="02040503050406030204" pitchFamily="18" charset="0"/>
                            </a:rPr>
                          </m:ctrlPr>
                        </m:fPr>
                        <m:num>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𝐴</m:t>
                              </m:r>
                            </m:sub>
                          </m:sSub>
                        </m:num>
                        <m:den>
                          <m:r>
                            <a:rPr lang="zh-CN" altLang="en-US" i="1">
                              <a:latin typeface="Cambria Math" panose="02040503050406030204" pitchFamily="18" charset="0"/>
                            </a:rPr>
                            <m:t>𝑑𝑊</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𝑘</m:t>
                          </m:r>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𝐴</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𝑦𝐴𝑜</m:t>
                              </m:r>
                            </m:sub>
                          </m:sSub>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𝐴</m:t>
                              </m:r>
                            </m:sub>
                          </m:sSub>
                          <m:r>
                            <a:rPr lang="zh-CN" altLang="en-US" i="0">
                              <a:latin typeface="Cambria Math" panose="02040503050406030204" pitchFamily="18" charset="0"/>
                            </a:rPr>
                            <m:t>）</m:t>
                          </m:r>
                        </m:num>
                        <m:den>
                          <m:r>
                            <a:rPr lang="zh-CN" altLang="en-US" i="0">
                              <a:latin typeface="Cambria Math" panose="02040503050406030204" pitchFamily="18" charset="0"/>
                            </a:rPr>
                            <m:t>1+</m:t>
                          </m:r>
                          <m:r>
                            <a:rPr lang="zh-CN" altLang="en-US" i="1">
                              <a:latin typeface="Cambria Math" panose="02040503050406030204" pitchFamily="18" charset="0"/>
                            </a:rPr>
                            <m:t>𝑘</m:t>
                          </m:r>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𝐴</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𝑦𝐴𝑜</m:t>
                              </m:r>
                            </m:sub>
                          </m:sSub>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𝐴</m:t>
                              </m:r>
                            </m:sub>
                          </m:sSub>
                          <m:r>
                            <a:rPr lang="zh-CN" altLang="en-US" i="0">
                              <a:latin typeface="Cambria Math" panose="02040503050406030204" pitchFamily="18" charset="0"/>
                            </a:rPr>
                            <m:t>）</m:t>
                          </m:r>
                        </m:den>
                      </m:f>
                      <m:r>
                        <a:rPr lang="zh-CN" altLang="en-US" i="0">
                          <a:latin typeface="Cambria Math" panose="02040503050406030204" pitchFamily="18" charset="0"/>
                        </a:rPr>
                        <m:t> </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079992" y="2141337"/>
                <a:ext cx="3573350" cy="726802"/>
              </a:xfrm>
              <a:prstGeom prst="rect">
                <a:avLst/>
              </a:prstGeom>
              <a:blipFill rotWithShape="0">
                <a:blip r:embed="rId8"/>
                <a:stretch>
                  <a:fillRect/>
                </a:stretch>
              </a:blipFill>
            </p:spPr>
            <p:txBody>
              <a:bodyPr/>
              <a:lstStyle/>
              <a:p>
                <a:r>
                  <a:rPr lang="zh-CN" altLang="en-US">
                    <a:noFill/>
                  </a:rPr>
                  <a:t> </a:t>
                </a:r>
              </a:p>
            </p:txBody>
          </p:sp>
        </mc:Fallback>
      </mc:AlternateContent>
      <p:sp>
        <p:nvSpPr>
          <p:cNvPr id="11" name="右箭头 10"/>
          <p:cNvSpPr/>
          <p:nvPr/>
        </p:nvSpPr>
        <p:spPr>
          <a:xfrm>
            <a:off x="6486687" y="2454715"/>
            <a:ext cx="147366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6486687" y="2514707"/>
                <a:ext cx="149250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𝑃</m:t>
                          </m:r>
                        </m:e>
                        <m:sub>
                          <m:r>
                            <a:rPr lang="en-US" altLang="zh-CN" sz="1200" i="1">
                              <a:latin typeface="Cambria Math" panose="02040503050406030204" pitchFamily="18" charset="0"/>
                            </a:rPr>
                            <m:t>𝐴</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𝑃</m:t>
                          </m:r>
                        </m:e>
                        <m:sub>
                          <m:r>
                            <a:rPr lang="en-US" altLang="zh-CN" sz="1200" i="1">
                              <a:latin typeface="Cambria Math" panose="02040503050406030204" pitchFamily="18" charset="0"/>
                            </a:rPr>
                            <m:t>𝐴</m:t>
                          </m:r>
                          <m:r>
                            <a:rPr lang="en-US" altLang="zh-CN" sz="1200" i="1">
                              <a:latin typeface="Cambria Math" panose="02040503050406030204" pitchFamily="18" charset="0"/>
                            </a:rPr>
                            <m:t>0</m:t>
                          </m:r>
                        </m:sub>
                      </m:sSub>
                      <m:d>
                        <m:dPr>
                          <m:begChr m:val="（"/>
                          <m:endChr m:val="）"/>
                          <m:ctrlPr>
                            <a:rPr lang="zh-CN" altLang="zh-CN" sz="1200" i="1">
                              <a:latin typeface="Cambria Math" panose="02040503050406030204" pitchFamily="18" charset="0"/>
                            </a:rPr>
                          </m:ctrlPr>
                        </m:dPr>
                        <m:e>
                          <m:r>
                            <a:rPr lang="en-US" altLang="zh-CN" sz="1200" i="1">
                              <a:latin typeface="Cambria Math" panose="02040503050406030204" pitchFamily="18" charset="0"/>
                            </a:rPr>
                            <m:t>1−</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𝑋</m:t>
                              </m:r>
                            </m:e>
                            <m:sub>
                              <m:r>
                                <a:rPr lang="en-US" altLang="zh-CN" sz="1200" i="1">
                                  <a:latin typeface="Cambria Math" panose="02040503050406030204" pitchFamily="18" charset="0"/>
                                </a:rPr>
                                <m:t>𝐴</m:t>
                              </m:r>
                            </m:sub>
                          </m:sSub>
                        </m:e>
                      </m:d>
                    </m:oMath>
                  </m:oMathPara>
                </a14:m>
                <a:endParaRPr lang="zh-CN" altLang="en-US" sz="1200" dirty="0"/>
              </a:p>
            </p:txBody>
          </p:sp>
        </mc:Choice>
        <mc:Fallback xmlns="">
          <p:sp>
            <p:nvSpPr>
              <p:cNvPr id="13" name="矩形 12"/>
              <p:cNvSpPr>
                <a:spLocks noRot="1" noChangeAspect="1" noMove="1" noResize="1" noEditPoints="1" noAdjustHandles="1" noChangeArrowheads="1" noChangeShapeType="1" noTextEdit="1"/>
              </p:cNvSpPr>
              <p:nvPr/>
            </p:nvSpPr>
            <p:spPr>
              <a:xfrm>
                <a:off x="6486687" y="2514707"/>
                <a:ext cx="1492507" cy="276999"/>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525558" y="2202910"/>
                <a:ext cx="135402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𝐹</m:t>
                          </m:r>
                        </m:e>
                        <m:sub>
                          <m:r>
                            <a:rPr lang="zh-CN" altLang="en-US" sz="1200" i="1">
                              <a:latin typeface="Cambria Math" panose="02040503050406030204" pitchFamily="18" charset="0"/>
                            </a:rPr>
                            <m:t>𝐴</m:t>
                          </m:r>
                        </m:sub>
                      </m:sSub>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𝐹</m:t>
                          </m:r>
                        </m:e>
                        <m:sub>
                          <m:r>
                            <a:rPr lang="zh-CN" altLang="en-US" sz="1200" i="1">
                              <a:latin typeface="Cambria Math" panose="02040503050406030204" pitchFamily="18" charset="0"/>
                            </a:rPr>
                            <m:t>𝐴</m:t>
                          </m:r>
                          <m:r>
                            <a:rPr lang="zh-CN" altLang="en-US" sz="1200" i="0">
                              <a:latin typeface="Cambria Math" panose="02040503050406030204" pitchFamily="18" charset="0"/>
                            </a:rPr>
                            <m:t>0</m:t>
                          </m:r>
                        </m:sub>
                      </m:sSub>
                      <m:d>
                        <m:dPr>
                          <m:begChr m:val="（"/>
                          <m:endChr m:val="）"/>
                          <m:ctrlPr>
                            <a:rPr lang="zh-CN" altLang="en-US" sz="1200" i="1">
                              <a:latin typeface="Cambria Math" panose="02040503050406030204" pitchFamily="18" charset="0"/>
                            </a:rPr>
                          </m:ctrlPr>
                        </m:dPr>
                        <m:e>
                          <m:r>
                            <a:rPr lang="zh-CN" altLang="en-US" sz="1200" i="0">
                              <a:latin typeface="Cambria Math" panose="02040503050406030204" pitchFamily="18" charset="0"/>
                            </a:rPr>
                            <m:t>1−</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𝑋</m:t>
                              </m:r>
                            </m:e>
                            <m:sub>
                              <m:r>
                                <a:rPr lang="zh-CN" altLang="en-US" sz="1200" i="1">
                                  <a:latin typeface="Cambria Math" panose="02040503050406030204" pitchFamily="18" charset="0"/>
                                </a:rPr>
                                <m:t>𝐴</m:t>
                              </m:r>
                            </m:sub>
                          </m:sSub>
                        </m:e>
                      </m:d>
                    </m:oMath>
                  </m:oMathPara>
                </a14:m>
                <a:endParaRPr lang="zh-CN" altLang="en-US" sz="1200" dirty="0"/>
              </a:p>
            </p:txBody>
          </p:sp>
        </mc:Choice>
        <mc:Fallback xmlns="">
          <p:sp>
            <p:nvSpPr>
              <p:cNvPr id="14" name="矩形 13"/>
              <p:cNvSpPr>
                <a:spLocks noRot="1" noChangeAspect="1" noMove="1" noResize="1" noEditPoints="1" noAdjustHandles="1" noChangeArrowheads="1" noChangeShapeType="1" noTextEdit="1"/>
              </p:cNvSpPr>
              <p:nvPr/>
            </p:nvSpPr>
            <p:spPr>
              <a:xfrm>
                <a:off x="6525558" y="2202910"/>
                <a:ext cx="1354024" cy="276999"/>
              </a:xfrm>
              <a:prstGeom prst="rect">
                <a:avLst/>
              </a:prstGeom>
              <a:blipFill rotWithShape="0">
                <a:blip r:embed="rId10"/>
                <a:stretch>
                  <a:fillRect/>
                </a:stretch>
              </a:blipFill>
            </p:spPr>
            <p:txBody>
              <a:bodyPr/>
              <a:lstStyle/>
              <a:p>
                <a:r>
                  <a:rPr lang="zh-CN" altLang="en-US">
                    <a:noFill/>
                  </a:rPr>
                  <a:t> </a:t>
                </a:r>
              </a:p>
            </p:txBody>
          </p:sp>
        </mc:Fallback>
      </mc:AlternateContent>
      <p:sp>
        <p:nvSpPr>
          <p:cNvPr id="18" name="十字星 17"/>
          <p:cNvSpPr/>
          <p:nvPr/>
        </p:nvSpPr>
        <p:spPr>
          <a:xfrm>
            <a:off x="7809115" y="4110705"/>
            <a:ext cx="287867" cy="321106"/>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7190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a:xfrm>
            <a:off x="3935760" y="1726768"/>
            <a:ext cx="5235896" cy="684992"/>
          </a:xfrm>
        </p:spPr>
        <p:txBody>
          <a:bodyPr>
            <a:normAutofit/>
          </a:bodyPr>
          <a:lstStyle/>
          <a:p>
            <a:pPr>
              <a:lnSpc>
                <a:spcPct val="140000"/>
              </a:lnSpc>
              <a:buClr>
                <a:srgbClr val="0000FF"/>
              </a:buClr>
              <a:buSzPct val="70000"/>
              <a:buFont typeface="Wingdings" panose="05000000000000000000" pitchFamily="2" charset="2"/>
              <a:buChar char="Ø"/>
            </a:pPr>
            <a:r>
              <a:rPr lang="zh-CN" altLang="en-US" sz="2400" b="1" dirty="0">
                <a:solidFill>
                  <a:srgbClr val="990099"/>
                </a:solidFill>
                <a:latin typeface="宋体" panose="02010600030101010101" pitchFamily="2" charset="-122"/>
                <a:ea typeface="宋体" panose="02010600030101010101" pitchFamily="2" charset="-122"/>
                <a:cs typeface="Times New Roman" pitchFamily="18" charset="0"/>
              </a:rPr>
              <a:t>微分法</a:t>
            </a:r>
            <a:r>
              <a:rPr lang="zh-CN" altLang="en-US" sz="2000" b="1" dirty="0">
                <a:latin typeface="宋体" panose="02010600030101010101" pitchFamily="2" charset="-122"/>
                <a:ea typeface="宋体" panose="02010600030101010101" pitchFamily="2" charset="-122"/>
                <a:cs typeface="Times New Roman" pitchFamily="18" charset="0"/>
              </a:rPr>
              <a:t>：对实验数据直接进行处理</a:t>
            </a:r>
          </a:p>
        </p:txBody>
      </p:sp>
      <p:sp>
        <p:nvSpPr>
          <p:cNvPr id="7" name="Rectangle 2"/>
          <p:cNvSpPr>
            <a:spLocks noGrp="1" noChangeArrowheads="1"/>
          </p:cNvSpPr>
          <p:nvPr>
            <p:ph type="title"/>
          </p:nvPr>
        </p:nvSpPr>
        <p:spPr>
          <a:xfrm>
            <a:off x="1965240" y="201538"/>
            <a:ext cx="8229600" cy="1143000"/>
          </a:xfrm>
        </p:spPr>
        <p:txBody>
          <a:bodyPr>
            <a:normAutofit/>
          </a:bodyPr>
          <a:lstStyle/>
          <a:p>
            <a:r>
              <a:rPr lang="en-US" altLang="zh-CN" sz="3600" dirty="0">
                <a:solidFill>
                  <a:srgbClr val="FF0000"/>
                </a:solidFill>
                <a:latin typeface="Times New Roman" panose="02020603050405020304" pitchFamily="18" charset="0"/>
                <a:ea typeface="黑体" panose="02010609060101010101" pitchFamily="49" charset="-122"/>
              </a:rPr>
              <a:t>§3 </a:t>
            </a:r>
            <a:r>
              <a:rPr lang="zh-CN" altLang="en-US" sz="3600" dirty="0">
                <a:solidFill>
                  <a:srgbClr val="FF0000"/>
                </a:solidFill>
              </a:rPr>
              <a:t>经验型模型方法建立速率方程</a:t>
            </a:r>
          </a:p>
        </p:txBody>
      </p:sp>
      <p:cxnSp>
        <p:nvCxnSpPr>
          <p:cNvPr id="8" name="直接连接符 7"/>
          <p:cNvCxnSpPr/>
          <p:nvPr/>
        </p:nvCxnSpPr>
        <p:spPr>
          <a:xfrm>
            <a:off x="1703512" y="1268760"/>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503531" y="4423800"/>
            <a:ext cx="2348720" cy="523220"/>
          </a:xfrm>
          <a:prstGeom prst="rect">
            <a:avLst/>
          </a:prstGeom>
          <a:noFill/>
        </p:spPr>
        <p:txBody>
          <a:bodyPr wrap="none" rtlCol="0">
            <a:spAutoFit/>
          </a:bodyPr>
          <a:lstStyle/>
          <a:p>
            <a:r>
              <a:rPr lang="zh-CN" altLang="en-US" sz="2800" b="1" dirty="0">
                <a:solidFill>
                  <a:srgbClr val="C00000"/>
                </a:solidFill>
                <a:latin typeface="宋体" panose="02010600030101010101" pitchFamily="2" charset="-122"/>
                <a:ea typeface="宋体" panose="02010600030101010101" pitchFamily="2" charset="-122"/>
              </a:rPr>
              <a:t>双曲线型方程</a:t>
            </a:r>
          </a:p>
        </p:txBody>
      </p:sp>
      <mc:AlternateContent xmlns:mc="http://schemas.openxmlformats.org/markup-compatibility/2006" xmlns:a14="http://schemas.microsoft.com/office/drawing/2010/main">
        <mc:Choice Requires="a14">
          <p:sp>
            <p:nvSpPr>
              <p:cNvPr id="2" name="矩形 1"/>
              <p:cNvSpPr/>
              <p:nvPr/>
            </p:nvSpPr>
            <p:spPr>
              <a:xfrm>
                <a:off x="2638200" y="2756650"/>
                <a:ext cx="446449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3200">
                          <a:solidFill>
                            <a:prstClr val="black"/>
                          </a:solidFill>
                          <a:latin typeface="Cambria Math" panose="02040503050406030204" pitchFamily="18" charset="0"/>
                        </a:rPr>
                        <m:t>Ln</m:t>
                      </m:r>
                      <m:sSub>
                        <m:sSubPr>
                          <m:ctrlPr>
                            <a:rPr lang="zh-CN" altLang="en-US" sz="3200" i="1">
                              <a:solidFill>
                                <a:prstClr val="black"/>
                              </a:solidFill>
                              <a:latin typeface="Cambria Math" panose="02040503050406030204" pitchFamily="18" charset="0"/>
                            </a:rPr>
                          </m:ctrlPr>
                        </m:sSubPr>
                        <m:e>
                          <m:r>
                            <a:rPr lang="zh-CN" altLang="en-US" sz="3200" i="1">
                              <a:solidFill>
                                <a:prstClr val="black"/>
                              </a:solidFill>
                              <a:latin typeface="Cambria Math" panose="02040503050406030204" pitchFamily="18" charset="0"/>
                            </a:rPr>
                            <m:t>𝑟</m:t>
                          </m:r>
                        </m:e>
                        <m:sub>
                          <m:r>
                            <a:rPr lang="zh-CN" altLang="en-US" sz="3200" i="1">
                              <a:solidFill>
                                <a:prstClr val="black"/>
                              </a:solidFill>
                              <a:latin typeface="Cambria Math" panose="02040503050406030204" pitchFamily="18" charset="0"/>
                            </a:rPr>
                            <m:t>𝐴</m:t>
                          </m:r>
                        </m:sub>
                      </m:sSub>
                      <m:r>
                        <a:rPr lang="zh-CN" altLang="en-US" sz="3200">
                          <a:solidFill>
                            <a:prstClr val="black"/>
                          </a:solidFill>
                          <a:latin typeface="Cambria Math" panose="02040503050406030204" pitchFamily="18" charset="0"/>
                        </a:rPr>
                        <m:t>=</m:t>
                      </m:r>
                      <m:r>
                        <a:rPr lang="zh-CN" altLang="en-US" sz="3200" i="1">
                          <a:solidFill>
                            <a:prstClr val="black"/>
                          </a:solidFill>
                          <a:latin typeface="Cambria Math" panose="02040503050406030204" pitchFamily="18" charset="0"/>
                        </a:rPr>
                        <m:t>𝛼</m:t>
                      </m:r>
                      <m:r>
                        <a:rPr lang="zh-CN" altLang="en-US" sz="3200" i="1">
                          <a:solidFill>
                            <a:prstClr val="black"/>
                          </a:solidFill>
                          <a:latin typeface="Cambria Math" panose="02040503050406030204" pitchFamily="18" charset="0"/>
                        </a:rPr>
                        <m:t>𝐿𝑛</m:t>
                      </m:r>
                      <m:sSub>
                        <m:sSubPr>
                          <m:ctrlPr>
                            <a:rPr lang="zh-CN" altLang="en-US" sz="3200" i="1">
                              <a:solidFill>
                                <a:prstClr val="black"/>
                              </a:solidFill>
                              <a:latin typeface="Cambria Math" panose="02040503050406030204" pitchFamily="18" charset="0"/>
                            </a:rPr>
                          </m:ctrlPr>
                        </m:sSubPr>
                        <m:e>
                          <m:r>
                            <a:rPr lang="zh-CN" altLang="en-US" sz="3200" i="1">
                              <a:solidFill>
                                <a:prstClr val="black"/>
                              </a:solidFill>
                              <a:latin typeface="Cambria Math" panose="02040503050406030204" pitchFamily="18" charset="0"/>
                            </a:rPr>
                            <m:t>𝐶</m:t>
                          </m:r>
                        </m:e>
                        <m:sub>
                          <m:r>
                            <a:rPr lang="zh-CN" altLang="en-US" sz="3200" i="1">
                              <a:solidFill>
                                <a:prstClr val="black"/>
                              </a:solidFill>
                              <a:latin typeface="Cambria Math" panose="02040503050406030204" pitchFamily="18" charset="0"/>
                            </a:rPr>
                            <m:t>𝐴</m:t>
                          </m:r>
                        </m:sub>
                      </m:sSub>
                      <m:r>
                        <a:rPr lang="zh-CN" altLang="en-US" sz="3200">
                          <a:solidFill>
                            <a:prstClr val="black"/>
                          </a:solidFill>
                          <a:latin typeface="Cambria Math" panose="02040503050406030204" pitchFamily="18" charset="0"/>
                        </a:rPr>
                        <m:t>+</m:t>
                      </m:r>
                      <m:r>
                        <a:rPr lang="zh-CN" altLang="en-US" sz="3200" i="1">
                          <a:solidFill>
                            <a:prstClr val="black"/>
                          </a:solidFill>
                          <a:latin typeface="Cambria Math" panose="02040503050406030204" pitchFamily="18" charset="0"/>
                        </a:rPr>
                        <m:t>𝐿𝑛𝑘</m:t>
                      </m:r>
                    </m:oMath>
                  </m:oMathPara>
                </a14:m>
                <a:endParaRPr lang="zh-CN" altLang="en-US" sz="32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114200" y="2756649"/>
                <a:ext cx="4464496" cy="58477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579149" y="4177423"/>
                <a:ext cx="2419183" cy="8466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2400" i="1">
                              <a:solidFill>
                                <a:prstClr val="black"/>
                              </a:solidFill>
                              <a:latin typeface="Cambria Math" panose="02040503050406030204" pitchFamily="18" charset="0"/>
                            </a:rPr>
                          </m:ctrlPr>
                        </m:fPr>
                        <m:num>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𝐴</m:t>
                              </m:r>
                            </m:sub>
                          </m:sSub>
                        </m:num>
                        <m:den>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𝑟</m:t>
                              </m:r>
                            </m:e>
                            <m:sub>
                              <m:r>
                                <a:rPr lang="zh-CN" altLang="en-US" sz="2400" i="1">
                                  <a:solidFill>
                                    <a:prstClr val="black"/>
                                  </a:solidFill>
                                  <a:latin typeface="Cambria Math" panose="02040503050406030204" pitchFamily="18" charset="0"/>
                                </a:rPr>
                                <m:t>𝐴</m:t>
                              </m:r>
                            </m:sub>
                          </m:sSub>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i="1">
                              <a:solidFill>
                                <a:prstClr val="black"/>
                              </a:solidFill>
                              <a:latin typeface="Cambria Math" panose="02040503050406030204" pitchFamily="18" charset="0"/>
                            </a:rPr>
                            <m:t>𝑘</m:t>
                          </m:r>
                        </m:den>
                      </m:f>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𝐴</m:t>
                          </m:r>
                        </m:sub>
                      </m:sSub>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i="1">
                              <a:solidFill>
                                <a:prstClr val="black"/>
                              </a:solidFill>
                              <a:latin typeface="Cambria Math" panose="02040503050406030204" pitchFamily="18" charset="0"/>
                            </a:rPr>
                            <m:t>𝑘</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𝐾</m:t>
                              </m:r>
                            </m:e>
                            <m:sub>
                              <m:r>
                                <a:rPr lang="zh-CN" altLang="en-US" sz="2400" i="1">
                                  <a:solidFill>
                                    <a:prstClr val="black"/>
                                  </a:solidFill>
                                  <a:latin typeface="Cambria Math" panose="02040503050406030204" pitchFamily="18" charset="0"/>
                                </a:rPr>
                                <m:t>𝐴</m:t>
                              </m:r>
                            </m:sub>
                          </m:sSub>
                        </m:den>
                      </m:f>
                    </m:oMath>
                  </m:oMathPara>
                </a14:m>
                <a:endParaRPr lang="zh-CN"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579149" y="4177423"/>
                <a:ext cx="2419183" cy="846642"/>
              </a:xfrm>
              <a:prstGeom prst="rect">
                <a:avLst/>
              </a:prstGeom>
              <a:blipFill rotWithShape="0">
                <a:blip r:embed="rId5"/>
                <a:stretch>
                  <a:fillRect/>
                </a:stretch>
              </a:blipFill>
            </p:spPr>
            <p:txBody>
              <a:bodyPr/>
              <a:lstStyle/>
              <a:p>
                <a:r>
                  <a:rPr lang="zh-CN" altLang="en-US">
                    <a:noFill/>
                  </a:rPr>
                  <a:t> </a:t>
                </a:r>
              </a:p>
            </p:txBody>
          </p:sp>
        </mc:Fallback>
      </mc:AlternateContent>
      <p:sp>
        <p:nvSpPr>
          <p:cNvPr id="12" name="文本框 11"/>
          <p:cNvSpPr txBox="1"/>
          <p:nvPr/>
        </p:nvSpPr>
        <p:spPr>
          <a:xfrm>
            <a:off x="7683869" y="2947894"/>
            <a:ext cx="1988045" cy="523220"/>
          </a:xfrm>
          <a:prstGeom prst="rect">
            <a:avLst/>
          </a:prstGeom>
          <a:noFill/>
        </p:spPr>
        <p:txBody>
          <a:bodyPr wrap="none" rtlCol="0">
            <a:spAutoFit/>
          </a:bodyPr>
          <a:lstStyle/>
          <a:p>
            <a:r>
              <a:rPr lang="zh-CN" altLang="en-US" sz="2800" b="1" dirty="0">
                <a:solidFill>
                  <a:srgbClr val="C00000"/>
                </a:solidFill>
                <a:latin typeface="宋体" panose="02010600030101010101" pitchFamily="2" charset="-122"/>
                <a:ea typeface="宋体" panose="02010600030101010101" pitchFamily="2" charset="-122"/>
              </a:rPr>
              <a:t>幂函数方程</a:t>
            </a:r>
          </a:p>
        </p:txBody>
      </p:sp>
      <p:pic>
        <p:nvPicPr>
          <p:cNvPr id="11" name="图片 10"/>
          <p:cNvPicPr>
            <a:picLocks noChangeAspect="1"/>
          </p:cNvPicPr>
          <p:nvPr/>
        </p:nvPicPr>
        <p:blipFill>
          <a:blip r:embed="rId6"/>
          <a:stretch>
            <a:fillRect/>
          </a:stretch>
        </p:blipFill>
        <p:spPr>
          <a:xfrm>
            <a:off x="1942919" y="1492528"/>
            <a:ext cx="1139908" cy="1037213"/>
          </a:xfrm>
          <a:prstGeom prst="rect">
            <a:avLst/>
          </a:prstGeom>
        </p:spPr>
      </p:pic>
    </p:spTree>
    <p:extLst>
      <p:ext uri="{BB962C8B-B14F-4D97-AF65-F5344CB8AC3E}">
        <p14:creationId xmlns:p14="http://schemas.microsoft.com/office/powerpoint/2010/main" val="41286425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204903" y="1383102"/>
            <a:ext cx="8820150" cy="4896544"/>
          </a:xfrm>
          <a:prstGeom prst="rect">
            <a:avLst/>
          </a:prstGeom>
        </p:spPr>
        <p:txBody>
          <a:bodyPr vert="horz" rtlCol="0">
            <a:normAutofit fontScale="92500" lnSpcReduction="20000"/>
          </a:bodyPr>
          <a:lst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1074738" indent="-1074738">
              <a:lnSpc>
                <a:spcPct val="120000"/>
              </a:lnSpc>
              <a:spcBef>
                <a:spcPct val="30000"/>
              </a:spcBef>
              <a:buClr>
                <a:srgbClr val="2F2F2F"/>
              </a:buClr>
              <a:buSzTx/>
              <a:buNone/>
            </a:pPr>
            <a:r>
              <a:rPr lang="en-US" altLang="zh-CN" sz="2800" b="1" dirty="0">
                <a:solidFill>
                  <a:srgbClr val="FF0000"/>
                </a:solidFill>
                <a:latin typeface="Times New Roman" pitchFamily="18" charset="0"/>
              </a:rPr>
              <a:t>1</a:t>
            </a:r>
            <a:r>
              <a:rPr lang="zh-CN" altLang="en-US" sz="2800" b="1" dirty="0">
                <a:solidFill>
                  <a:srgbClr val="FF0000"/>
                </a:solidFill>
                <a:latin typeface="Times New Roman" pitchFamily="18" charset="0"/>
              </a:rPr>
              <a:t>－</a:t>
            </a:r>
            <a:r>
              <a:rPr lang="en-US" altLang="zh-CN" sz="2800" b="1" dirty="0">
                <a:solidFill>
                  <a:srgbClr val="FF0000"/>
                </a:solidFill>
                <a:latin typeface="Times New Roman" pitchFamily="18" charset="0"/>
              </a:rPr>
              <a:t>2</a:t>
            </a:r>
            <a:r>
              <a:rPr lang="zh-CN" altLang="en-US" sz="2800" b="1" dirty="0">
                <a:solidFill>
                  <a:srgbClr val="FF0000"/>
                </a:solidFill>
                <a:latin typeface="Times New Roman" pitchFamily="18" charset="0"/>
              </a:rPr>
              <a:t>：</a:t>
            </a:r>
            <a:r>
              <a:rPr lang="zh-CN" altLang="en-US" sz="2800" dirty="0">
                <a:solidFill>
                  <a:prstClr val="black"/>
                </a:solidFill>
                <a:latin typeface="Times New Roman" pitchFamily="18" charset="0"/>
              </a:rPr>
              <a:t>反应物分子从气流中向催化剂表面（</a:t>
            </a:r>
            <a:r>
              <a:rPr lang="zh-CN" altLang="en-US" sz="2800" b="1" dirty="0">
                <a:solidFill>
                  <a:srgbClr val="0000CC"/>
                </a:solidFill>
                <a:latin typeface="Times New Roman" pitchFamily="18" charset="0"/>
              </a:rPr>
              <a:t>外扩散</a:t>
            </a:r>
            <a:r>
              <a:rPr lang="zh-CN" altLang="en-US" sz="2800" dirty="0">
                <a:solidFill>
                  <a:prstClr val="black"/>
                </a:solidFill>
                <a:latin typeface="Times New Roman" pitchFamily="18" charset="0"/>
              </a:rPr>
              <a:t>）和孔内扩散（</a:t>
            </a:r>
            <a:r>
              <a:rPr lang="zh-CN" altLang="en-US" sz="2800" b="1" dirty="0">
                <a:solidFill>
                  <a:srgbClr val="0000CC"/>
                </a:solidFill>
                <a:latin typeface="Times New Roman" pitchFamily="18" charset="0"/>
              </a:rPr>
              <a:t>内扩散</a:t>
            </a:r>
            <a:r>
              <a:rPr lang="zh-CN" altLang="en-US" sz="2800" dirty="0">
                <a:solidFill>
                  <a:prstClr val="black"/>
                </a:solidFill>
                <a:latin typeface="Times New Roman" pitchFamily="18" charset="0"/>
              </a:rPr>
              <a:t>）；</a:t>
            </a:r>
          </a:p>
          <a:p>
            <a:pPr marL="1074738" indent="-1074738">
              <a:lnSpc>
                <a:spcPct val="120000"/>
              </a:lnSpc>
              <a:spcBef>
                <a:spcPct val="30000"/>
              </a:spcBef>
              <a:buClr>
                <a:srgbClr val="2F2F2F"/>
              </a:buClr>
              <a:buSzTx/>
              <a:buNone/>
            </a:pPr>
            <a:r>
              <a:rPr lang="en-US" altLang="zh-CN" sz="2800" b="1" dirty="0">
                <a:solidFill>
                  <a:srgbClr val="FF0000"/>
                </a:solidFill>
                <a:latin typeface="Times New Roman" pitchFamily="18" charset="0"/>
              </a:rPr>
              <a:t>3</a:t>
            </a:r>
            <a:r>
              <a:rPr lang="zh-CN" altLang="en-US" sz="2800" b="1" dirty="0">
                <a:solidFill>
                  <a:srgbClr val="FF0000"/>
                </a:solidFill>
                <a:latin typeface="Times New Roman" pitchFamily="18" charset="0"/>
              </a:rPr>
              <a:t>：      </a:t>
            </a:r>
            <a:r>
              <a:rPr lang="zh-CN" altLang="en-US" sz="2800" dirty="0">
                <a:solidFill>
                  <a:prstClr val="black"/>
                </a:solidFill>
                <a:latin typeface="Times New Roman" pitchFamily="18" charset="0"/>
              </a:rPr>
              <a:t>反应物分子在催化剂内表面上吸附（</a:t>
            </a:r>
            <a:r>
              <a:rPr lang="zh-CN" altLang="en-US" sz="2800" b="1" dirty="0">
                <a:solidFill>
                  <a:srgbClr val="0000CC"/>
                </a:solidFill>
                <a:latin typeface="Times New Roman" pitchFamily="18" charset="0"/>
              </a:rPr>
              <a:t>反应物的化学吸附</a:t>
            </a:r>
            <a:r>
              <a:rPr lang="zh-CN" altLang="en-US" sz="2800" dirty="0">
                <a:solidFill>
                  <a:prstClr val="black"/>
                </a:solidFill>
                <a:latin typeface="Times New Roman" pitchFamily="18" charset="0"/>
              </a:rPr>
              <a:t>）；</a:t>
            </a:r>
          </a:p>
          <a:p>
            <a:pPr marL="1074738" indent="-1074738">
              <a:lnSpc>
                <a:spcPct val="120000"/>
              </a:lnSpc>
              <a:spcBef>
                <a:spcPct val="30000"/>
              </a:spcBef>
              <a:buClr>
                <a:srgbClr val="2F2F2F"/>
              </a:buClr>
              <a:buSzTx/>
              <a:buNone/>
            </a:pPr>
            <a:r>
              <a:rPr lang="en-US" altLang="zh-CN" sz="2800" b="1" dirty="0">
                <a:solidFill>
                  <a:srgbClr val="FF0000"/>
                </a:solidFill>
                <a:latin typeface="Times New Roman" pitchFamily="18" charset="0"/>
              </a:rPr>
              <a:t>4</a:t>
            </a:r>
            <a:r>
              <a:rPr lang="zh-CN" altLang="en-US" sz="2800" b="1" dirty="0">
                <a:solidFill>
                  <a:srgbClr val="FF0000"/>
                </a:solidFill>
                <a:latin typeface="Times New Roman" pitchFamily="18" charset="0"/>
              </a:rPr>
              <a:t>：      </a:t>
            </a:r>
            <a:r>
              <a:rPr lang="zh-CN" altLang="en-US" sz="2800" dirty="0">
                <a:solidFill>
                  <a:prstClr val="black"/>
                </a:solidFill>
                <a:latin typeface="Times New Roman" pitchFamily="18" charset="0"/>
              </a:rPr>
              <a:t>吸附的反应物分子在催化剂表面上相互作用或与气相分子作用进行化学反应（</a:t>
            </a:r>
            <a:r>
              <a:rPr lang="zh-CN" altLang="en-US" sz="2800" b="1" dirty="0">
                <a:solidFill>
                  <a:srgbClr val="0000CC"/>
                </a:solidFill>
                <a:latin typeface="Times New Roman" pitchFamily="18" charset="0"/>
              </a:rPr>
              <a:t>吸附分子的表面反应或转化</a:t>
            </a:r>
            <a:r>
              <a:rPr lang="zh-CN" altLang="en-US" sz="2800" dirty="0">
                <a:solidFill>
                  <a:prstClr val="black"/>
                </a:solidFill>
                <a:latin typeface="Times New Roman" pitchFamily="18" charset="0"/>
              </a:rPr>
              <a:t>）；</a:t>
            </a:r>
          </a:p>
          <a:p>
            <a:pPr marL="1074738" indent="-1074738">
              <a:lnSpc>
                <a:spcPct val="120000"/>
              </a:lnSpc>
              <a:spcBef>
                <a:spcPct val="30000"/>
              </a:spcBef>
              <a:buClr>
                <a:srgbClr val="2F2F2F"/>
              </a:buClr>
              <a:buSzTx/>
              <a:buNone/>
            </a:pPr>
            <a:r>
              <a:rPr lang="en-US" altLang="zh-CN" sz="2800" b="1" dirty="0">
                <a:solidFill>
                  <a:srgbClr val="FF0000"/>
                </a:solidFill>
                <a:latin typeface="Times New Roman" pitchFamily="18" charset="0"/>
              </a:rPr>
              <a:t>5</a:t>
            </a:r>
            <a:r>
              <a:rPr lang="zh-CN" altLang="en-US" sz="2800" b="1" dirty="0">
                <a:solidFill>
                  <a:srgbClr val="FF0000"/>
                </a:solidFill>
                <a:latin typeface="Times New Roman" pitchFamily="18" charset="0"/>
              </a:rPr>
              <a:t>：      </a:t>
            </a:r>
            <a:r>
              <a:rPr lang="zh-CN" altLang="en-US" sz="2800" dirty="0">
                <a:solidFill>
                  <a:prstClr val="black"/>
                </a:solidFill>
                <a:latin typeface="Times New Roman" pitchFamily="18" charset="0"/>
              </a:rPr>
              <a:t>反应产物从催化剂内表面脱附（</a:t>
            </a:r>
            <a:r>
              <a:rPr lang="zh-CN" altLang="en-US" sz="2800" b="1" dirty="0">
                <a:solidFill>
                  <a:srgbClr val="0000CC"/>
                </a:solidFill>
                <a:latin typeface="Times New Roman" pitchFamily="18" charset="0"/>
              </a:rPr>
              <a:t>产物的脱附或解吸</a:t>
            </a:r>
            <a:r>
              <a:rPr lang="zh-CN" altLang="en-US" sz="2800" dirty="0">
                <a:solidFill>
                  <a:prstClr val="black"/>
                </a:solidFill>
                <a:latin typeface="Times New Roman" pitchFamily="18" charset="0"/>
              </a:rPr>
              <a:t>）；</a:t>
            </a:r>
          </a:p>
          <a:p>
            <a:pPr marL="1074738" indent="-1074738">
              <a:lnSpc>
                <a:spcPct val="120000"/>
              </a:lnSpc>
              <a:spcBef>
                <a:spcPct val="30000"/>
              </a:spcBef>
              <a:buClr>
                <a:srgbClr val="2F2F2F"/>
              </a:buClr>
              <a:buSzTx/>
              <a:buNone/>
            </a:pPr>
            <a:r>
              <a:rPr lang="en-US" altLang="zh-CN" sz="2800" b="1" dirty="0">
                <a:solidFill>
                  <a:srgbClr val="FF0000"/>
                </a:solidFill>
                <a:latin typeface="Times New Roman" pitchFamily="18" charset="0"/>
              </a:rPr>
              <a:t>6</a:t>
            </a:r>
            <a:r>
              <a:rPr lang="zh-CN" altLang="en-US" sz="2800" b="1" dirty="0">
                <a:solidFill>
                  <a:srgbClr val="FF0000"/>
                </a:solidFill>
                <a:latin typeface="Times New Roman" pitchFamily="18" charset="0"/>
              </a:rPr>
              <a:t>－</a:t>
            </a:r>
            <a:r>
              <a:rPr lang="en-US" altLang="zh-CN" sz="2800" b="1" dirty="0">
                <a:solidFill>
                  <a:srgbClr val="FF0000"/>
                </a:solidFill>
                <a:latin typeface="Times New Roman" pitchFamily="18" charset="0"/>
              </a:rPr>
              <a:t>7</a:t>
            </a:r>
            <a:r>
              <a:rPr lang="zh-CN" altLang="en-US" sz="2800" b="1" dirty="0">
                <a:solidFill>
                  <a:srgbClr val="FF0000"/>
                </a:solidFill>
                <a:latin typeface="Times New Roman" pitchFamily="18" charset="0"/>
              </a:rPr>
              <a:t>：</a:t>
            </a:r>
            <a:r>
              <a:rPr lang="zh-CN" altLang="en-US" sz="2800" dirty="0">
                <a:solidFill>
                  <a:prstClr val="black"/>
                </a:solidFill>
                <a:latin typeface="Times New Roman" pitchFamily="18" charset="0"/>
              </a:rPr>
              <a:t>反应物在孔内扩散（</a:t>
            </a:r>
            <a:r>
              <a:rPr lang="zh-CN" altLang="en-US" sz="2800" b="1" dirty="0">
                <a:solidFill>
                  <a:srgbClr val="0000CC"/>
                </a:solidFill>
                <a:latin typeface="Times New Roman" pitchFamily="18" charset="0"/>
              </a:rPr>
              <a:t>内扩散</a:t>
            </a:r>
            <a:r>
              <a:rPr lang="zh-CN" altLang="en-US" sz="2800" dirty="0">
                <a:solidFill>
                  <a:prstClr val="black"/>
                </a:solidFill>
                <a:latin typeface="Times New Roman" pitchFamily="18" charset="0"/>
              </a:rPr>
              <a:t>）并扩散到反应气流中（</a:t>
            </a:r>
            <a:r>
              <a:rPr lang="zh-CN" altLang="en-US" sz="2800" b="1" dirty="0">
                <a:solidFill>
                  <a:srgbClr val="0000CC"/>
                </a:solidFill>
                <a:latin typeface="Times New Roman" pitchFamily="18" charset="0"/>
              </a:rPr>
              <a:t>外扩散</a:t>
            </a:r>
            <a:r>
              <a:rPr lang="zh-CN" altLang="en-US" sz="2800" dirty="0">
                <a:solidFill>
                  <a:prstClr val="black"/>
                </a:solidFill>
                <a:latin typeface="Times New Roman" pitchFamily="18" charset="0"/>
              </a:rPr>
              <a:t>） 。</a:t>
            </a:r>
          </a:p>
          <a:p>
            <a:pPr marL="1074738" indent="-1074738">
              <a:lnSpc>
                <a:spcPct val="80000"/>
              </a:lnSpc>
              <a:buClr>
                <a:srgbClr val="2F2F2F"/>
              </a:buClr>
            </a:pPr>
            <a:endParaRPr lang="en-US" altLang="zh-CN" sz="2600" dirty="0">
              <a:solidFill>
                <a:prstClr val="black"/>
              </a:solidFill>
            </a:endParaRPr>
          </a:p>
        </p:txBody>
      </p:sp>
      <p:sp>
        <p:nvSpPr>
          <p:cNvPr id="5" name="Text Box 5"/>
          <p:cNvSpPr txBox="1">
            <a:spLocks noChangeArrowheads="1"/>
          </p:cNvSpPr>
          <p:nvPr/>
        </p:nvSpPr>
        <p:spPr bwMode="auto">
          <a:xfrm>
            <a:off x="1631505" y="476672"/>
            <a:ext cx="748982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zh-CN" altLang="en-US" sz="3200" b="1" dirty="0">
                <a:solidFill>
                  <a:srgbClr val="FF0000"/>
                </a:solidFill>
              </a:rPr>
              <a:t>多相催化的基本反应步骤：</a:t>
            </a:r>
          </a:p>
        </p:txBody>
      </p:sp>
      <p:graphicFrame>
        <p:nvGraphicFramePr>
          <p:cNvPr id="6" name="Object 3"/>
          <p:cNvGraphicFramePr>
            <a:graphicFrameLocks noGrp="1" noChangeAspect="1"/>
          </p:cNvGraphicFramePr>
          <p:nvPr>
            <p:ph sz="half" idx="4294967295"/>
            <p:extLst>
              <p:ext uri="{D42A27DB-BD31-4B8C-83A1-F6EECF244321}">
                <p14:modId xmlns:p14="http://schemas.microsoft.com/office/powerpoint/2010/main" val="3015099626"/>
              </p:ext>
            </p:extLst>
          </p:nvPr>
        </p:nvGraphicFramePr>
        <p:xfrm>
          <a:off x="10012186" y="476672"/>
          <a:ext cx="2024957" cy="1893995"/>
        </p:xfrm>
        <a:graphic>
          <a:graphicData uri="http://schemas.openxmlformats.org/presentationml/2006/ole">
            <mc:AlternateContent xmlns:mc="http://schemas.openxmlformats.org/markup-compatibility/2006">
              <mc:Choice xmlns:v="urn:schemas-microsoft-com:vml" Requires="v">
                <p:oleObj spid="_x0000_s3087" name="文档" r:id="rId3" imgW="2572512" imgH="2404872" progId="Word.Document.8">
                  <p:embed/>
                </p:oleObj>
              </mc:Choice>
              <mc:Fallback>
                <p:oleObj name="文档" r:id="rId3" imgW="2572512" imgH="240487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2186" y="476672"/>
                        <a:ext cx="2024957" cy="189399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715404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normAutofit/>
          </a:bodyPr>
          <a:lstStyle/>
          <a:p>
            <a:r>
              <a:rPr lang="en-US" altLang="zh-CN" sz="3600" dirty="0">
                <a:solidFill>
                  <a:srgbClr val="FF0000"/>
                </a:solidFill>
                <a:latin typeface="Times New Roman" panose="02020603050405020304" pitchFamily="18" charset="0"/>
                <a:ea typeface="黑体" panose="02010609060101010101" pitchFamily="49" charset="-122"/>
              </a:rPr>
              <a:t>§4 </a:t>
            </a:r>
            <a:r>
              <a:rPr lang="zh-CN" altLang="en-US" sz="3600" dirty="0"/>
              <a:t>动力学方法与反应机理</a:t>
            </a:r>
          </a:p>
        </p:txBody>
      </p:sp>
      <p:sp>
        <p:nvSpPr>
          <p:cNvPr id="241667" name="Rectangle 3"/>
          <p:cNvSpPr>
            <a:spLocks noGrp="1" noChangeArrowheads="1"/>
          </p:cNvSpPr>
          <p:nvPr>
            <p:ph type="body" idx="1"/>
          </p:nvPr>
        </p:nvSpPr>
        <p:spPr>
          <a:xfrm>
            <a:off x="1770277" y="1705171"/>
            <a:ext cx="8229600" cy="4686320"/>
          </a:xfrm>
        </p:spPr>
        <p:txBody>
          <a:bodyPr/>
          <a:lstStyle/>
          <a:p>
            <a:pPr>
              <a:lnSpc>
                <a:spcPct val="150000"/>
              </a:lnSpc>
              <a:spcBef>
                <a:spcPts val="1800"/>
              </a:spcBef>
            </a:pPr>
            <a:r>
              <a:rPr lang="zh-CN" altLang="en-US" dirty="0" smtClean="0"/>
              <a:t>速率方程</a:t>
            </a:r>
            <a:r>
              <a:rPr lang="zh-CN" altLang="en-US" dirty="0"/>
              <a:t>和</a:t>
            </a:r>
            <a:r>
              <a:rPr lang="zh-CN" altLang="en-US" dirty="0" smtClean="0"/>
              <a:t>拟定机理的实例  </a:t>
            </a:r>
            <a:r>
              <a:rPr lang="en-US" altLang="zh-CN" dirty="0" smtClean="0"/>
              <a:t>SO</a:t>
            </a:r>
            <a:r>
              <a:rPr lang="en-US" altLang="zh-CN" baseline="-25000" dirty="0" smtClean="0"/>
              <a:t>2</a:t>
            </a:r>
            <a:r>
              <a:rPr lang="en-US" altLang="zh-CN" dirty="0" smtClean="0"/>
              <a:t>+O</a:t>
            </a:r>
            <a:r>
              <a:rPr lang="en-US" altLang="zh-CN" baseline="-25000" dirty="0" smtClean="0"/>
              <a:t>2</a:t>
            </a:r>
            <a:r>
              <a:rPr lang="en-US" altLang="zh-CN" dirty="0" smtClean="0"/>
              <a:t>→SO</a:t>
            </a:r>
            <a:r>
              <a:rPr lang="en-US" altLang="zh-CN" baseline="-25000" dirty="0" smtClean="0"/>
              <a:t>3</a:t>
            </a:r>
            <a:endParaRPr lang="en-US" altLang="zh-CN" baseline="-25000" dirty="0"/>
          </a:p>
        </p:txBody>
      </p:sp>
      <p:pic>
        <p:nvPicPr>
          <p:cNvPr id="7" name="Picture 3"/>
          <p:cNvPicPr/>
          <p:nvPr/>
        </p:nvPicPr>
        <p:blipFill>
          <a:blip r:embed="rId2">
            <a:extLst>
              <a:ext uri="{BEBA8EAE-BF5A-486C-A8C5-ECC9F3942E4B}">
                <a14:imgProps xmlns:a14="http://schemas.microsoft.com/office/drawing/2010/main">
                  <a14:imgLayer r:embed="rId3">
                    <a14:imgEffect>
                      <a14:saturation sat="127000"/>
                    </a14:imgEffect>
                    <a14:imgEffect>
                      <a14:brightnessContrast bright="19000" contrast="49000"/>
                    </a14:imgEffect>
                  </a14:imgLayer>
                </a14:imgProps>
              </a:ext>
              <a:ext uri="{28A0092B-C50C-407E-A947-70E740481C1C}">
                <a14:useLocalDpi xmlns:a14="http://schemas.microsoft.com/office/drawing/2010/main" val="0"/>
              </a:ext>
            </a:extLst>
          </a:blip>
          <a:srcRect/>
          <a:stretch>
            <a:fillRect/>
          </a:stretch>
        </p:blipFill>
        <p:spPr bwMode="auto">
          <a:xfrm>
            <a:off x="2613956" y="2896400"/>
            <a:ext cx="6768752" cy="2473196"/>
          </a:xfrm>
          <a:prstGeom prst="rect">
            <a:avLst/>
          </a:prstGeom>
          <a:noFill/>
          <a:ln>
            <a:noFill/>
          </a:ln>
          <a:effectLst/>
          <a:extLst/>
        </p:spPr>
      </p:pic>
      <p:cxnSp>
        <p:nvCxnSpPr>
          <p:cNvPr id="9" name="直接连接符 8"/>
          <p:cNvCxnSpPr/>
          <p:nvPr/>
        </p:nvCxnSpPr>
        <p:spPr>
          <a:xfrm>
            <a:off x="1703512" y="1196752"/>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13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692" name="Object 4"/>
          <p:cNvGraphicFramePr>
            <a:graphicFrameLocks noGrp="1" noChangeAspect="1"/>
          </p:cNvGraphicFramePr>
          <p:nvPr>
            <p:ph sz="half" idx="1"/>
          </p:nvPr>
        </p:nvGraphicFramePr>
        <p:xfrm>
          <a:off x="1774826" y="333375"/>
          <a:ext cx="1997075" cy="2808288"/>
        </p:xfrm>
        <a:graphic>
          <a:graphicData uri="http://schemas.openxmlformats.org/presentationml/2006/ole">
            <mc:AlternateContent xmlns:mc="http://schemas.openxmlformats.org/markup-compatibility/2006">
              <mc:Choice xmlns:v="urn:schemas-microsoft-com:vml" Requires="v">
                <p:oleObj spid="_x0000_s25608" name="公式" r:id="rId3" imgW="1155600" imgH="1625400" progId="Equation.3">
                  <p:embed/>
                </p:oleObj>
              </mc:Choice>
              <mc:Fallback>
                <p:oleObj name="公式" r:id="rId3" imgW="1155600" imgH="1625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333375"/>
                        <a:ext cx="1997075" cy="280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695" name="Object 7"/>
          <p:cNvGraphicFramePr>
            <a:graphicFrameLocks noGrp="1" noChangeAspect="1"/>
          </p:cNvGraphicFramePr>
          <p:nvPr>
            <p:ph sz="half" idx="2"/>
            <p:extLst/>
          </p:nvPr>
        </p:nvGraphicFramePr>
        <p:xfrm>
          <a:off x="5591175" y="823913"/>
          <a:ext cx="4219575" cy="5399087"/>
        </p:xfrm>
        <a:graphic>
          <a:graphicData uri="http://schemas.openxmlformats.org/presentationml/2006/ole">
            <mc:AlternateContent xmlns:mc="http://schemas.openxmlformats.org/markup-compatibility/2006">
              <mc:Choice xmlns:v="urn:schemas-microsoft-com:vml" Requires="v">
                <p:oleObj spid="_x0000_s25609" name="公式" r:id="rId5" imgW="2361960" imgH="3022560" progId="Equation.3">
                  <p:embed/>
                </p:oleObj>
              </mc:Choice>
              <mc:Fallback>
                <p:oleObj name="公式" r:id="rId5" imgW="2361960" imgH="3022560" progId="Equation.3">
                  <p:embed/>
                  <p:pic>
                    <p:nvPicPr>
                      <p:cNvPr id="0" name=""/>
                      <p:cNvPicPr>
                        <a:picLocks noChangeAspect="1" noChangeArrowheads="1"/>
                      </p:cNvPicPr>
                      <p:nvPr/>
                    </p:nvPicPr>
                    <p:blipFill>
                      <a:blip r:embed="rId6"/>
                      <a:srcRect/>
                      <a:stretch>
                        <a:fillRect/>
                      </a:stretch>
                    </p:blipFill>
                    <p:spPr bwMode="auto">
                      <a:xfrm>
                        <a:off x="5591175" y="823913"/>
                        <a:ext cx="4219575"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2698" name="Line 10"/>
          <p:cNvSpPr>
            <a:spLocks noChangeShapeType="1"/>
          </p:cNvSpPr>
          <p:nvPr/>
        </p:nvSpPr>
        <p:spPr bwMode="auto">
          <a:xfrm>
            <a:off x="1716462" y="1916832"/>
            <a:ext cx="226853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solidFill>
                <a:prstClr val="black"/>
              </a:solidFill>
            </a:endParaRPr>
          </a:p>
        </p:txBody>
      </p:sp>
      <p:pic>
        <p:nvPicPr>
          <p:cNvPr id="242700"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19288" y="3213100"/>
            <a:ext cx="30480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7922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rmAutofit/>
          </a:bodyPr>
          <a:lstStyle/>
          <a:p>
            <a:r>
              <a:rPr lang="zh-CN" altLang="en-US" sz="3600" dirty="0">
                <a:solidFill>
                  <a:srgbClr val="FF0000"/>
                </a:solidFill>
              </a:rPr>
              <a:t>机理研究的动力学方法</a:t>
            </a:r>
          </a:p>
        </p:txBody>
      </p:sp>
      <p:sp>
        <p:nvSpPr>
          <p:cNvPr id="245763" name="Rectangle 3"/>
          <p:cNvSpPr>
            <a:spLocks noGrp="1" noChangeArrowheads="1"/>
          </p:cNvSpPr>
          <p:nvPr>
            <p:ph type="body" idx="1"/>
          </p:nvPr>
        </p:nvSpPr>
        <p:spPr/>
        <p:txBody>
          <a:bodyPr>
            <a:normAutofit/>
          </a:bodyPr>
          <a:lstStyle/>
          <a:p>
            <a:pPr>
              <a:buFont typeface="Wingdings" pitchFamily="2" charset="2"/>
              <a:buNone/>
            </a:pPr>
            <a:r>
              <a:rPr lang="zh-CN" altLang="en-US" dirty="0"/>
              <a:t>动力学参数的选择</a:t>
            </a:r>
          </a:p>
          <a:p>
            <a:r>
              <a:rPr lang="zh-CN" altLang="en-US" dirty="0"/>
              <a:t>速率常数和吸附平衡常数为正值</a:t>
            </a:r>
          </a:p>
          <a:p>
            <a:r>
              <a:rPr lang="zh-CN" altLang="en-US" dirty="0"/>
              <a:t>速率常数的温度系数为正，吸附平衡常数的温度系数为负</a:t>
            </a:r>
          </a:p>
          <a:p>
            <a:r>
              <a:rPr lang="zh-CN" altLang="en-US" dirty="0"/>
              <a:t>速率常数和吸附平衡常数分别服从</a:t>
            </a:r>
            <a:r>
              <a:rPr lang="en-US" altLang="zh-CN" dirty="0"/>
              <a:t>Arrhenius</a:t>
            </a:r>
            <a:r>
              <a:rPr lang="zh-CN" altLang="en-US" dirty="0"/>
              <a:t>和</a:t>
            </a:r>
            <a:r>
              <a:rPr lang="en-US" altLang="zh-CN" dirty="0" err="1"/>
              <a:t>Van’t</a:t>
            </a:r>
            <a:r>
              <a:rPr lang="en-US" altLang="zh-CN" dirty="0"/>
              <a:t> Hoff</a:t>
            </a:r>
            <a:r>
              <a:rPr lang="zh-CN" altLang="en-US" dirty="0"/>
              <a:t>定律，活化能和指前因子为正</a:t>
            </a:r>
          </a:p>
          <a:p>
            <a:r>
              <a:rPr lang="zh-CN" altLang="en-US" dirty="0"/>
              <a:t>同系物进行同一反应，吸附平衡常数在相近的温度时有相似的数值</a:t>
            </a:r>
          </a:p>
        </p:txBody>
      </p:sp>
      <p:cxnSp>
        <p:nvCxnSpPr>
          <p:cNvPr id="4" name="直接连接符 3"/>
          <p:cNvCxnSpPr/>
          <p:nvPr/>
        </p:nvCxnSpPr>
        <p:spPr>
          <a:xfrm>
            <a:off x="1703512" y="1268760"/>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993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2063552" y="82798"/>
            <a:ext cx="8229600" cy="1089124"/>
          </a:xfrm>
        </p:spPr>
        <p:txBody>
          <a:bodyPr>
            <a:normAutofit/>
          </a:bodyPr>
          <a:lstStyle/>
          <a:p>
            <a:r>
              <a:rPr lang="zh-CN" altLang="en-US" sz="3600" dirty="0">
                <a:solidFill>
                  <a:srgbClr val="0000FF"/>
                </a:solidFill>
              </a:rPr>
              <a:t>动力学研究中常用的方法</a:t>
            </a:r>
          </a:p>
        </p:txBody>
      </p:sp>
      <p:sp>
        <p:nvSpPr>
          <p:cNvPr id="246787" name="Rectangle 3"/>
          <p:cNvSpPr>
            <a:spLocks noGrp="1" noChangeArrowheads="1"/>
          </p:cNvSpPr>
          <p:nvPr>
            <p:ph type="body" idx="1"/>
          </p:nvPr>
        </p:nvSpPr>
        <p:spPr>
          <a:xfrm>
            <a:off x="1883532" y="1315836"/>
            <a:ext cx="8172908" cy="2121757"/>
          </a:xfrm>
        </p:spPr>
        <p:txBody>
          <a:bodyPr>
            <a:normAutofit fontScale="92500"/>
          </a:bodyPr>
          <a:lstStyle/>
          <a:p>
            <a:pPr marL="0" indent="0">
              <a:buNone/>
            </a:pPr>
            <a:r>
              <a:rPr lang="en-US" altLang="zh-CN" sz="2800" b="1" dirty="0">
                <a:solidFill>
                  <a:srgbClr val="F45252"/>
                </a:solidFill>
                <a:latin typeface="Times New Roman" panose="02020603050405020304" pitchFamily="18" charset="0"/>
                <a:cs typeface="Times New Roman" panose="02020603050405020304" pitchFamily="18" charset="0"/>
              </a:rPr>
              <a:t>1</a:t>
            </a:r>
            <a:r>
              <a:rPr lang="zh-CN" altLang="en-US" sz="2800" b="1" dirty="0">
                <a:solidFill>
                  <a:srgbClr val="F45252"/>
                </a:solidFill>
                <a:latin typeface="Times New Roman" panose="02020603050405020304" pitchFamily="18" charset="0"/>
                <a:cs typeface="Times New Roman" panose="02020603050405020304" pitchFamily="18" charset="0"/>
              </a:rPr>
              <a:t>）压力测定法</a:t>
            </a:r>
          </a:p>
          <a:p>
            <a:pPr marL="457200" lvl="1" indent="0">
              <a:lnSpc>
                <a:spcPct val="200000"/>
              </a:lnSpc>
              <a:spcBef>
                <a:spcPts val="0"/>
              </a:spcBef>
              <a:buNone/>
            </a:pPr>
            <a:r>
              <a:rPr lang="en-US" altLang="zh-CN" dirty="0" smtClean="0">
                <a:latin typeface="Times New Roman" panose="02020603050405020304" pitchFamily="18" charset="0"/>
                <a:cs typeface="Times New Roman" panose="02020603050405020304" pitchFamily="18" charset="0"/>
              </a:rPr>
              <a:t>              A+B→C           L-H</a:t>
            </a:r>
            <a:r>
              <a:rPr lang="zh-CN" altLang="en-US" dirty="0" smtClean="0">
                <a:latin typeface="Times New Roman" panose="02020603050405020304" pitchFamily="18" charset="0"/>
                <a:cs typeface="Times New Roman" panose="02020603050405020304" pitchFamily="18" charset="0"/>
              </a:rPr>
              <a:t>反应机理进行</a:t>
            </a:r>
            <a:endParaRPr lang="en-US" altLang="zh-CN" dirty="0">
              <a:latin typeface="Times New Roman" panose="02020603050405020304" pitchFamily="18" charset="0"/>
              <a:cs typeface="Times New Roman" panose="02020603050405020304" pitchFamily="18" charset="0"/>
            </a:endParaRPr>
          </a:p>
          <a:p>
            <a:pPr marL="457200" lvl="1" indent="0">
              <a:lnSpc>
                <a:spcPct val="200000"/>
              </a:lnSpc>
              <a:spcBef>
                <a:spcPts val="0"/>
              </a:spcBef>
              <a:buNone/>
            </a:pPr>
            <a:r>
              <a:rPr lang="zh-CN" altLang="en-US" dirty="0" smtClean="0">
                <a:latin typeface="Times New Roman" panose="02020603050405020304" pitchFamily="18" charset="0"/>
                <a:cs typeface="Times New Roman" panose="02020603050405020304" pitchFamily="18" charset="0"/>
              </a:rPr>
              <a:t>实验过程：</a:t>
            </a:r>
            <a:r>
              <a:rPr lang="en-US" altLang="zh-CN" dirty="0" smtClean="0">
                <a:latin typeface="Times New Roman" panose="02020603050405020304" pitchFamily="18" charset="0"/>
                <a:cs typeface="Times New Roman" panose="02020603050405020304" pitchFamily="18" charset="0"/>
              </a:rPr>
              <a:t>1) A, B</a:t>
            </a:r>
            <a:r>
              <a:rPr lang="zh-CN" altLang="en-US" dirty="0">
                <a:latin typeface="Times New Roman" panose="02020603050405020304" pitchFamily="18" charset="0"/>
                <a:cs typeface="Times New Roman" panose="02020603050405020304" pitchFamily="18" charset="0"/>
              </a:rPr>
              <a:t>分</a:t>
            </a:r>
            <a:r>
              <a:rPr lang="zh-CN" altLang="en-US" dirty="0" smtClean="0">
                <a:latin typeface="Times New Roman" panose="02020603050405020304" pitchFamily="18" charset="0"/>
                <a:cs typeface="Times New Roman" panose="02020603050405020304" pitchFamily="18" charset="0"/>
              </a:rPr>
              <a:t>压</a:t>
            </a:r>
            <a:r>
              <a:rPr lang="zh-CN" altLang="en-US" dirty="0">
                <a:latin typeface="Times New Roman" panose="02020603050405020304" pitchFamily="18" charset="0"/>
                <a:cs typeface="Times New Roman" panose="02020603050405020304" pitchFamily="18" charset="0"/>
              </a:rPr>
              <a:t>保持</a:t>
            </a:r>
            <a:r>
              <a:rPr lang="zh-CN" altLang="en-US" dirty="0" smtClean="0">
                <a:latin typeface="Times New Roman" panose="02020603050405020304" pitchFamily="18" charset="0"/>
                <a:cs typeface="Times New Roman" panose="02020603050405020304" pitchFamily="18" charset="0"/>
              </a:rPr>
              <a:t>相同     </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转化率</a:t>
            </a:r>
            <a:r>
              <a:rPr lang="zh-CN" altLang="en-US" dirty="0">
                <a:latin typeface="Times New Roman" panose="02020603050405020304" pitchFamily="18" charset="0"/>
                <a:cs typeface="Times New Roman" panose="02020603050405020304" pitchFamily="18" charset="0"/>
              </a:rPr>
              <a:t>趋于</a:t>
            </a:r>
            <a:r>
              <a:rPr lang="en-US" altLang="zh-CN" dirty="0" smtClean="0">
                <a:latin typeface="Times New Roman" panose="02020603050405020304" pitchFamily="18" charset="0"/>
                <a:cs typeface="Times New Roman" panose="02020603050405020304" pitchFamily="18" charset="0"/>
              </a:rPr>
              <a:t>0</a:t>
            </a:r>
            <a:endParaRPr lang="en-US"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p>
        </p:txBody>
      </p:sp>
      <p:pic>
        <p:nvPicPr>
          <p:cNvPr id="24678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7648" y="3509267"/>
            <a:ext cx="3168650" cy="105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78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6200" y="3482942"/>
            <a:ext cx="2859088"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79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7648" y="4699573"/>
            <a:ext cx="21336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79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2840" y="4659214"/>
            <a:ext cx="21336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794" name="Text Box 10"/>
          <p:cNvSpPr txBox="1">
            <a:spLocks noChangeArrowheads="1"/>
          </p:cNvSpPr>
          <p:nvPr/>
        </p:nvSpPr>
        <p:spPr bwMode="auto">
          <a:xfrm>
            <a:off x="1703513" y="3692784"/>
            <a:ext cx="1423467"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zh-CN" altLang="en-US" sz="2400" b="1" dirty="0">
                <a:solidFill>
                  <a:srgbClr val="FF0000"/>
                </a:solidFill>
                <a:latin typeface="黑体" panose="02010609060101010101" pitchFamily="49" charset="-122"/>
              </a:rPr>
              <a:t>表面反应</a:t>
            </a:r>
            <a:endParaRPr lang="en-US" altLang="zh-CN" sz="2400" b="1" dirty="0">
              <a:solidFill>
                <a:srgbClr val="FF0000"/>
              </a:solidFill>
              <a:latin typeface="黑体" panose="02010609060101010101" pitchFamily="49" charset="-122"/>
            </a:endParaRPr>
          </a:p>
          <a:p>
            <a:r>
              <a:rPr lang="zh-CN" altLang="en-US" sz="2400" b="1" dirty="0">
                <a:solidFill>
                  <a:srgbClr val="FF0000"/>
                </a:solidFill>
                <a:latin typeface="黑体" panose="02010609060101010101" pitchFamily="49" charset="-122"/>
              </a:rPr>
              <a:t>速控步骤</a:t>
            </a:r>
            <a:endParaRPr lang="en-US" altLang="zh-CN" sz="2400" b="1" dirty="0">
              <a:solidFill>
                <a:srgbClr val="FF0000"/>
              </a:solidFill>
              <a:latin typeface="黑体" panose="02010609060101010101" pitchFamily="49" charset="-122"/>
            </a:endParaRPr>
          </a:p>
        </p:txBody>
      </p:sp>
      <p:sp>
        <p:nvSpPr>
          <p:cNvPr id="246795" name="Text Box 11"/>
          <p:cNvSpPr txBox="1">
            <a:spLocks noChangeArrowheads="1"/>
          </p:cNvSpPr>
          <p:nvPr/>
        </p:nvSpPr>
        <p:spPr bwMode="auto">
          <a:xfrm>
            <a:off x="6204111" y="3705815"/>
            <a:ext cx="2042226"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zh-CN" altLang="en-US" sz="2400" b="1" dirty="0">
                <a:solidFill>
                  <a:srgbClr val="FF0000"/>
                </a:solidFill>
                <a:latin typeface="黑体" panose="02010609060101010101" pitchFamily="49" charset="-122"/>
              </a:rPr>
              <a:t>吸附速控步骤</a:t>
            </a:r>
            <a:endParaRPr lang="en-US" altLang="zh-CN" sz="2400" b="1" dirty="0">
              <a:solidFill>
                <a:srgbClr val="FF0000"/>
              </a:solidFill>
              <a:latin typeface="黑体" panose="02010609060101010101" pitchFamily="49" charset="-122"/>
            </a:endParaRPr>
          </a:p>
        </p:txBody>
      </p:sp>
      <p:cxnSp>
        <p:nvCxnSpPr>
          <p:cNvPr id="12" name="直接连接符 11"/>
          <p:cNvCxnSpPr/>
          <p:nvPr/>
        </p:nvCxnSpPr>
        <p:spPr>
          <a:xfrm>
            <a:off x="1703512" y="1215386"/>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457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158536" y="2005562"/>
            <a:ext cx="5817564" cy="3823140"/>
          </a:xfrm>
          <a:prstGeom prst="rect">
            <a:avLst/>
          </a:prstGeom>
        </p:spPr>
      </p:pic>
      <p:sp>
        <p:nvSpPr>
          <p:cNvPr id="6" name="Rectangle 2"/>
          <p:cNvSpPr>
            <a:spLocks noGrp="1" noChangeArrowheads="1"/>
          </p:cNvSpPr>
          <p:nvPr>
            <p:ph type="title"/>
          </p:nvPr>
        </p:nvSpPr>
        <p:spPr>
          <a:xfrm>
            <a:off x="2099305" y="99911"/>
            <a:ext cx="8229600" cy="1089124"/>
          </a:xfrm>
        </p:spPr>
        <p:txBody>
          <a:bodyPr>
            <a:normAutofit/>
          </a:bodyPr>
          <a:lstStyle/>
          <a:p>
            <a:r>
              <a:rPr lang="zh-CN" altLang="en-US" sz="3600" dirty="0">
                <a:solidFill>
                  <a:srgbClr val="0000FF"/>
                </a:solidFill>
              </a:rPr>
              <a:t>动力学研究中常用的方法</a:t>
            </a:r>
          </a:p>
        </p:txBody>
      </p:sp>
      <p:cxnSp>
        <p:nvCxnSpPr>
          <p:cNvPr id="7" name="直接连接符 6"/>
          <p:cNvCxnSpPr/>
          <p:nvPr/>
        </p:nvCxnSpPr>
        <p:spPr>
          <a:xfrm>
            <a:off x="1711536" y="1052736"/>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3"/>
          <p:cNvSpPr txBox="1">
            <a:spLocks noChangeArrowheads="1"/>
          </p:cNvSpPr>
          <p:nvPr/>
        </p:nvSpPr>
        <p:spPr>
          <a:xfrm>
            <a:off x="1711536" y="1040124"/>
            <a:ext cx="2880320" cy="604664"/>
          </a:xfrm>
          <a:prstGeom prst="rect">
            <a:avLst/>
          </a:prstGeom>
        </p:spPr>
        <p:txBody>
          <a:bodyPr vert="horz" rtlCol="0">
            <a:normAutofit/>
          </a:bodyPr>
          <a:lst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buClr>
                <a:srgbClr val="2F2F2F"/>
              </a:buClr>
              <a:buNone/>
            </a:pPr>
            <a:r>
              <a:rPr lang="zh-CN" altLang="en-US" sz="2800" dirty="0">
                <a:solidFill>
                  <a:srgbClr val="990099"/>
                </a:solidFill>
              </a:rPr>
              <a:t>程序升温技术</a:t>
            </a:r>
            <a:endParaRPr lang="en-US" altLang="zh-CN" sz="2800" dirty="0">
              <a:solidFill>
                <a:srgbClr val="990099"/>
              </a:solidFill>
            </a:endParaRPr>
          </a:p>
        </p:txBody>
      </p:sp>
      <p:pic>
        <p:nvPicPr>
          <p:cNvPr id="4" name="图片 3"/>
          <p:cNvPicPr>
            <a:picLocks noChangeAspect="1"/>
          </p:cNvPicPr>
          <p:nvPr/>
        </p:nvPicPr>
        <p:blipFill>
          <a:blip r:embed="rId3"/>
          <a:stretch>
            <a:fillRect/>
          </a:stretch>
        </p:blipFill>
        <p:spPr>
          <a:xfrm>
            <a:off x="960668" y="1895495"/>
            <a:ext cx="4847466" cy="3894815"/>
          </a:xfrm>
          <a:prstGeom prst="rect">
            <a:avLst/>
          </a:prstGeom>
        </p:spPr>
      </p:pic>
    </p:spTree>
    <p:extLst>
      <p:ext uri="{BB962C8B-B14F-4D97-AF65-F5344CB8AC3E}">
        <p14:creationId xmlns:p14="http://schemas.microsoft.com/office/powerpoint/2010/main" val="3030149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2106818" y="20096"/>
            <a:ext cx="8229600" cy="1089124"/>
          </a:xfrm>
        </p:spPr>
        <p:txBody>
          <a:bodyPr>
            <a:normAutofit/>
          </a:bodyPr>
          <a:lstStyle/>
          <a:p>
            <a:r>
              <a:rPr lang="zh-CN" altLang="en-US" sz="3600" dirty="0">
                <a:solidFill>
                  <a:srgbClr val="0000FF"/>
                </a:solidFill>
              </a:rPr>
              <a:t>动力学研究中常用的方法</a:t>
            </a:r>
          </a:p>
        </p:txBody>
      </p:sp>
      <p:sp>
        <p:nvSpPr>
          <p:cNvPr id="246787" name="Rectangle 3"/>
          <p:cNvSpPr>
            <a:spLocks noGrp="1" noChangeArrowheads="1"/>
          </p:cNvSpPr>
          <p:nvPr>
            <p:ph type="body" idx="1"/>
          </p:nvPr>
        </p:nvSpPr>
        <p:spPr>
          <a:xfrm>
            <a:off x="1639090" y="1389559"/>
            <a:ext cx="2880320" cy="604664"/>
          </a:xfrm>
        </p:spPr>
        <p:txBody>
          <a:bodyPr>
            <a:normAutofit/>
          </a:bodyPr>
          <a:lstStyle/>
          <a:p>
            <a:pPr marL="0" indent="0">
              <a:buNone/>
            </a:pPr>
            <a:r>
              <a:rPr lang="zh-CN" altLang="en-US" sz="2800" dirty="0">
                <a:solidFill>
                  <a:srgbClr val="990099"/>
                </a:solidFill>
              </a:rPr>
              <a:t>程序升温技术</a:t>
            </a:r>
            <a:endParaRPr lang="en-US" altLang="zh-CN" sz="2800" dirty="0">
              <a:solidFill>
                <a:srgbClr val="990099"/>
              </a:solidFill>
            </a:endParaRPr>
          </a:p>
        </p:txBody>
      </p:sp>
      <p:cxnSp>
        <p:nvCxnSpPr>
          <p:cNvPr id="12" name="直接连接符 11"/>
          <p:cNvCxnSpPr/>
          <p:nvPr/>
        </p:nvCxnSpPr>
        <p:spPr>
          <a:xfrm>
            <a:off x="1762252" y="1088832"/>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3863752" y="1849386"/>
                <a:ext cx="4102378" cy="7173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𝑟</m:t>
                          </m:r>
                        </m:e>
                        <m:sub>
                          <m:r>
                            <a:rPr lang="zh-CN" altLang="en-US" i="1">
                              <a:solidFill>
                                <a:prstClr val="black"/>
                              </a:solidFill>
                              <a:latin typeface="Cambria Math" panose="02040503050406030204" pitchFamily="18" charset="0"/>
                            </a:rPr>
                            <m:t>𝑑</m:t>
                          </m:r>
                        </m:sub>
                      </m:sSub>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r>
                            <a:rPr lang="zh-CN" altLang="en-US" i="1">
                              <a:solidFill>
                                <a:prstClr val="black"/>
                              </a:solidFill>
                              <a:latin typeface="Cambria Math" panose="02040503050406030204" pitchFamily="18" charset="0"/>
                            </a:rPr>
                            <m:t>𝑑</m:t>
                          </m:r>
                          <m:r>
                            <a:rPr lang="zh-CN" altLang="en-US" i="1">
                              <a:solidFill>
                                <a:prstClr val="black"/>
                              </a:solidFill>
                              <a:latin typeface="Cambria Math" panose="02040503050406030204" pitchFamily="18" charset="0"/>
                            </a:rPr>
                            <m:t>𝜎</m:t>
                          </m:r>
                        </m:num>
                        <m:den>
                          <m:r>
                            <a:rPr lang="zh-CN" altLang="en-US" i="1">
                              <a:solidFill>
                                <a:prstClr val="black"/>
                              </a:solidFill>
                              <a:latin typeface="Cambria Math" panose="02040503050406030204" pitchFamily="18" charset="0"/>
                            </a:rPr>
                            <m:t>𝑑𝑡</m:t>
                          </m:r>
                        </m:den>
                      </m:f>
                      <m:r>
                        <a:rPr lang="zh-CN" altLang="en-US">
                          <a:solidFill>
                            <a:prstClr val="black"/>
                          </a:solidFill>
                          <a:latin typeface="Cambria Math" panose="02040503050406030204" pitchFamily="18" charset="0"/>
                        </a:rPr>
                        <m:t>=</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𝑘</m:t>
                          </m:r>
                        </m:e>
                        <m:sub>
                          <m:r>
                            <a:rPr lang="zh-CN" altLang="en-US" i="1">
                              <a:solidFill>
                                <a:prstClr val="black"/>
                              </a:solidFill>
                              <a:latin typeface="Cambria Math" panose="02040503050406030204" pitchFamily="18" charset="0"/>
                            </a:rPr>
                            <m:t>𝑑</m:t>
                          </m:r>
                        </m:sub>
                      </m:sSub>
                      <m:r>
                        <a:rPr lang="zh-CN" altLang="en-US" i="1">
                          <a:solidFill>
                            <a:prstClr val="black"/>
                          </a:solidFill>
                          <a:latin typeface="Cambria Math" panose="02040503050406030204" pitchFamily="18" charset="0"/>
                        </a:rPr>
                        <m:t>𝜎</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𝜎</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𝐴</m:t>
                          </m:r>
                        </m:e>
                        <m:sub>
                          <m:r>
                            <a:rPr lang="zh-CN" altLang="en-US" i="1">
                              <a:solidFill>
                                <a:prstClr val="black"/>
                              </a:solidFill>
                              <a:latin typeface="Cambria Math" panose="02040503050406030204" pitchFamily="18" charset="0"/>
                            </a:rPr>
                            <m:t>𝑑</m:t>
                          </m:r>
                        </m:sub>
                      </m:sSub>
                      <m:func>
                        <m:funcPr>
                          <m:ctrlPr>
                            <a:rPr lang="zh-CN" altLang="en-US" i="1">
                              <a:solidFill>
                                <a:prstClr val="black"/>
                              </a:solidFill>
                              <a:latin typeface="Cambria Math" panose="02040503050406030204" pitchFamily="18" charset="0"/>
                            </a:rPr>
                          </m:ctrlPr>
                        </m:funcPr>
                        <m:fName>
                          <m:r>
                            <m:rPr>
                              <m:sty m:val="p"/>
                            </m:rPr>
                            <a:rPr lang="zh-CN" altLang="en-US">
                              <a:solidFill>
                                <a:prstClr val="black"/>
                              </a:solidFill>
                              <a:latin typeface="Cambria Math" panose="02040503050406030204" pitchFamily="18" charset="0"/>
                            </a:rPr>
                            <m:t>exp</m:t>
                          </m:r>
                        </m:fName>
                        <m:e>
                          <m:d>
                            <m:dPr>
                              <m:ctrlPr>
                                <a:rPr lang="zh-CN" altLang="en-US" i="1">
                                  <a:solidFill>
                                    <a:prstClr val="black"/>
                                  </a:solidFill>
                                  <a:latin typeface="Cambria Math" panose="02040503050406030204" pitchFamily="18" charset="0"/>
                                </a:rPr>
                              </m:ctrlPr>
                            </m:dPr>
                            <m:e>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𝐸</m:t>
                                      </m:r>
                                    </m:e>
                                    <m:sub>
                                      <m:r>
                                        <a:rPr lang="zh-CN" altLang="en-US" i="1">
                                          <a:solidFill>
                                            <a:prstClr val="black"/>
                                          </a:solidFill>
                                          <a:latin typeface="Cambria Math" panose="02040503050406030204" pitchFamily="18" charset="0"/>
                                        </a:rPr>
                                        <m:t>𝑑</m:t>
                                      </m:r>
                                    </m:sub>
                                  </m:sSub>
                                </m:num>
                                <m:den>
                                  <m:r>
                                    <a:rPr lang="zh-CN" altLang="en-US" i="1">
                                      <a:solidFill>
                                        <a:prstClr val="black"/>
                                      </a:solidFill>
                                      <a:latin typeface="Cambria Math" panose="02040503050406030204" pitchFamily="18" charset="0"/>
                                    </a:rPr>
                                    <m:t>𝑅𝑇</m:t>
                                  </m:r>
                                </m:den>
                              </m:f>
                            </m:e>
                          </m:d>
                        </m:e>
                      </m:func>
                      <m:r>
                        <a:rPr lang="zh-CN" altLang="en-US">
                          <a:solidFill>
                            <a:prstClr val="black"/>
                          </a:solidFill>
                          <a:latin typeface="Cambria Math" panose="02040503050406030204" pitchFamily="18" charset="0"/>
                        </a:rPr>
                        <m:t> </m:t>
                      </m:r>
                    </m:oMath>
                  </m:oMathPara>
                </a14:m>
                <a:endParaRPr lang="zh-CN" altLang="en-US" dirty="0">
                  <a:solidFill>
                    <a:prstClr val="black"/>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339752" y="1849386"/>
                <a:ext cx="4102378" cy="71732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470671" y="2776925"/>
                <a:ext cx="287238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r>
                            <a:rPr lang="zh-CN" altLang="en-US" i="1">
                              <a:solidFill>
                                <a:prstClr val="black"/>
                              </a:solidFill>
                              <a:latin typeface="Cambria Math" panose="02040503050406030204" pitchFamily="18" charset="0"/>
                            </a:rPr>
                            <m:t>𝑑</m:t>
                          </m:r>
                          <m:r>
                            <a:rPr lang="zh-CN" altLang="en-US" i="1">
                              <a:solidFill>
                                <a:prstClr val="black"/>
                              </a:solidFill>
                              <a:latin typeface="Cambria Math" panose="02040503050406030204" pitchFamily="18" charset="0"/>
                            </a:rPr>
                            <m:t>𝜎</m:t>
                          </m:r>
                        </m:num>
                        <m:den>
                          <m:r>
                            <a:rPr lang="zh-CN" altLang="en-US" i="1">
                              <a:solidFill>
                                <a:prstClr val="black"/>
                              </a:solidFill>
                              <a:latin typeface="Cambria Math" panose="02040503050406030204" pitchFamily="18" charset="0"/>
                            </a:rPr>
                            <m:t>𝑑𝑇</m:t>
                          </m:r>
                        </m:den>
                      </m:f>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𝜎</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𝐴</m:t>
                          </m:r>
                        </m:e>
                        <m:sub>
                          <m:r>
                            <a:rPr lang="zh-CN" altLang="en-US" i="1">
                              <a:solidFill>
                                <a:prstClr val="black"/>
                              </a:solidFill>
                              <a:latin typeface="Cambria Math" panose="02040503050406030204" pitchFamily="18" charset="0"/>
                            </a:rPr>
                            <m:t>𝑑</m:t>
                          </m:r>
                        </m:sub>
                      </m:sSub>
                      <m:f>
                        <m:fPr>
                          <m:ctrlPr>
                            <a:rPr lang="zh-CN" altLang="en-US" i="1">
                              <a:solidFill>
                                <a:prstClr val="black"/>
                              </a:solidFill>
                              <a:latin typeface="Cambria Math" panose="02040503050406030204" pitchFamily="18" charset="0"/>
                            </a:rPr>
                          </m:ctrlPr>
                        </m:fPr>
                        <m:num>
                          <m:r>
                            <a:rPr lang="zh-CN" altLang="en-US">
                              <a:solidFill>
                                <a:prstClr val="black"/>
                              </a:solidFill>
                              <a:latin typeface="Cambria Math" panose="02040503050406030204" pitchFamily="18" charset="0"/>
                            </a:rPr>
                            <m:t>1</m:t>
                          </m:r>
                        </m:num>
                        <m:den>
                          <m:r>
                            <a:rPr lang="zh-CN" altLang="en-US" i="1">
                              <a:solidFill>
                                <a:prstClr val="black"/>
                              </a:solidFill>
                              <a:latin typeface="Cambria Math" panose="02040503050406030204" pitchFamily="18" charset="0"/>
                            </a:rPr>
                            <m:t>𝛽</m:t>
                          </m:r>
                        </m:den>
                      </m:f>
                      <m:func>
                        <m:funcPr>
                          <m:ctrlPr>
                            <a:rPr lang="zh-CN" altLang="en-US" i="1">
                              <a:solidFill>
                                <a:prstClr val="black"/>
                              </a:solidFill>
                              <a:latin typeface="Cambria Math" panose="02040503050406030204" pitchFamily="18" charset="0"/>
                            </a:rPr>
                          </m:ctrlPr>
                        </m:funcPr>
                        <m:fName>
                          <m:r>
                            <m:rPr>
                              <m:sty m:val="p"/>
                            </m:rPr>
                            <a:rPr lang="zh-CN" altLang="en-US">
                              <a:solidFill>
                                <a:prstClr val="black"/>
                              </a:solidFill>
                              <a:latin typeface="Cambria Math" panose="02040503050406030204" pitchFamily="18" charset="0"/>
                            </a:rPr>
                            <m:t>exp</m:t>
                          </m:r>
                        </m:fName>
                        <m:e>
                          <m:d>
                            <m:dPr>
                              <m:ctrlPr>
                                <a:rPr lang="zh-CN" altLang="en-US" i="1">
                                  <a:solidFill>
                                    <a:prstClr val="black"/>
                                  </a:solidFill>
                                  <a:latin typeface="Cambria Math" panose="02040503050406030204" pitchFamily="18" charset="0"/>
                                </a:rPr>
                              </m:ctrlPr>
                            </m:dPr>
                            <m:e>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𝐸</m:t>
                                      </m:r>
                                    </m:e>
                                    <m:sub>
                                      <m:r>
                                        <a:rPr lang="zh-CN" altLang="en-US" i="1">
                                          <a:solidFill>
                                            <a:prstClr val="black"/>
                                          </a:solidFill>
                                          <a:latin typeface="Cambria Math" panose="02040503050406030204" pitchFamily="18" charset="0"/>
                                        </a:rPr>
                                        <m:t>𝑑</m:t>
                                      </m:r>
                                    </m:sub>
                                  </m:sSub>
                                </m:num>
                                <m:den>
                                  <m:r>
                                    <a:rPr lang="zh-CN" altLang="en-US" i="1">
                                      <a:solidFill>
                                        <a:prstClr val="black"/>
                                      </a:solidFill>
                                      <a:latin typeface="Cambria Math" panose="02040503050406030204" pitchFamily="18" charset="0"/>
                                    </a:rPr>
                                    <m:t>𝑅𝑇</m:t>
                                  </m:r>
                                </m:den>
                              </m:f>
                            </m:e>
                          </m:d>
                        </m:e>
                      </m:func>
                      <m:r>
                        <a:rPr lang="zh-CN" altLang="en-US">
                          <a:solidFill>
                            <a:prstClr val="black"/>
                          </a:solidFill>
                          <a:latin typeface="Cambria Math" panose="02040503050406030204" pitchFamily="18" charset="0"/>
                        </a:rPr>
                        <m:t> </m:t>
                      </m:r>
                    </m:oMath>
                  </m:oMathPara>
                </a14:m>
                <a:endParaRPr lang="zh-CN" altLang="en-US" dirty="0">
                  <a:solidFill>
                    <a:prstClr val="black"/>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946671" y="2776924"/>
                <a:ext cx="2872388" cy="714683"/>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62252" y="3767101"/>
                <a:ext cx="2003946" cy="74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prstClr val="black"/>
                              </a:solidFill>
                              <a:latin typeface="Cambria Math" panose="02040503050406030204" pitchFamily="18" charset="0"/>
                            </a:rPr>
                          </m:ctrlPr>
                        </m:sSubPr>
                        <m:e>
                          <m:d>
                            <m:dPr>
                              <m:begChr m:val="["/>
                              <m:endChr m:val="]"/>
                              <m:ctrlPr>
                                <a:rPr lang="zh-CN" altLang="en-US" i="1">
                                  <a:solidFill>
                                    <a:prstClr val="black"/>
                                  </a:solidFill>
                                  <a:latin typeface="Cambria Math" panose="02040503050406030204" pitchFamily="18" charset="0"/>
                                </a:rPr>
                              </m:ctrlPr>
                            </m:dPr>
                            <m:e>
                              <m:f>
                                <m:fPr>
                                  <m:ctrlPr>
                                    <a:rPr lang="zh-CN" altLang="en-US" i="1">
                                      <a:solidFill>
                                        <a:prstClr val="black"/>
                                      </a:solidFill>
                                      <a:latin typeface="Cambria Math" panose="02040503050406030204" pitchFamily="18" charset="0"/>
                                    </a:rPr>
                                  </m:ctrlPr>
                                </m:fPr>
                                <m:num>
                                  <m:r>
                                    <a:rPr lang="zh-CN" altLang="en-US" i="1">
                                      <a:solidFill>
                                        <a:prstClr val="black"/>
                                      </a:solidFill>
                                      <a:latin typeface="Cambria Math" panose="02040503050406030204" pitchFamily="18" charset="0"/>
                                    </a:rPr>
                                    <m:t>𝑑</m:t>
                                  </m:r>
                                </m:num>
                                <m:den>
                                  <m:r>
                                    <a:rPr lang="zh-CN" altLang="en-US" i="1">
                                      <a:solidFill>
                                        <a:prstClr val="black"/>
                                      </a:solidFill>
                                      <a:latin typeface="Cambria Math" panose="02040503050406030204" pitchFamily="18" charset="0"/>
                                    </a:rPr>
                                    <m:t>𝑑𝑇</m:t>
                                  </m:r>
                                </m:den>
                              </m:f>
                              <m:r>
                                <a:rPr lang="zh-CN" altLang="en-US">
                                  <a:solidFill>
                                    <a:prstClr val="black"/>
                                  </a:solidFill>
                                  <a:latin typeface="Cambria Math" panose="02040503050406030204" pitchFamily="18" charset="0"/>
                                </a:rPr>
                                <m:t> </m:t>
                              </m:r>
                              <m:f>
                                <m:fPr>
                                  <m:ctrlPr>
                                    <a:rPr lang="zh-CN" altLang="en-US" i="1">
                                      <a:solidFill>
                                        <a:prstClr val="black"/>
                                      </a:solidFill>
                                      <a:latin typeface="Cambria Math" panose="02040503050406030204" pitchFamily="18" charset="0"/>
                                    </a:rPr>
                                  </m:ctrlPr>
                                </m:fPr>
                                <m:num>
                                  <m:r>
                                    <a:rPr lang="zh-CN" altLang="en-US" i="1">
                                      <a:solidFill>
                                        <a:prstClr val="black"/>
                                      </a:solidFill>
                                      <a:latin typeface="Cambria Math" panose="02040503050406030204" pitchFamily="18" charset="0"/>
                                    </a:rPr>
                                    <m:t>𝑑</m:t>
                                  </m:r>
                                  <m:r>
                                    <a:rPr lang="zh-CN" altLang="en-US" i="1">
                                      <a:solidFill>
                                        <a:prstClr val="black"/>
                                      </a:solidFill>
                                      <a:latin typeface="Cambria Math" panose="02040503050406030204" pitchFamily="18" charset="0"/>
                                    </a:rPr>
                                    <m:t>𝜎</m:t>
                                  </m:r>
                                </m:num>
                                <m:den>
                                  <m:r>
                                    <a:rPr lang="zh-CN" altLang="en-US" i="1">
                                      <a:solidFill>
                                        <a:prstClr val="black"/>
                                      </a:solidFill>
                                      <a:latin typeface="Cambria Math" panose="02040503050406030204" pitchFamily="18" charset="0"/>
                                    </a:rPr>
                                    <m:t>𝑑𝑇</m:t>
                                  </m:r>
                                </m:den>
                              </m:f>
                            </m:e>
                          </m:d>
                        </m:e>
                        <m:sub>
                          <m:r>
                            <a:rPr lang="zh-CN" altLang="en-US" i="1">
                              <a:solidFill>
                                <a:prstClr val="black"/>
                              </a:solidFill>
                              <a:latin typeface="Cambria Math" panose="02040503050406030204" pitchFamily="18" charset="0"/>
                            </a:rPr>
                            <m:t>𝑇</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𝑇𝑚</m:t>
                          </m:r>
                        </m:sub>
                      </m:sSub>
                      <m:r>
                        <a:rPr lang="zh-CN" altLang="en-US">
                          <a:solidFill>
                            <a:prstClr val="black"/>
                          </a:solidFill>
                          <a:latin typeface="Cambria Math" panose="02040503050406030204" pitchFamily="18" charset="0"/>
                        </a:rPr>
                        <m:t>=0</m:t>
                      </m:r>
                    </m:oMath>
                  </m:oMathPara>
                </a14:m>
                <a:endParaRPr lang="zh-CN" altLang="en-US" dirty="0">
                  <a:solidFill>
                    <a:prstClr val="black"/>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38252" y="3767100"/>
                <a:ext cx="2003946" cy="74629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399287" y="3782906"/>
                <a:ext cx="255518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𝐸</m:t>
                              </m:r>
                            </m:e>
                            <m:sub>
                              <m:r>
                                <a:rPr lang="zh-CN" altLang="en-US" i="1">
                                  <a:solidFill>
                                    <a:prstClr val="black"/>
                                  </a:solidFill>
                                  <a:latin typeface="Cambria Math" panose="02040503050406030204" pitchFamily="18" charset="0"/>
                                </a:rPr>
                                <m:t>𝑑</m:t>
                              </m:r>
                            </m:sub>
                          </m:sSub>
                        </m:num>
                        <m:den>
                          <m:sSubSup>
                            <m:sSubSupPr>
                              <m:ctrlPr>
                                <a:rPr lang="zh-CN" altLang="en-US" i="1">
                                  <a:solidFill>
                                    <a:prstClr val="black"/>
                                  </a:solidFill>
                                  <a:latin typeface="Cambria Math" panose="02040503050406030204" pitchFamily="18" charset="0"/>
                                </a:rPr>
                              </m:ctrlPr>
                            </m:sSubSupPr>
                            <m:e>
                              <m:r>
                                <a:rPr lang="zh-CN" altLang="en-US" i="1">
                                  <a:solidFill>
                                    <a:prstClr val="black"/>
                                  </a:solidFill>
                                  <a:latin typeface="Cambria Math" panose="02040503050406030204" pitchFamily="18" charset="0"/>
                                </a:rPr>
                                <m:t>𝑅𝑇</m:t>
                              </m:r>
                            </m:e>
                            <m:sub>
                              <m:r>
                                <a:rPr lang="zh-CN" altLang="en-US" i="1">
                                  <a:solidFill>
                                    <a:prstClr val="black"/>
                                  </a:solidFill>
                                  <a:latin typeface="Cambria Math" panose="02040503050406030204" pitchFamily="18" charset="0"/>
                                </a:rPr>
                                <m:t>𝑀</m:t>
                              </m:r>
                            </m:sub>
                            <m:sup>
                              <m:r>
                                <a:rPr lang="zh-CN" altLang="en-US">
                                  <a:solidFill>
                                    <a:prstClr val="black"/>
                                  </a:solidFill>
                                  <a:latin typeface="Cambria Math" panose="02040503050406030204" pitchFamily="18" charset="0"/>
                                </a:rPr>
                                <m:t>2</m:t>
                              </m:r>
                            </m:sup>
                          </m:sSubSup>
                        </m:den>
                      </m:f>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𝐴</m:t>
                              </m:r>
                            </m:e>
                            <m:sub>
                              <m:r>
                                <a:rPr lang="zh-CN" altLang="en-US" i="1">
                                  <a:solidFill>
                                    <a:prstClr val="black"/>
                                  </a:solidFill>
                                  <a:latin typeface="Cambria Math" panose="02040503050406030204" pitchFamily="18" charset="0"/>
                                </a:rPr>
                                <m:t>𝑑</m:t>
                              </m:r>
                            </m:sub>
                          </m:sSub>
                        </m:num>
                        <m:den>
                          <m:r>
                            <a:rPr lang="zh-CN" altLang="en-US" i="1">
                              <a:solidFill>
                                <a:prstClr val="black"/>
                              </a:solidFill>
                              <a:latin typeface="Cambria Math" panose="02040503050406030204" pitchFamily="18" charset="0"/>
                            </a:rPr>
                            <m:t>𝛽</m:t>
                          </m:r>
                        </m:den>
                      </m:f>
                      <m:func>
                        <m:funcPr>
                          <m:ctrlPr>
                            <a:rPr lang="zh-CN" altLang="en-US" i="1">
                              <a:solidFill>
                                <a:prstClr val="black"/>
                              </a:solidFill>
                              <a:latin typeface="Cambria Math" panose="02040503050406030204" pitchFamily="18" charset="0"/>
                            </a:rPr>
                          </m:ctrlPr>
                        </m:funcPr>
                        <m:fName>
                          <m:r>
                            <m:rPr>
                              <m:sty m:val="p"/>
                            </m:rPr>
                            <a:rPr lang="zh-CN" altLang="en-US">
                              <a:solidFill>
                                <a:prstClr val="black"/>
                              </a:solidFill>
                              <a:latin typeface="Cambria Math" panose="02040503050406030204" pitchFamily="18" charset="0"/>
                            </a:rPr>
                            <m:t>exp</m:t>
                          </m:r>
                        </m:fName>
                        <m:e>
                          <m:d>
                            <m:dPr>
                              <m:ctrlPr>
                                <a:rPr lang="zh-CN" altLang="en-US" i="1">
                                  <a:solidFill>
                                    <a:prstClr val="black"/>
                                  </a:solidFill>
                                  <a:latin typeface="Cambria Math" panose="02040503050406030204" pitchFamily="18" charset="0"/>
                                </a:rPr>
                              </m:ctrlPr>
                            </m:dPr>
                            <m:e>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𝐸</m:t>
                                      </m:r>
                                    </m:e>
                                    <m:sub>
                                      <m:r>
                                        <a:rPr lang="zh-CN" altLang="en-US" i="1">
                                          <a:solidFill>
                                            <a:prstClr val="black"/>
                                          </a:solidFill>
                                          <a:latin typeface="Cambria Math" panose="02040503050406030204" pitchFamily="18" charset="0"/>
                                        </a:rPr>
                                        <m:t>𝑑</m:t>
                                      </m:r>
                                    </m:sub>
                                  </m:sSub>
                                </m:num>
                                <m:den>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𝑅𝐴</m:t>
                                      </m:r>
                                    </m:e>
                                    <m:sub>
                                      <m:r>
                                        <a:rPr lang="zh-CN" altLang="en-US" i="1">
                                          <a:solidFill>
                                            <a:prstClr val="black"/>
                                          </a:solidFill>
                                          <a:latin typeface="Cambria Math" panose="02040503050406030204" pitchFamily="18" charset="0"/>
                                        </a:rPr>
                                        <m:t>𝑑</m:t>
                                      </m:r>
                                    </m:sub>
                                  </m:sSub>
                                </m:den>
                              </m:f>
                            </m:e>
                          </m:d>
                        </m:e>
                      </m:func>
                    </m:oMath>
                  </m:oMathPara>
                </a14:m>
                <a:endParaRPr lang="zh-CN" altLang="en-US" dirty="0">
                  <a:solidFill>
                    <a:prstClr val="black"/>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875286" y="3782905"/>
                <a:ext cx="2555187" cy="71468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417376" y="3742568"/>
                <a:ext cx="3124894"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solidFill>
                            <a:prstClr val="black"/>
                          </a:solidFill>
                          <a:latin typeface="Cambria Math" panose="02040503050406030204" pitchFamily="18" charset="0"/>
                        </a:rPr>
                        <m:t>2</m:t>
                      </m:r>
                      <m:r>
                        <m:rPr>
                          <m:sty m:val="p"/>
                        </m:rPr>
                        <a:rPr lang="zh-CN" altLang="en-US">
                          <a:solidFill>
                            <a:prstClr val="black"/>
                          </a:solidFill>
                          <a:latin typeface="Cambria Math" panose="02040503050406030204" pitchFamily="18" charset="0"/>
                        </a:rPr>
                        <m:t>ln</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𝑇</m:t>
                          </m:r>
                        </m:e>
                        <m:sub>
                          <m:r>
                            <a:rPr lang="zh-CN" altLang="en-US" i="1">
                              <a:solidFill>
                                <a:prstClr val="black"/>
                              </a:solidFill>
                              <a:latin typeface="Cambria Math" panose="02040503050406030204" pitchFamily="18" charset="0"/>
                            </a:rPr>
                            <m:t>𝑀</m:t>
                          </m:r>
                        </m:sub>
                      </m:sSub>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𝑙𝑛</m:t>
                      </m:r>
                      <m:r>
                        <a:rPr lang="zh-CN" altLang="en-US" i="1">
                          <a:solidFill>
                            <a:prstClr val="black"/>
                          </a:solidFill>
                          <a:latin typeface="Cambria Math" panose="02040503050406030204" pitchFamily="18" charset="0"/>
                        </a:rPr>
                        <m:t>𝛽</m:t>
                      </m:r>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𝐸</m:t>
                              </m:r>
                            </m:e>
                            <m:sub>
                              <m:r>
                                <a:rPr lang="zh-CN" altLang="en-US" i="1">
                                  <a:solidFill>
                                    <a:prstClr val="black"/>
                                  </a:solidFill>
                                  <a:latin typeface="Cambria Math" panose="02040503050406030204" pitchFamily="18" charset="0"/>
                                </a:rPr>
                                <m:t>𝑑</m:t>
                              </m:r>
                            </m:sub>
                          </m:sSub>
                        </m:num>
                        <m:den>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𝑅𝑇</m:t>
                              </m:r>
                            </m:e>
                            <m:sub>
                              <m:r>
                                <a:rPr lang="zh-CN" altLang="en-US" i="1">
                                  <a:solidFill>
                                    <a:prstClr val="black"/>
                                  </a:solidFill>
                                  <a:latin typeface="Cambria Math" panose="02040503050406030204" pitchFamily="18" charset="0"/>
                                </a:rPr>
                                <m:t>𝑀</m:t>
                              </m:r>
                            </m:sub>
                          </m:sSub>
                        </m:den>
                      </m:f>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𝑙𝑛</m:t>
                      </m:r>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𝐸</m:t>
                              </m:r>
                            </m:e>
                            <m:sub>
                              <m:r>
                                <a:rPr lang="zh-CN" altLang="en-US" i="1">
                                  <a:solidFill>
                                    <a:prstClr val="black"/>
                                  </a:solidFill>
                                  <a:latin typeface="Cambria Math" panose="02040503050406030204" pitchFamily="18" charset="0"/>
                                </a:rPr>
                                <m:t>𝑑</m:t>
                              </m:r>
                            </m:sub>
                          </m:sSub>
                        </m:num>
                        <m:den>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𝑅𝐴</m:t>
                              </m:r>
                            </m:e>
                            <m:sub>
                              <m:r>
                                <a:rPr lang="zh-CN" altLang="en-US" i="1">
                                  <a:solidFill>
                                    <a:prstClr val="black"/>
                                  </a:solidFill>
                                  <a:latin typeface="Cambria Math" panose="02040503050406030204" pitchFamily="18" charset="0"/>
                                </a:rPr>
                                <m:t>𝑑</m:t>
                              </m:r>
                            </m:sub>
                          </m:sSub>
                        </m:den>
                      </m:f>
                    </m:oMath>
                  </m:oMathPara>
                </a14:m>
                <a:endParaRPr lang="zh-CN" altLang="en-US" dirty="0">
                  <a:solidFill>
                    <a:prstClr val="black"/>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5893376" y="3742567"/>
                <a:ext cx="3124894" cy="657681"/>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259508" y="2831104"/>
                <a:ext cx="1639487" cy="4598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a:solidFill>
                                <a:prstClr val="black"/>
                              </a:solidFill>
                              <a:latin typeface="Cambria Math" panose="02040503050406030204" pitchFamily="18" charset="0"/>
                            </a:rPr>
                          </m:ctrlPr>
                        </m:fPr>
                        <m:num>
                          <m:r>
                            <a:rPr lang="zh-CN" altLang="en-US">
                              <a:solidFill>
                                <a:prstClr val="black"/>
                              </a:solidFill>
                              <a:latin typeface="Cambria Math" panose="02040503050406030204" pitchFamily="18" charset="0"/>
                            </a:rPr>
                            <m:t>1</m:t>
                          </m:r>
                        </m:num>
                        <m:den>
                          <m:r>
                            <a:rPr lang="zh-CN" altLang="en-US" i="1">
                              <a:solidFill>
                                <a:prstClr val="black"/>
                              </a:solidFill>
                              <a:latin typeface="Cambria Math" panose="02040503050406030204" pitchFamily="18" charset="0"/>
                            </a:rPr>
                            <m:t>𝑑𝑡</m:t>
                          </m:r>
                        </m:den>
                      </m:f>
                      <m:r>
                        <a:rPr lang="zh-CN" altLang="en-US">
                          <a:solidFill>
                            <a:prstClr val="black"/>
                          </a:solidFill>
                          <a:latin typeface="Cambria Math" panose="02040503050406030204" pitchFamily="18" charset="0"/>
                        </a:rPr>
                        <m:t>=</m:t>
                      </m:r>
                      <m:f>
                        <m:fPr>
                          <m:type m:val="lin"/>
                          <m:ctrlPr>
                            <a:rPr lang="zh-CN" altLang="en-US" i="1">
                              <a:solidFill>
                                <a:prstClr val="black"/>
                              </a:solidFill>
                              <a:latin typeface="Cambria Math" panose="02040503050406030204" pitchFamily="18" charset="0"/>
                            </a:rPr>
                          </m:ctrlPr>
                        </m:fPr>
                        <m:num>
                          <m:r>
                            <a:rPr lang="zh-CN" altLang="en-US" i="1">
                              <a:solidFill>
                                <a:prstClr val="black"/>
                              </a:solidFill>
                              <a:latin typeface="Cambria Math" panose="02040503050406030204" pitchFamily="18" charset="0"/>
                            </a:rPr>
                            <m:t>𝛽</m:t>
                          </m:r>
                        </m:num>
                        <m:den>
                          <m:r>
                            <a:rPr lang="zh-CN" altLang="en-US" i="1">
                              <a:solidFill>
                                <a:prstClr val="black"/>
                              </a:solidFill>
                              <a:latin typeface="Cambria Math" panose="02040503050406030204" pitchFamily="18" charset="0"/>
                            </a:rPr>
                            <m:t>𝑑</m:t>
                          </m:r>
                        </m:den>
                      </m:f>
                      <m:r>
                        <a:rPr lang="zh-CN" altLang="en-US" i="1">
                          <a:solidFill>
                            <a:prstClr val="black"/>
                          </a:solidFill>
                          <a:latin typeface="Cambria Math" panose="02040503050406030204" pitchFamily="18" charset="0"/>
                        </a:rPr>
                        <m:t>𝑇</m:t>
                      </m:r>
                      <m:r>
                        <a:rPr lang="zh-CN" altLang="en-US">
                          <a:solidFill>
                            <a:prstClr val="black"/>
                          </a:solidFill>
                          <a:latin typeface="Cambria Math" panose="02040503050406030204" pitchFamily="18" charset="0"/>
                        </a:rPr>
                        <m:t> </m:t>
                      </m:r>
                    </m:oMath>
                  </m:oMathPara>
                </a14:m>
                <a:endParaRPr lang="zh-CN" altLang="en-US" dirty="0">
                  <a:solidFill>
                    <a:prstClr val="black"/>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735507" y="2831104"/>
                <a:ext cx="1639487" cy="459806"/>
              </a:xfrm>
              <a:prstGeom prst="rect">
                <a:avLst/>
              </a:prstGeom>
              <a:blipFill rotWithShape="0">
                <a:blip r:embed="rId9"/>
                <a:stretch>
                  <a:fillRect l="-17844" t="-117105" r="-14126" b="-18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962718" y="2934735"/>
                <a:ext cx="2579552" cy="369332"/>
              </a:xfrm>
              <a:prstGeom prst="rect">
                <a:avLst/>
              </a:prstGeom>
            </p:spPr>
            <p:txBody>
              <a:bodyPr wrap="none">
                <a:spAutoFit/>
              </a:bodyPr>
              <a:lstStyle/>
              <a:p>
                <a14:m>
                  <m:oMath xmlns:m="http://schemas.openxmlformats.org/officeDocument/2006/math">
                    <m:r>
                      <m:rPr>
                        <m:sty m:val="p"/>
                      </m:rPr>
                      <a:rPr lang="zh-CN" altLang="en-US">
                        <a:solidFill>
                          <a:prstClr val="black"/>
                        </a:solidFill>
                        <a:latin typeface="Cambria Math" panose="02040503050406030204" pitchFamily="18" charset="0"/>
                      </a:rPr>
                      <m:t>σ</m:t>
                    </m:r>
                  </m:oMath>
                </a14:m>
                <a:r>
                  <a:rPr lang="zh-CN" altLang="en-US" dirty="0">
                    <a:solidFill>
                      <a:prstClr val="black"/>
                    </a:solidFill>
                  </a:rPr>
                  <a:t>  吸附物种的表面密度</a:t>
                </a:r>
              </a:p>
            </p:txBody>
          </p:sp>
        </mc:Choice>
        <mc:Fallback xmlns="">
          <p:sp>
            <p:nvSpPr>
              <p:cNvPr id="14" name="矩形 13"/>
              <p:cNvSpPr>
                <a:spLocks noRot="1" noChangeAspect="1" noMove="1" noResize="1" noEditPoints="1" noAdjustHandles="1" noChangeArrowheads="1" noChangeShapeType="1" noTextEdit="1"/>
              </p:cNvSpPr>
              <p:nvPr/>
            </p:nvSpPr>
            <p:spPr>
              <a:xfrm>
                <a:off x="6438718" y="2934735"/>
                <a:ext cx="2579552" cy="369332"/>
              </a:xfrm>
              <a:prstGeom prst="rect">
                <a:avLst/>
              </a:prstGeom>
              <a:blipFill rotWithShape="0">
                <a:blip r:embed="rId10"/>
                <a:stretch>
                  <a:fillRect t="-11475" b="-21311"/>
                </a:stretch>
              </a:blipFill>
            </p:spPr>
            <p:txBody>
              <a:bodyPr/>
              <a:lstStyle/>
              <a:p>
                <a:r>
                  <a:rPr lang="zh-CN" altLang="en-US">
                    <a:noFill/>
                  </a:rPr>
                  <a:t> </a:t>
                </a:r>
              </a:p>
            </p:txBody>
          </p:sp>
        </mc:Fallback>
      </mc:AlternateContent>
      <p:sp>
        <p:nvSpPr>
          <p:cNvPr id="15" name="文本框 14"/>
          <p:cNvSpPr txBox="1"/>
          <p:nvPr/>
        </p:nvSpPr>
        <p:spPr>
          <a:xfrm>
            <a:off x="8359189" y="1982728"/>
            <a:ext cx="1903442" cy="369332"/>
          </a:xfrm>
          <a:prstGeom prst="rect">
            <a:avLst/>
          </a:prstGeom>
          <a:noFill/>
        </p:spPr>
        <p:txBody>
          <a:bodyPr wrap="square" rtlCol="0">
            <a:spAutoFit/>
          </a:bodyPr>
          <a:lstStyle/>
          <a:p>
            <a:r>
              <a:rPr lang="zh-CN" altLang="en-US" b="1" dirty="0">
                <a:solidFill>
                  <a:srgbClr val="F45252"/>
                </a:solidFill>
              </a:rPr>
              <a:t>脱附为一级反应</a:t>
            </a:r>
          </a:p>
        </p:txBody>
      </p:sp>
      <p:sp>
        <p:nvSpPr>
          <p:cNvPr id="16" name="右箭头 15"/>
          <p:cNvSpPr/>
          <p:nvPr/>
        </p:nvSpPr>
        <p:spPr>
          <a:xfrm>
            <a:off x="3898707" y="4080086"/>
            <a:ext cx="462903" cy="14968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右箭头 24"/>
          <p:cNvSpPr/>
          <p:nvPr/>
        </p:nvSpPr>
        <p:spPr>
          <a:xfrm>
            <a:off x="6954474" y="4048639"/>
            <a:ext cx="462903" cy="14968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1608353" y="5047037"/>
            <a:ext cx="9066906" cy="1006429"/>
          </a:xfrm>
          <a:prstGeom prst="rect">
            <a:avLst/>
          </a:prstGeom>
          <a:noFill/>
        </p:spPr>
        <p:txBody>
          <a:bodyPr wrap="none" rtlCol="0">
            <a:spAutoFit/>
          </a:bodyPr>
          <a:lstStyle/>
          <a:p>
            <a:pPr marL="285750" indent="-285750">
              <a:lnSpc>
                <a:spcPct val="135000"/>
              </a:lnSpc>
              <a:buClr>
                <a:srgbClr val="0000FF"/>
              </a:buClr>
              <a:buFont typeface="Wingdings" panose="05000000000000000000" pitchFamily="2" charset="2"/>
              <a:buChar char="Ø"/>
            </a:pPr>
            <a:r>
              <a:rPr lang="zh-CN" altLang="en-US" sz="2200" dirty="0">
                <a:solidFill>
                  <a:prstClr val="black"/>
                </a:solidFill>
                <a:latin typeface="Times New Roman" panose="02020603050405020304" pitchFamily="18" charset="0"/>
                <a:cs typeface="Times New Roman" panose="02020603050405020304" pitchFamily="18" charset="0"/>
              </a:rPr>
              <a:t>改变升温速率</a:t>
            </a:r>
            <a:r>
              <a:rPr lang="el-GR" altLang="zh-CN" sz="2200" dirty="0">
                <a:solidFill>
                  <a:prstClr val="black"/>
                </a:solidFill>
                <a:latin typeface="Times New Roman" panose="02020603050405020304" pitchFamily="18" charset="0"/>
                <a:cs typeface="Times New Roman" panose="02020603050405020304" pitchFamily="18" charset="0"/>
              </a:rPr>
              <a:t>β</a:t>
            </a:r>
            <a:r>
              <a:rPr lang="zh-CN" altLang="en-US" sz="2200" dirty="0">
                <a:solidFill>
                  <a:prstClr val="black"/>
                </a:solidFill>
                <a:latin typeface="Times New Roman" panose="02020603050405020304" pitchFamily="18" charset="0"/>
                <a:cs typeface="Times New Roman" panose="02020603050405020304" pitchFamily="18" charset="0"/>
              </a:rPr>
              <a:t>，对上式作图可得到一直线，斜率得到</a:t>
            </a:r>
            <a:r>
              <a:rPr lang="en-US" altLang="zh-CN" sz="2200" dirty="0">
                <a:solidFill>
                  <a:prstClr val="black"/>
                </a:solidFill>
                <a:latin typeface="Times New Roman" panose="02020603050405020304" pitchFamily="18" charset="0"/>
                <a:cs typeface="Times New Roman" panose="02020603050405020304" pitchFamily="18" charset="0"/>
              </a:rPr>
              <a:t>E</a:t>
            </a:r>
            <a:r>
              <a:rPr lang="en-US" altLang="zh-CN" sz="2200" baseline="-25000" dirty="0">
                <a:solidFill>
                  <a:prstClr val="black"/>
                </a:solidFill>
                <a:latin typeface="Times New Roman" panose="02020603050405020304" pitchFamily="18" charset="0"/>
                <a:cs typeface="Times New Roman" panose="02020603050405020304" pitchFamily="18" charset="0"/>
              </a:rPr>
              <a:t>d</a:t>
            </a:r>
            <a:r>
              <a:rPr lang="en-US" altLang="zh-CN" sz="2200" dirty="0">
                <a:solidFill>
                  <a:prstClr val="black"/>
                </a:solidFill>
                <a:latin typeface="Times New Roman" panose="02020603050405020304" pitchFamily="18" charset="0"/>
                <a:cs typeface="Times New Roman" panose="02020603050405020304" pitchFamily="18" charset="0"/>
              </a:rPr>
              <a:t>/R</a:t>
            </a:r>
            <a:r>
              <a:rPr lang="zh-CN" altLang="en-US" sz="2200" dirty="0">
                <a:solidFill>
                  <a:prstClr val="black"/>
                </a:solidFill>
                <a:latin typeface="Times New Roman" panose="02020603050405020304" pitchFamily="18" charset="0"/>
                <a:cs typeface="Times New Roman" panose="02020603050405020304" pitchFamily="18" charset="0"/>
              </a:rPr>
              <a:t>，截距为</a:t>
            </a:r>
            <a:r>
              <a:rPr lang="en-US" altLang="zh-CN" sz="2200" dirty="0">
                <a:solidFill>
                  <a:prstClr val="black"/>
                </a:solidFill>
                <a:latin typeface="Times New Roman" panose="02020603050405020304" pitchFamily="18" charset="0"/>
                <a:cs typeface="Times New Roman" panose="02020603050405020304" pitchFamily="18" charset="0"/>
              </a:rPr>
              <a:t>A</a:t>
            </a:r>
            <a:r>
              <a:rPr lang="en-US" altLang="zh-CN" sz="2200" baseline="-25000" dirty="0">
                <a:solidFill>
                  <a:prstClr val="black"/>
                </a:solidFill>
                <a:latin typeface="Times New Roman" panose="02020603050405020304" pitchFamily="18" charset="0"/>
                <a:cs typeface="Times New Roman" panose="02020603050405020304" pitchFamily="18" charset="0"/>
              </a:rPr>
              <a:t>d</a:t>
            </a:r>
            <a:endParaRPr lang="zh-CN" altLang="en-US" sz="2200" baseline="-25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el-GR" altLang="zh-CN" sz="2200" dirty="0" smtClean="0">
                <a:solidFill>
                  <a:prstClr val="black"/>
                </a:solidFill>
                <a:latin typeface="Times New Roman" panose="02020603050405020304" pitchFamily="18" charset="0"/>
                <a:cs typeface="Times New Roman" panose="02020603050405020304" pitchFamily="18" charset="0"/>
              </a:rPr>
              <a:t>β</a:t>
            </a:r>
            <a:r>
              <a:rPr lang="zh-CN" altLang="en-US" sz="2200" dirty="0">
                <a:solidFill>
                  <a:prstClr val="black"/>
                </a:solidFill>
                <a:latin typeface="Times New Roman" panose="02020603050405020304" pitchFamily="18" charset="0"/>
                <a:cs typeface="Times New Roman" panose="02020603050405020304" pitchFamily="18" charset="0"/>
              </a:rPr>
              <a:t>值不变时，</a:t>
            </a:r>
            <a:r>
              <a:rPr lang="en-US" altLang="zh-CN" sz="2200" dirty="0">
                <a:solidFill>
                  <a:prstClr val="black"/>
                </a:solidFill>
                <a:latin typeface="Times New Roman" panose="02020603050405020304" pitchFamily="18" charset="0"/>
                <a:cs typeface="Times New Roman" panose="02020603050405020304" pitchFamily="18" charset="0"/>
              </a:rPr>
              <a:t>T</a:t>
            </a:r>
            <a:r>
              <a:rPr lang="en-US" altLang="zh-CN" sz="2200" baseline="-25000" dirty="0">
                <a:solidFill>
                  <a:prstClr val="black"/>
                </a:solidFill>
                <a:latin typeface="Times New Roman" panose="02020603050405020304" pitchFamily="18" charset="0"/>
                <a:cs typeface="Times New Roman" panose="02020603050405020304" pitchFamily="18" charset="0"/>
              </a:rPr>
              <a:t>M</a:t>
            </a:r>
            <a:r>
              <a:rPr lang="zh-CN" altLang="en-US" sz="2200" dirty="0">
                <a:solidFill>
                  <a:prstClr val="black"/>
                </a:solidFill>
                <a:latin typeface="Times New Roman" panose="02020603050405020304" pitchFamily="18" charset="0"/>
                <a:cs typeface="Times New Roman" panose="02020603050405020304" pitchFamily="18" charset="0"/>
              </a:rPr>
              <a:t>与初始覆盖度无关，这是一级脱附动力学的典型</a:t>
            </a:r>
            <a:r>
              <a:rPr lang="zh-CN" altLang="en-US" sz="2200" dirty="0" smtClean="0">
                <a:solidFill>
                  <a:prstClr val="black"/>
                </a:solidFill>
                <a:latin typeface="Times New Roman" panose="02020603050405020304" pitchFamily="18" charset="0"/>
                <a:cs typeface="Times New Roman" panose="02020603050405020304" pitchFamily="18" charset="0"/>
              </a:rPr>
              <a:t>特征</a:t>
            </a:r>
            <a:endParaRPr lang="en-US" altLang="zh-CN" sz="22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692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2106818" y="20096"/>
            <a:ext cx="8229600" cy="1089124"/>
          </a:xfrm>
        </p:spPr>
        <p:txBody>
          <a:bodyPr>
            <a:normAutofit/>
          </a:bodyPr>
          <a:lstStyle/>
          <a:p>
            <a:r>
              <a:rPr lang="zh-CN" altLang="en-US" sz="3600" dirty="0">
                <a:solidFill>
                  <a:srgbClr val="0000FF"/>
                </a:solidFill>
              </a:rPr>
              <a:t>动力学研究中常用的方法</a:t>
            </a:r>
          </a:p>
        </p:txBody>
      </p:sp>
      <p:sp>
        <p:nvSpPr>
          <p:cNvPr id="246787" name="Rectangle 3"/>
          <p:cNvSpPr>
            <a:spLocks noGrp="1" noChangeArrowheads="1"/>
          </p:cNvSpPr>
          <p:nvPr>
            <p:ph type="body" idx="1"/>
          </p:nvPr>
        </p:nvSpPr>
        <p:spPr>
          <a:xfrm>
            <a:off x="1711536" y="1369816"/>
            <a:ext cx="2880320" cy="604664"/>
          </a:xfrm>
        </p:spPr>
        <p:txBody>
          <a:bodyPr>
            <a:normAutofit/>
          </a:bodyPr>
          <a:lstStyle/>
          <a:p>
            <a:pPr marL="0" indent="0">
              <a:buNone/>
            </a:pPr>
            <a:r>
              <a:rPr lang="zh-CN" altLang="en-US" sz="2800" dirty="0">
                <a:solidFill>
                  <a:srgbClr val="990099"/>
                </a:solidFill>
              </a:rPr>
              <a:t>程序升温技术</a:t>
            </a:r>
            <a:endParaRPr lang="en-US" altLang="zh-CN" sz="2800" dirty="0">
              <a:solidFill>
                <a:srgbClr val="990099"/>
              </a:solidFill>
            </a:endParaRPr>
          </a:p>
        </p:txBody>
      </p:sp>
      <p:cxnSp>
        <p:nvCxnSpPr>
          <p:cNvPr id="12" name="直接连接符 11"/>
          <p:cNvCxnSpPr/>
          <p:nvPr/>
        </p:nvCxnSpPr>
        <p:spPr>
          <a:xfrm>
            <a:off x="1711536" y="1052736"/>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2855640" y="2722912"/>
                <a:ext cx="1569660" cy="369332"/>
              </a:xfrm>
              <a:prstGeom prst="rect">
                <a:avLst/>
              </a:prstGeom>
            </p:spPr>
            <p:txBody>
              <a:bodyPr wrap="none">
                <a:spAutoFit/>
              </a:bodyPr>
              <a:lstStyle/>
              <a:p>
                <a14:m>
                  <m:oMath xmlns:m="http://schemas.openxmlformats.org/officeDocument/2006/math">
                    <m:r>
                      <a:rPr lang="zh-CN" altLang="en-US" i="1">
                        <a:solidFill>
                          <a:prstClr val="black"/>
                        </a:solidFill>
                        <a:latin typeface="Cambria Math" panose="02040503050406030204" pitchFamily="18" charset="0"/>
                      </a:rPr>
                      <m:t>脱附峰</m:t>
                    </m:r>
                  </m:oMath>
                </a14:m>
                <a:r>
                  <a:rPr lang="zh-CN" altLang="en-US" dirty="0">
                    <a:solidFill>
                      <a:prstClr val="black"/>
                    </a:solidFill>
                  </a:rPr>
                  <a:t>最大处</a:t>
                </a:r>
              </a:p>
            </p:txBody>
          </p:sp>
        </mc:Choice>
        <mc:Fallback xmlns="">
          <p:sp>
            <p:nvSpPr>
              <p:cNvPr id="14" name="矩形 13"/>
              <p:cNvSpPr>
                <a:spLocks noRot="1" noChangeAspect="1" noMove="1" noResize="1" noEditPoints="1" noAdjustHandles="1" noChangeArrowheads="1" noChangeShapeType="1" noTextEdit="1"/>
              </p:cNvSpPr>
              <p:nvPr/>
            </p:nvSpPr>
            <p:spPr>
              <a:xfrm>
                <a:off x="1331640" y="2722912"/>
                <a:ext cx="1569660" cy="369332"/>
              </a:xfrm>
              <a:prstGeom prst="rect">
                <a:avLst/>
              </a:prstGeom>
              <a:blipFill rotWithShape="0">
                <a:blip r:embed="rId4"/>
                <a:stretch>
                  <a:fillRect l="-1550" t="-13333" r="-2326" b="-23333"/>
                </a:stretch>
              </a:blipFill>
            </p:spPr>
            <p:txBody>
              <a:bodyPr/>
              <a:lstStyle/>
              <a:p>
                <a:r>
                  <a:rPr lang="zh-CN" altLang="en-US">
                    <a:noFill/>
                  </a:rPr>
                  <a:t> </a:t>
                </a:r>
              </a:p>
            </p:txBody>
          </p:sp>
        </mc:Fallback>
      </mc:AlternateContent>
      <p:sp>
        <p:nvSpPr>
          <p:cNvPr id="15" name="文本框 14"/>
          <p:cNvSpPr txBox="1"/>
          <p:nvPr/>
        </p:nvSpPr>
        <p:spPr>
          <a:xfrm>
            <a:off x="8131540" y="2043934"/>
            <a:ext cx="2417331" cy="646331"/>
          </a:xfrm>
          <a:prstGeom prst="rect">
            <a:avLst/>
          </a:prstGeom>
          <a:noFill/>
        </p:spPr>
        <p:txBody>
          <a:bodyPr wrap="square" rtlCol="0">
            <a:spAutoFit/>
          </a:bodyPr>
          <a:lstStyle/>
          <a:p>
            <a:r>
              <a:rPr lang="zh-CN" altLang="en-US" b="1" dirty="0">
                <a:solidFill>
                  <a:srgbClr val="F45252"/>
                </a:solidFill>
              </a:rPr>
              <a:t>解离吸附分子的脱附    二级反应</a:t>
            </a:r>
          </a:p>
        </p:txBody>
      </p:sp>
      <mc:AlternateContent xmlns:mc="http://schemas.openxmlformats.org/markup-compatibility/2006" xmlns:a14="http://schemas.microsoft.com/office/drawing/2010/main">
        <mc:Choice Requires="a14">
          <p:sp>
            <p:nvSpPr>
              <p:cNvPr id="17" name="文本框 16"/>
              <p:cNvSpPr txBox="1"/>
              <p:nvPr/>
            </p:nvSpPr>
            <p:spPr>
              <a:xfrm>
                <a:off x="2106818" y="4311970"/>
                <a:ext cx="8545353" cy="2169825"/>
              </a:xfrm>
              <a:prstGeom prst="rect">
                <a:avLst/>
              </a:prstGeom>
              <a:noFill/>
            </p:spPr>
            <p:txBody>
              <a:bodyPr wrap="none" rtlCol="0">
                <a:spAutoFit/>
              </a:bodyPr>
              <a:lstStyle/>
              <a:p>
                <a:pPr marL="285750" indent="-285750">
                  <a:lnSpc>
                    <a:spcPct val="135000"/>
                  </a:lnSpc>
                  <a:buClr>
                    <a:srgbClr val="0000FF"/>
                  </a:buClr>
                  <a:buFont typeface="Wingdings" panose="05000000000000000000" pitchFamily="2" charset="2"/>
                  <a:buChar char="Ø"/>
                </a:pPr>
                <a14:m>
                  <m:oMath xmlns:m="http://schemas.openxmlformats.org/officeDocument/2006/math">
                    <m:sSub>
                      <m:sSubPr>
                        <m:ctrlPr>
                          <a:rPr lang="zh-CN" altLang="zh-CN" sz="2000" i="1">
                            <a:solidFill>
                              <a:prstClr val="black"/>
                            </a:solidFill>
                            <a:latin typeface="Cambria Math" panose="02040503050406030204" pitchFamily="18" charset="0"/>
                          </a:rPr>
                        </m:ctrlPr>
                      </m:sSubPr>
                      <m:e>
                        <m:r>
                          <m:rPr>
                            <m:sty m:val="p"/>
                          </m:rPr>
                          <a:rPr lang="en-US" altLang="zh-CN" sz="2000">
                            <a:solidFill>
                              <a:prstClr val="black"/>
                            </a:solidFill>
                            <a:latin typeface="Cambria Math" panose="02040503050406030204" pitchFamily="18" charset="0"/>
                          </a:rPr>
                          <m:t>σ</m:t>
                        </m:r>
                      </m:e>
                      <m:sub>
                        <m:r>
                          <a:rPr lang="en-US" altLang="zh-CN" sz="2000" i="1">
                            <a:solidFill>
                              <a:prstClr val="black"/>
                            </a:solidFill>
                            <a:latin typeface="Cambria Math" panose="02040503050406030204" pitchFamily="18" charset="0"/>
                          </a:rPr>
                          <m:t>0</m:t>
                        </m:r>
                      </m:sub>
                    </m:sSub>
                  </m:oMath>
                </a14:m>
                <a:r>
                  <a:rPr lang="zh-CN" altLang="en-US" sz="2000" dirty="0">
                    <a:solidFill>
                      <a:prstClr val="black"/>
                    </a:solidFill>
                    <a:latin typeface="Times New Roman" panose="02020603050405020304" pitchFamily="18" charset="0"/>
                    <a:cs typeface="Times New Roman" panose="02020603050405020304" pitchFamily="18" charset="0"/>
                  </a:rPr>
                  <a:t>不变时，改变</a:t>
                </a:r>
                <a:r>
                  <a:rPr lang="el-GR" altLang="zh-CN" sz="2000" dirty="0">
                    <a:solidFill>
                      <a:prstClr val="black"/>
                    </a:solidFill>
                    <a:latin typeface="Times New Roman" panose="02020603050405020304" pitchFamily="18" charset="0"/>
                    <a:cs typeface="Times New Roman" panose="02020603050405020304" pitchFamily="18" charset="0"/>
                  </a:rPr>
                  <a:t>β </a:t>
                </a:r>
                <a:r>
                  <a:rPr lang="zh-CN" altLang="en-US" sz="2000" dirty="0">
                    <a:solidFill>
                      <a:prstClr val="black"/>
                    </a:solidFill>
                    <a:latin typeface="Times New Roman" panose="02020603050405020304" pitchFamily="18" charset="0"/>
                    <a:cs typeface="Times New Roman" panose="02020603050405020304" pitchFamily="18" charset="0"/>
                  </a:rPr>
                  <a:t>进行实验，并作图可以得到</a:t>
                </a:r>
                <a:r>
                  <a:rPr lang="en-US" altLang="zh-CN" sz="2000" dirty="0">
                    <a:solidFill>
                      <a:prstClr val="black"/>
                    </a:solidFill>
                    <a:latin typeface="Times New Roman" panose="02020603050405020304" pitchFamily="18" charset="0"/>
                    <a:cs typeface="Times New Roman" panose="02020603050405020304" pitchFamily="18" charset="0"/>
                  </a:rPr>
                  <a:t>E</a:t>
                </a:r>
                <a:r>
                  <a:rPr lang="en-US" altLang="zh-CN" sz="2000" baseline="-25000" dirty="0">
                    <a:solidFill>
                      <a:prstClr val="black"/>
                    </a:solidFill>
                    <a:latin typeface="Times New Roman" panose="02020603050405020304" pitchFamily="18" charset="0"/>
                    <a:cs typeface="Times New Roman" panose="02020603050405020304" pitchFamily="18" charset="0"/>
                  </a:rPr>
                  <a:t>d</a:t>
                </a:r>
                <a:r>
                  <a:rPr lang="en-US" altLang="zh-CN" sz="2000" dirty="0">
                    <a:solidFill>
                      <a:prstClr val="black"/>
                    </a:solidFill>
                    <a:latin typeface="Times New Roman" panose="02020603050405020304" pitchFamily="18" charset="0"/>
                    <a:cs typeface="Times New Roman" panose="02020603050405020304" pitchFamily="18" charset="0"/>
                  </a:rPr>
                  <a:t> </a:t>
                </a:r>
                <a:r>
                  <a:rPr lang="zh-CN" altLang="en-US" sz="2000" dirty="0">
                    <a:solidFill>
                      <a:prstClr val="black"/>
                    </a:solidFill>
                    <a:latin typeface="Times New Roman" panose="02020603050405020304" pitchFamily="18" charset="0"/>
                    <a:cs typeface="Times New Roman" panose="02020603050405020304" pitchFamily="18" charset="0"/>
                  </a:rPr>
                  <a:t>和 </a:t>
                </a:r>
                <a:r>
                  <a:rPr lang="en-US" altLang="zh-CN" sz="2000" dirty="0">
                    <a:solidFill>
                      <a:prstClr val="black"/>
                    </a:solidFill>
                    <a:latin typeface="Times New Roman" panose="02020603050405020304" pitchFamily="18" charset="0"/>
                    <a:cs typeface="Times New Roman" panose="02020603050405020304" pitchFamily="18" charset="0"/>
                  </a:rPr>
                  <a:t>A</a:t>
                </a:r>
                <a:r>
                  <a:rPr lang="en-US" altLang="zh-CN" sz="2000" baseline="-25000" dirty="0">
                    <a:solidFill>
                      <a:prstClr val="black"/>
                    </a:solidFill>
                    <a:latin typeface="Times New Roman" panose="02020603050405020304" pitchFamily="18" charset="0"/>
                    <a:cs typeface="Times New Roman" panose="02020603050405020304" pitchFamily="18" charset="0"/>
                  </a:rPr>
                  <a:t>d</a:t>
                </a:r>
                <a14:m>
                  <m:oMath xmlns:m="http://schemas.openxmlformats.org/officeDocument/2006/math">
                    <m:sSub>
                      <m:sSubPr>
                        <m:ctrlPr>
                          <a:rPr lang="zh-CN" altLang="zh-CN" sz="2000" i="1">
                            <a:solidFill>
                              <a:prstClr val="black"/>
                            </a:solidFill>
                            <a:latin typeface="Cambria Math" panose="02040503050406030204" pitchFamily="18" charset="0"/>
                          </a:rPr>
                        </m:ctrlPr>
                      </m:sSubPr>
                      <m:e>
                        <m:r>
                          <m:rPr>
                            <m:sty m:val="p"/>
                          </m:rPr>
                          <a:rPr lang="en-US" altLang="zh-CN" sz="2000">
                            <a:solidFill>
                              <a:prstClr val="black"/>
                            </a:solidFill>
                            <a:latin typeface="Cambria Math" panose="02040503050406030204" pitchFamily="18" charset="0"/>
                          </a:rPr>
                          <m:t>σ</m:t>
                        </m:r>
                      </m:e>
                      <m:sub>
                        <m:r>
                          <a:rPr lang="en-US" altLang="zh-CN" sz="2000" i="1">
                            <a:solidFill>
                              <a:prstClr val="black"/>
                            </a:solidFill>
                            <a:latin typeface="Cambria Math" panose="02040503050406030204" pitchFamily="18" charset="0"/>
                          </a:rPr>
                          <m:t>0</m:t>
                        </m:r>
                      </m:sub>
                    </m:sSub>
                  </m:oMath>
                </a14:m>
                <a:r>
                  <a:rPr lang="zh-CN" altLang="en-US" sz="2000" baseline="-25000" dirty="0">
                    <a:solidFill>
                      <a:prstClr val="black"/>
                    </a:solidFill>
                    <a:latin typeface="Times New Roman" panose="02020603050405020304" pitchFamily="18" charset="0"/>
                    <a:cs typeface="Times New Roman" panose="02020603050405020304" pitchFamily="18" charset="0"/>
                  </a:rPr>
                  <a:t>；</a:t>
                </a:r>
              </a:p>
              <a:p>
                <a:pPr marL="285750" indent="-285750">
                  <a:lnSpc>
                    <a:spcPct val="135000"/>
                  </a:lnSpc>
                  <a:buClr>
                    <a:srgbClr val="0000FF"/>
                  </a:buClr>
                  <a:buFont typeface="Wingdings" panose="05000000000000000000" pitchFamily="2" charset="2"/>
                  <a:buChar char="Ø"/>
                </a:pPr>
                <a:r>
                  <a:rPr lang="zh-CN" altLang="en-US" sz="2000" dirty="0">
                    <a:solidFill>
                      <a:prstClr val="black"/>
                    </a:solidFill>
                    <a:latin typeface="Times New Roman" panose="02020603050405020304" pitchFamily="18" charset="0"/>
                    <a:cs typeface="Times New Roman" panose="02020603050405020304" pitchFamily="18" charset="0"/>
                  </a:rPr>
                  <a:t>在</a:t>
                </a:r>
                <a:r>
                  <a:rPr lang="el-GR" altLang="zh-CN" sz="2000" dirty="0">
                    <a:solidFill>
                      <a:prstClr val="black"/>
                    </a:solidFill>
                    <a:latin typeface="Times New Roman" panose="02020603050405020304" pitchFamily="18" charset="0"/>
                    <a:cs typeface="Times New Roman" panose="02020603050405020304" pitchFamily="18" charset="0"/>
                  </a:rPr>
                  <a:t>β</a:t>
                </a:r>
                <a:r>
                  <a:rPr lang="zh-CN" altLang="en-US" sz="2000" dirty="0">
                    <a:solidFill>
                      <a:prstClr val="black"/>
                    </a:solidFill>
                    <a:latin typeface="Times New Roman" panose="02020603050405020304" pitchFamily="18" charset="0"/>
                    <a:cs typeface="Times New Roman" panose="02020603050405020304" pitchFamily="18" charset="0"/>
                  </a:rPr>
                  <a:t>不变时，改变</a:t>
                </a:r>
                <a14:m>
                  <m:oMath xmlns:m="http://schemas.openxmlformats.org/officeDocument/2006/math">
                    <m:sSub>
                      <m:sSubPr>
                        <m:ctrlPr>
                          <a:rPr lang="zh-CN" altLang="zh-CN" sz="2000" i="1">
                            <a:solidFill>
                              <a:prstClr val="black"/>
                            </a:solidFill>
                            <a:latin typeface="Cambria Math" panose="02040503050406030204" pitchFamily="18" charset="0"/>
                          </a:rPr>
                        </m:ctrlPr>
                      </m:sSubPr>
                      <m:e>
                        <m:r>
                          <m:rPr>
                            <m:sty m:val="p"/>
                          </m:rPr>
                          <a:rPr lang="en-US" altLang="zh-CN" sz="2000">
                            <a:solidFill>
                              <a:prstClr val="black"/>
                            </a:solidFill>
                            <a:latin typeface="Cambria Math" panose="02040503050406030204" pitchFamily="18" charset="0"/>
                          </a:rPr>
                          <m:t>σ</m:t>
                        </m:r>
                      </m:e>
                      <m:sub>
                        <m:r>
                          <a:rPr lang="en-US" altLang="zh-CN" sz="2000" i="1">
                            <a:solidFill>
                              <a:prstClr val="black"/>
                            </a:solidFill>
                            <a:latin typeface="Cambria Math" panose="02040503050406030204" pitchFamily="18" charset="0"/>
                          </a:rPr>
                          <m:t>0</m:t>
                        </m:r>
                      </m:sub>
                    </m:sSub>
                  </m:oMath>
                </a14:m>
                <a:r>
                  <a:rPr lang="zh-CN" altLang="en-US" sz="2000" dirty="0">
                    <a:solidFill>
                      <a:prstClr val="black"/>
                    </a:solidFill>
                    <a:latin typeface="Times New Roman" panose="02020603050405020304" pitchFamily="18" charset="0"/>
                    <a:cs typeface="Times New Roman" panose="02020603050405020304" pitchFamily="18" charset="0"/>
                  </a:rPr>
                  <a:t>进行实验，并作图可以得到</a:t>
                </a:r>
                <a:r>
                  <a:rPr lang="en-US" altLang="zh-CN" sz="2000" dirty="0">
                    <a:solidFill>
                      <a:prstClr val="black"/>
                    </a:solidFill>
                    <a:latin typeface="Times New Roman" panose="02020603050405020304" pitchFamily="18" charset="0"/>
                    <a:cs typeface="Times New Roman" panose="02020603050405020304" pitchFamily="18" charset="0"/>
                  </a:rPr>
                  <a:t>E</a:t>
                </a:r>
                <a:r>
                  <a:rPr lang="en-US" altLang="zh-CN" sz="2000" baseline="-25000" dirty="0">
                    <a:solidFill>
                      <a:prstClr val="black"/>
                    </a:solidFill>
                    <a:latin typeface="Times New Roman" panose="02020603050405020304" pitchFamily="18" charset="0"/>
                    <a:cs typeface="Times New Roman" panose="02020603050405020304" pitchFamily="18" charset="0"/>
                  </a:rPr>
                  <a:t>d</a:t>
                </a:r>
                <a:r>
                  <a:rPr lang="en-US" altLang="zh-CN" sz="2000" dirty="0">
                    <a:solidFill>
                      <a:prstClr val="black"/>
                    </a:solidFill>
                    <a:latin typeface="Times New Roman" panose="02020603050405020304" pitchFamily="18" charset="0"/>
                    <a:cs typeface="Times New Roman" panose="02020603050405020304" pitchFamily="18" charset="0"/>
                  </a:rPr>
                  <a:t> </a:t>
                </a:r>
                <a:r>
                  <a:rPr lang="zh-CN" altLang="en-US" sz="2000" dirty="0">
                    <a:solidFill>
                      <a:prstClr val="black"/>
                    </a:solidFill>
                    <a:latin typeface="Times New Roman" panose="02020603050405020304" pitchFamily="18" charset="0"/>
                    <a:cs typeface="Times New Roman" panose="02020603050405020304" pitchFamily="18" charset="0"/>
                  </a:rPr>
                  <a:t>和 </a:t>
                </a:r>
                <a:r>
                  <a:rPr lang="en-US" altLang="zh-CN" sz="2000" dirty="0">
                    <a:solidFill>
                      <a:prstClr val="black"/>
                    </a:solidFill>
                    <a:latin typeface="Times New Roman" panose="02020603050405020304" pitchFamily="18" charset="0"/>
                    <a:cs typeface="Times New Roman" panose="02020603050405020304" pitchFamily="18" charset="0"/>
                  </a:rPr>
                  <a:t>A</a:t>
                </a:r>
                <a:r>
                  <a:rPr lang="en-US" altLang="zh-CN" sz="2000" baseline="-25000" dirty="0">
                    <a:solidFill>
                      <a:prstClr val="black"/>
                    </a:solidFill>
                    <a:latin typeface="Times New Roman" panose="02020603050405020304" pitchFamily="18" charset="0"/>
                    <a:cs typeface="Times New Roman" panose="02020603050405020304" pitchFamily="18" charset="0"/>
                  </a:rPr>
                  <a:t>d</a:t>
                </a:r>
                <a:r>
                  <a:rPr lang="zh-CN" altLang="en-US" sz="2000" baseline="-25000" dirty="0">
                    <a:solidFill>
                      <a:prstClr val="black"/>
                    </a:solidFill>
                    <a:latin typeface="Times New Roman" panose="02020603050405020304" pitchFamily="18" charset="0"/>
                    <a:cs typeface="Times New Roman" panose="02020603050405020304" pitchFamily="18" charset="0"/>
                  </a:rPr>
                  <a:t>；</a:t>
                </a: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zh-CN" altLang="en-US" sz="2000" dirty="0">
                    <a:solidFill>
                      <a:prstClr val="black"/>
                    </a:solidFill>
                    <a:latin typeface="Times New Roman" panose="02020603050405020304" pitchFamily="18" charset="0"/>
                    <a:cs typeface="Times New Roman" panose="02020603050405020304" pitchFamily="18" charset="0"/>
                  </a:rPr>
                  <a:t>二级</a:t>
                </a:r>
                <a:r>
                  <a:rPr lang="zh-CN" altLang="en-US" sz="2000" dirty="0" smtClean="0">
                    <a:solidFill>
                      <a:prstClr val="black"/>
                    </a:solidFill>
                    <a:latin typeface="Times New Roman" panose="02020603050405020304" pitchFamily="18" charset="0"/>
                    <a:cs typeface="Times New Roman" panose="02020603050405020304" pitchFamily="18" charset="0"/>
                  </a:rPr>
                  <a:t>脱附</a:t>
                </a:r>
                <a:r>
                  <a:rPr lang="zh-CN" altLang="en-US" sz="2000" dirty="0">
                    <a:solidFill>
                      <a:prstClr val="black"/>
                    </a:solidFill>
                    <a:latin typeface="Times New Roman" panose="02020603050405020304" pitchFamily="18" charset="0"/>
                    <a:cs typeface="Times New Roman" panose="02020603050405020304" pitchFamily="18" charset="0"/>
                  </a:rPr>
                  <a:t>反应</a:t>
                </a:r>
                <a:r>
                  <a:rPr lang="zh-CN" altLang="en-US" sz="2000" dirty="0" smtClean="0">
                    <a:solidFill>
                      <a:prstClr val="black"/>
                    </a:solidFill>
                    <a:latin typeface="Times New Roman" panose="02020603050405020304" pitchFamily="18" charset="0"/>
                    <a:cs typeface="Times New Roman" panose="02020603050405020304" pitchFamily="18" charset="0"/>
                  </a:rPr>
                  <a:t>，</a:t>
                </a:r>
                <a:r>
                  <a:rPr lang="en-US" altLang="zh-CN" sz="2000" dirty="0">
                    <a:solidFill>
                      <a:prstClr val="black"/>
                    </a:solidFill>
                    <a:latin typeface="Times New Roman" panose="02020603050405020304" pitchFamily="18" charset="0"/>
                    <a:cs typeface="Times New Roman" panose="02020603050405020304" pitchFamily="18" charset="0"/>
                  </a:rPr>
                  <a:t>T</a:t>
                </a:r>
                <a:r>
                  <a:rPr lang="en-US" altLang="zh-CN" sz="2000" baseline="-25000" dirty="0">
                    <a:solidFill>
                      <a:prstClr val="black"/>
                    </a:solidFill>
                    <a:latin typeface="Times New Roman" panose="02020603050405020304" pitchFamily="18" charset="0"/>
                    <a:cs typeface="Times New Roman" panose="02020603050405020304" pitchFamily="18" charset="0"/>
                  </a:rPr>
                  <a:t>M</a:t>
                </a:r>
                <a:r>
                  <a:rPr lang="zh-CN" altLang="en-US" sz="2000" dirty="0">
                    <a:solidFill>
                      <a:prstClr val="black"/>
                    </a:solidFill>
                    <a:latin typeface="Times New Roman" panose="02020603050405020304" pitchFamily="18" charset="0"/>
                    <a:cs typeface="Times New Roman" panose="02020603050405020304" pitchFamily="18" charset="0"/>
                  </a:rPr>
                  <a:t>与</a:t>
                </a:r>
                <a14:m>
                  <m:oMath xmlns:m="http://schemas.openxmlformats.org/officeDocument/2006/math">
                    <m:sSub>
                      <m:sSubPr>
                        <m:ctrlPr>
                          <a:rPr lang="zh-CN" altLang="zh-CN" sz="2000" i="1">
                            <a:solidFill>
                              <a:prstClr val="black"/>
                            </a:solidFill>
                            <a:latin typeface="Cambria Math" panose="02040503050406030204" pitchFamily="18" charset="0"/>
                          </a:rPr>
                        </m:ctrlPr>
                      </m:sSubPr>
                      <m:e>
                        <m:r>
                          <m:rPr>
                            <m:sty m:val="p"/>
                          </m:rPr>
                          <a:rPr lang="en-US" altLang="zh-CN" sz="2000">
                            <a:solidFill>
                              <a:prstClr val="black"/>
                            </a:solidFill>
                            <a:latin typeface="Cambria Math" panose="02040503050406030204" pitchFamily="18" charset="0"/>
                          </a:rPr>
                          <m:t>σ</m:t>
                        </m:r>
                      </m:e>
                      <m:sub>
                        <m:r>
                          <a:rPr lang="en-US" altLang="zh-CN" sz="2000" i="1">
                            <a:solidFill>
                              <a:prstClr val="black"/>
                            </a:solidFill>
                            <a:latin typeface="Cambria Math" panose="02040503050406030204" pitchFamily="18" charset="0"/>
                          </a:rPr>
                          <m:t>0</m:t>
                        </m:r>
                      </m:sub>
                    </m:sSub>
                    <m:r>
                      <a:rPr lang="zh-CN" altLang="en-US" sz="2000" i="1">
                        <a:solidFill>
                          <a:prstClr val="black"/>
                        </a:solidFill>
                        <a:latin typeface="Cambria Math" panose="02040503050406030204" pitchFamily="18" charset="0"/>
                      </a:rPr>
                      <m:t>有</m:t>
                    </m:r>
                  </m:oMath>
                </a14:m>
                <a:r>
                  <a:rPr lang="zh-CN" altLang="en-US" sz="2000" dirty="0">
                    <a:solidFill>
                      <a:prstClr val="black"/>
                    </a:solidFill>
                    <a:latin typeface="Times New Roman" panose="02020603050405020304" pitchFamily="18" charset="0"/>
                    <a:cs typeface="Times New Roman" panose="02020603050405020304" pitchFamily="18" charset="0"/>
                  </a:rPr>
                  <a:t>关，即最大脱附峰温度与初始覆盖度有关；</a:t>
                </a: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zh-CN" altLang="en-US" sz="2000" dirty="0">
                    <a:solidFill>
                      <a:prstClr val="black"/>
                    </a:solidFill>
                    <a:latin typeface="Times New Roman" panose="02020603050405020304" pitchFamily="18" charset="0"/>
                    <a:cs typeface="Times New Roman" panose="02020603050405020304" pitchFamily="18" charset="0"/>
                  </a:rPr>
                  <a:t>对同一样品，初始覆盖度大小表示吸附量的大小，因此脱附峰面积与</a:t>
                </a:r>
                <a:endParaRPr lang="en-US" altLang="zh-CN" sz="2000" dirty="0">
                  <a:solidFill>
                    <a:prstClr val="black"/>
                  </a:solidFill>
                  <a:latin typeface="Times New Roman" panose="02020603050405020304" pitchFamily="18" charset="0"/>
                  <a:cs typeface="Times New Roman" panose="02020603050405020304" pitchFamily="18" charset="0"/>
                </a:endParaRPr>
              </a:p>
              <a:p>
                <a:pPr>
                  <a:lnSpc>
                    <a:spcPct val="135000"/>
                  </a:lnSpc>
                  <a:buClr>
                    <a:srgbClr val="0000FF"/>
                  </a:buClr>
                </a:pPr>
                <a:r>
                  <a:rPr lang="zh-CN" altLang="en-US" sz="2000" dirty="0">
                    <a:solidFill>
                      <a:prstClr val="black"/>
                    </a:solidFill>
                    <a:latin typeface="Times New Roman" panose="02020603050405020304" pitchFamily="18" charset="0"/>
                    <a:cs typeface="Times New Roman" panose="02020603050405020304" pitchFamily="18" charset="0"/>
                  </a:rPr>
                  <a:t>    初始状态有关，且脱附峰是对称的。</a:t>
                </a:r>
              </a:p>
            </p:txBody>
          </p:sp>
        </mc:Choice>
        <mc:Fallback xmlns="">
          <p:sp>
            <p:nvSpPr>
              <p:cNvPr id="17" name="文本框 16"/>
              <p:cNvSpPr txBox="1">
                <a:spLocks noRot="1" noChangeAspect="1" noMove="1" noResize="1" noEditPoints="1" noAdjustHandles="1" noChangeArrowheads="1" noChangeShapeType="1" noTextEdit="1"/>
              </p:cNvSpPr>
              <p:nvPr/>
            </p:nvSpPr>
            <p:spPr>
              <a:xfrm>
                <a:off x="2106818" y="4311970"/>
                <a:ext cx="8545353" cy="2169825"/>
              </a:xfrm>
              <a:prstGeom prst="rect">
                <a:avLst/>
              </a:prstGeom>
              <a:blipFill rotWithShape="0">
                <a:blip r:embed="rId5"/>
                <a:stretch>
                  <a:fillRect l="-642" b="-14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431705" y="1711110"/>
                <a:ext cx="418576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𝒓</m:t>
                          </m:r>
                        </m:e>
                        <m:sub>
                          <m:r>
                            <a:rPr lang="zh-CN" altLang="en-US" b="1" i="1">
                              <a:solidFill>
                                <a:prstClr val="black"/>
                              </a:solidFill>
                              <a:latin typeface="Cambria Math" panose="02040503050406030204" pitchFamily="18" charset="0"/>
                            </a:rPr>
                            <m:t>𝒅</m:t>
                          </m:r>
                        </m:sub>
                      </m:sSub>
                      <m:r>
                        <a:rPr lang="zh-CN" altLang="en-US" b="1">
                          <a:solidFill>
                            <a:prstClr val="black"/>
                          </a:solidFill>
                          <a:latin typeface="Cambria Math" panose="02040503050406030204" pitchFamily="18" charset="0"/>
                        </a:rPr>
                        <m:t>=−</m:t>
                      </m:r>
                      <m:f>
                        <m:fPr>
                          <m:ctrlPr>
                            <a:rPr lang="zh-CN" altLang="en-US" b="1" i="1">
                              <a:solidFill>
                                <a:prstClr val="black"/>
                              </a:solidFill>
                              <a:latin typeface="Cambria Math" panose="02040503050406030204" pitchFamily="18" charset="0"/>
                            </a:rPr>
                          </m:ctrlPr>
                        </m:fPr>
                        <m:num>
                          <m:r>
                            <a:rPr lang="zh-CN" altLang="en-US" b="1" i="1">
                              <a:solidFill>
                                <a:prstClr val="black"/>
                              </a:solidFill>
                              <a:latin typeface="Cambria Math" panose="02040503050406030204" pitchFamily="18" charset="0"/>
                            </a:rPr>
                            <m:t>𝒅</m:t>
                          </m:r>
                          <m:r>
                            <a:rPr lang="zh-CN" altLang="en-US" b="1" i="1">
                              <a:solidFill>
                                <a:prstClr val="black"/>
                              </a:solidFill>
                              <a:latin typeface="Cambria Math" panose="02040503050406030204" pitchFamily="18" charset="0"/>
                            </a:rPr>
                            <m:t>𝝈</m:t>
                          </m:r>
                        </m:num>
                        <m:den>
                          <m:r>
                            <a:rPr lang="zh-CN" altLang="en-US" b="1" i="1">
                              <a:solidFill>
                                <a:prstClr val="black"/>
                              </a:solidFill>
                              <a:latin typeface="Cambria Math" panose="02040503050406030204" pitchFamily="18" charset="0"/>
                            </a:rPr>
                            <m:t>𝒅𝒕</m:t>
                          </m:r>
                        </m:den>
                      </m:f>
                      <m:r>
                        <a:rPr lang="zh-CN" altLang="en-US" b="1">
                          <a:solidFill>
                            <a:prstClr val="black"/>
                          </a:solidFill>
                          <a:latin typeface="Cambria Math" panose="02040503050406030204" pitchFamily="18" charset="0"/>
                        </a:rPr>
                        <m:t>=</m:t>
                      </m:r>
                      <m:sSub>
                        <m:sSubPr>
                          <m:ctrlPr>
                            <a:rPr lang="zh-CN" altLang="en-US" b="1"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𝒌</m:t>
                          </m:r>
                        </m:e>
                        <m:sub>
                          <m:r>
                            <a:rPr lang="zh-CN" altLang="en-US" b="1" i="1">
                              <a:solidFill>
                                <a:srgbClr val="C00000"/>
                              </a:solidFill>
                              <a:latin typeface="Cambria Math" panose="02040503050406030204" pitchFamily="18" charset="0"/>
                            </a:rPr>
                            <m:t>𝒅</m:t>
                          </m:r>
                        </m:sub>
                      </m:sSub>
                      <m:sSup>
                        <m:sSupPr>
                          <m:ctrlPr>
                            <a:rPr lang="zh-CN" altLang="en-US" b="1" i="1">
                              <a:solidFill>
                                <a:srgbClr val="C00000"/>
                              </a:solidFill>
                              <a:latin typeface="Cambria Math" panose="02040503050406030204" pitchFamily="18" charset="0"/>
                            </a:rPr>
                          </m:ctrlPr>
                        </m:sSupPr>
                        <m:e>
                          <m:r>
                            <a:rPr lang="zh-CN" altLang="en-US" b="1" i="1">
                              <a:solidFill>
                                <a:srgbClr val="C00000"/>
                              </a:solidFill>
                              <a:latin typeface="Cambria Math" panose="02040503050406030204" pitchFamily="18" charset="0"/>
                            </a:rPr>
                            <m:t>𝝈</m:t>
                          </m:r>
                        </m:e>
                        <m:sup>
                          <m:r>
                            <a:rPr lang="zh-CN" altLang="en-US" b="1">
                              <a:solidFill>
                                <a:srgbClr val="C00000"/>
                              </a:solidFill>
                              <a:latin typeface="Cambria Math" panose="02040503050406030204" pitchFamily="18" charset="0"/>
                            </a:rPr>
                            <m:t>𝟐</m:t>
                          </m:r>
                        </m:sup>
                      </m:sSup>
                      <m:r>
                        <a:rPr lang="zh-CN" altLang="en-US" b="1">
                          <a:solidFill>
                            <a:prstClr val="black"/>
                          </a:solidFill>
                          <a:latin typeface="Cambria Math" panose="02040503050406030204" pitchFamily="18" charset="0"/>
                        </a:rPr>
                        <m:t>=</m:t>
                      </m:r>
                      <m:sSup>
                        <m:sSupPr>
                          <m:ctrlPr>
                            <a:rPr lang="zh-CN" altLang="en-US" b="1" i="1">
                              <a:solidFill>
                                <a:prstClr val="black"/>
                              </a:solidFill>
                              <a:latin typeface="Cambria Math" panose="02040503050406030204" pitchFamily="18" charset="0"/>
                            </a:rPr>
                          </m:ctrlPr>
                        </m:sSupPr>
                        <m:e>
                          <m:r>
                            <a:rPr lang="zh-CN" altLang="en-US" b="1" i="1">
                              <a:solidFill>
                                <a:prstClr val="black"/>
                              </a:solidFill>
                              <a:latin typeface="Cambria Math" panose="02040503050406030204" pitchFamily="18" charset="0"/>
                            </a:rPr>
                            <m:t>𝝈</m:t>
                          </m:r>
                        </m:e>
                        <m:sup>
                          <m:r>
                            <a:rPr lang="zh-CN" altLang="en-US" b="1">
                              <a:solidFill>
                                <a:prstClr val="black"/>
                              </a:solidFill>
                              <a:latin typeface="Cambria Math" panose="02040503050406030204" pitchFamily="18" charset="0"/>
                            </a:rPr>
                            <m:t>𝟐</m:t>
                          </m:r>
                        </m:sup>
                      </m:sSup>
                      <m:sSub>
                        <m:sSubPr>
                          <m:ctrlPr>
                            <a:rPr lang="zh-CN" altLang="en-US"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𝑨</m:t>
                          </m:r>
                        </m:e>
                        <m:sub>
                          <m:r>
                            <a:rPr lang="zh-CN" altLang="en-US" b="1" i="1">
                              <a:solidFill>
                                <a:prstClr val="black"/>
                              </a:solidFill>
                              <a:latin typeface="Cambria Math" panose="02040503050406030204" pitchFamily="18" charset="0"/>
                            </a:rPr>
                            <m:t>𝒅</m:t>
                          </m:r>
                        </m:sub>
                      </m:sSub>
                      <m:func>
                        <m:funcPr>
                          <m:ctrlPr>
                            <a:rPr lang="zh-CN" altLang="en-US" b="1" i="1">
                              <a:solidFill>
                                <a:prstClr val="black"/>
                              </a:solidFill>
                              <a:latin typeface="Cambria Math" panose="02040503050406030204" pitchFamily="18" charset="0"/>
                            </a:rPr>
                          </m:ctrlPr>
                        </m:funcPr>
                        <m:fName>
                          <m:r>
                            <a:rPr lang="zh-CN" altLang="en-US" b="1">
                              <a:solidFill>
                                <a:prstClr val="black"/>
                              </a:solidFill>
                              <a:latin typeface="Cambria Math" panose="02040503050406030204" pitchFamily="18" charset="0"/>
                            </a:rPr>
                            <m:t>𝐞𝐱𝐩</m:t>
                          </m:r>
                        </m:fName>
                        <m:e>
                          <m:d>
                            <m:dPr>
                              <m:ctrlPr>
                                <a:rPr lang="zh-CN" altLang="en-US" b="1" i="1">
                                  <a:solidFill>
                                    <a:prstClr val="black"/>
                                  </a:solidFill>
                                  <a:latin typeface="Cambria Math" panose="02040503050406030204" pitchFamily="18" charset="0"/>
                                </a:rPr>
                              </m:ctrlPr>
                            </m:dPr>
                            <m:e>
                              <m:r>
                                <a:rPr lang="zh-CN" altLang="en-US" b="1">
                                  <a:solidFill>
                                    <a:prstClr val="black"/>
                                  </a:solidFill>
                                  <a:latin typeface="Cambria Math" panose="02040503050406030204" pitchFamily="18" charset="0"/>
                                </a:rPr>
                                <m:t>−</m:t>
                              </m:r>
                              <m:f>
                                <m:fPr>
                                  <m:ctrlPr>
                                    <a:rPr lang="zh-CN" altLang="en-US" b="1" i="1">
                                      <a:solidFill>
                                        <a:prstClr val="black"/>
                                      </a:solidFill>
                                      <a:latin typeface="Cambria Math" panose="02040503050406030204" pitchFamily="18" charset="0"/>
                                    </a:rPr>
                                  </m:ctrlPr>
                                </m:fPr>
                                <m:num>
                                  <m:sSub>
                                    <m:sSubPr>
                                      <m:ctrlPr>
                                        <a:rPr lang="zh-CN" altLang="en-US"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𝑬</m:t>
                                      </m:r>
                                    </m:e>
                                    <m:sub>
                                      <m:r>
                                        <a:rPr lang="zh-CN" altLang="en-US" b="1" i="1">
                                          <a:solidFill>
                                            <a:prstClr val="black"/>
                                          </a:solidFill>
                                          <a:latin typeface="Cambria Math" panose="02040503050406030204" pitchFamily="18" charset="0"/>
                                        </a:rPr>
                                        <m:t>𝒅</m:t>
                                      </m:r>
                                    </m:sub>
                                  </m:sSub>
                                </m:num>
                                <m:den>
                                  <m:r>
                                    <a:rPr lang="zh-CN" altLang="en-US" b="1" i="1">
                                      <a:solidFill>
                                        <a:prstClr val="black"/>
                                      </a:solidFill>
                                      <a:latin typeface="Cambria Math" panose="02040503050406030204" pitchFamily="18" charset="0"/>
                                    </a:rPr>
                                    <m:t>𝑹𝑻</m:t>
                                  </m:r>
                                </m:den>
                              </m:f>
                            </m:e>
                          </m:d>
                        </m:e>
                      </m:func>
                    </m:oMath>
                  </m:oMathPara>
                </a14:m>
                <a:endParaRPr lang="zh-CN" altLang="en-US" b="1" dirty="0">
                  <a:solidFill>
                    <a:prstClr val="black"/>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907704" y="1711109"/>
                <a:ext cx="4185761" cy="71468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871864" y="2599309"/>
                <a:ext cx="1996572" cy="697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𝐸</m:t>
                              </m:r>
                            </m:e>
                            <m:sub>
                              <m:r>
                                <a:rPr lang="zh-CN" altLang="en-US" i="1">
                                  <a:solidFill>
                                    <a:prstClr val="black"/>
                                  </a:solidFill>
                                  <a:latin typeface="Cambria Math" panose="02040503050406030204" pitchFamily="18" charset="0"/>
                                </a:rPr>
                                <m:t>𝑑</m:t>
                              </m:r>
                            </m:sub>
                          </m:sSub>
                        </m:num>
                        <m:den>
                          <m:sSubSup>
                            <m:sSubSupPr>
                              <m:ctrlPr>
                                <a:rPr lang="zh-CN" altLang="en-US" i="1">
                                  <a:solidFill>
                                    <a:prstClr val="black"/>
                                  </a:solidFill>
                                  <a:latin typeface="Cambria Math" panose="02040503050406030204" pitchFamily="18" charset="0"/>
                                </a:rPr>
                              </m:ctrlPr>
                            </m:sSubSupPr>
                            <m:e>
                              <m:r>
                                <a:rPr lang="zh-CN" altLang="en-US" i="1">
                                  <a:solidFill>
                                    <a:prstClr val="black"/>
                                  </a:solidFill>
                                  <a:latin typeface="Cambria Math" panose="02040503050406030204" pitchFamily="18" charset="0"/>
                                </a:rPr>
                                <m:t>𝑅𝑇</m:t>
                              </m:r>
                            </m:e>
                            <m:sub>
                              <m:r>
                                <a:rPr lang="zh-CN" altLang="en-US" i="1">
                                  <a:solidFill>
                                    <a:prstClr val="black"/>
                                  </a:solidFill>
                                  <a:latin typeface="Cambria Math" panose="02040503050406030204" pitchFamily="18" charset="0"/>
                                </a:rPr>
                                <m:t>𝑀</m:t>
                              </m:r>
                            </m:sub>
                            <m:sup>
                              <m:r>
                                <a:rPr lang="zh-CN" altLang="en-US">
                                  <a:solidFill>
                                    <a:prstClr val="black"/>
                                  </a:solidFill>
                                  <a:latin typeface="Cambria Math" panose="02040503050406030204" pitchFamily="18" charset="0"/>
                                </a:rPr>
                                <m:t>2</m:t>
                              </m:r>
                            </m:sup>
                          </m:sSubSup>
                        </m:den>
                      </m:f>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a:solidFill>
                                    <a:prstClr val="black"/>
                                  </a:solidFill>
                                  <a:latin typeface="Cambria Math" panose="02040503050406030204" pitchFamily="18" charset="0"/>
                                </a:rPr>
                                <m:t>2</m:t>
                              </m:r>
                              <m:sSub>
                                <m:sSubPr>
                                  <m:ctrlPr>
                                    <a:rPr lang="zh-CN" altLang="en-US" i="1">
                                      <a:solidFill>
                                        <a:prstClr val="black"/>
                                      </a:solidFill>
                                      <a:latin typeface="Cambria Math" panose="02040503050406030204" pitchFamily="18" charset="0"/>
                                    </a:rPr>
                                  </m:ctrlPr>
                                </m:sSubPr>
                                <m:e>
                                  <m:d>
                                    <m:dPr>
                                      <m:begChr m:val="["/>
                                      <m:endChr m:val="]"/>
                                      <m:ctrlPr>
                                        <a:rPr lang="zh-CN" altLang="en-US" i="1">
                                          <a:solidFill>
                                            <a:prstClr val="black"/>
                                          </a:solidFill>
                                          <a:latin typeface="Cambria Math" panose="02040503050406030204" pitchFamily="18" charset="0"/>
                                        </a:rPr>
                                      </m:ctrlPr>
                                    </m:dPr>
                                    <m:e>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𝑘</m:t>
                                          </m:r>
                                        </m:e>
                                        <m:sub>
                                          <m:r>
                                            <a:rPr lang="zh-CN" altLang="en-US" i="1">
                                              <a:solidFill>
                                                <a:prstClr val="black"/>
                                              </a:solidFill>
                                              <a:latin typeface="Cambria Math" panose="02040503050406030204" pitchFamily="18" charset="0"/>
                                            </a:rPr>
                                            <m:t>𝑑</m:t>
                                          </m:r>
                                        </m:sub>
                                      </m:sSub>
                                    </m:e>
                                  </m:d>
                                </m:e>
                                <m:sub>
                                  <m:r>
                                    <a:rPr lang="zh-CN" altLang="en-US" i="1">
                                      <a:solidFill>
                                        <a:prstClr val="black"/>
                                      </a:solidFill>
                                      <a:latin typeface="Cambria Math" panose="02040503050406030204" pitchFamily="18" charset="0"/>
                                    </a:rPr>
                                    <m:t>𝑀</m:t>
                                  </m:r>
                                </m:sub>
                              </m:sSub>
                              <m:r>
                                <a:rPr lang="zh-CN" altLang="en-US" i="1">
                                  <a:solidFill>
                                    <a:prstClr val="black"/>
                                  </a:solidFill>
                                  <a:latin typeface="Cambria Math" panose="02040503050406030204" pitchFamily="18" charset="0"/>
                                </a:rPr>
                                <m:t>𝜎</m:t>
                              </m:r>
                            </m:e>
                            <m:sub>
                              <m:r>
                                <a:rPr lang="zh-CN" altLang="en-US" i="1">
                                  <a:solidFill>
                                    <a:prstClr val="black"/>
                                  </a:solidFill>
                                  <a:latin typeface="Cambria Math" panose="02040503050406030204" pitchFamily="18" charset="0"/>
                                </a:rPr>
                                <m:t>𝑀</m:t>
                              </m:r>
                            </m:sub>
                          </m:sSub>
                        </m:num>
                        <m:den>
                          <m:r>
                            <a:rPr lang="zh-CN" altLang="en-US" i="1">
                              <a:solidFill>
                                <a:prstClr val="black"/>
                              </a:solidFill>
                              <a:latin typeface="Cambria Math" panose="02040503050406030204" pitchFamily="18" charset="0"/>
                            </a:rPr>
                            <m:t>𝛽</m:t>
                          </m:r>
                        </m:den>
                      </m:f>
                      <m:r>
                        <a:rPr lang="zh-CN" altLang="en-US">
                          <a:solidFill>
                            <a:prstClr val="black"/>
                          </a:solidFill>
                          <a:latin typeface="Cambria Math" panose="02040503050406030204" pitchFamily="18" charset="0"/>
                        </a:rPr>
                        <m:t> </m:t>
                      </m:r>
                    </m:oMath>
                  </m:oMathPara>
                </a14:m>
                <a:endParaRPr lang="zh-CN" altLang="en-US" dirty="0">
                  <a:solidFill>
                    <a:prstClr val="black"/>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3347864" y="2599309"/>
                <a:ext cx="1996572" cy="697114"/>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79776" y="3475228"/>
                <a:ext cx="3402406" cy="6579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solidFill>
                            <a:prstClr val="black"/>
                          </a:solidFill>
                          <a:latin typeface="Cambria Math" panose="02040503050406030204" pitchFamily="18" charset="0"/>
                        </a:rPr>
                        <m:t>2</m:t>
                      </m:r>
                      <m:r>
                        <m:rPr>
                          <m:sty m:val="p"/>
                        </m:rPr>
                        <a:rPr lang="zh-CN" altLang="en-US">
                          <a:solidFill>
                            <a:prstClr val="black"/>
                          </a:solidFill>
                          <a:latin typeface="Cambria Math" panose="02040503050406030204" pitchFamily="18" charset="0"/>
                        </a:rPr>
                        <m:t>ln</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𝑇</m:t>
                          </m:r>
                        </m:e>
                        <m:sub>
                          <m:r>
                            <a:rPr lang="zh-CN" altLang="en-US" i="1">
                              <a:solidFill>
                                <a:prstClr val="black"/>
                              </a:solidFill>
                              <a:latin typeface="Cambria Math" panose="02040503050406030204" pitchFamily="18" charset="0"/>
                            </a:rPr>
                            <m:t>𝑀</m:t>
                          </m:r>
                        </m:sub>
                      </m:sSub>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𝑙𝑛</m:t>
                      </m:r>
                      <m:r>
                        <a:rPr lang="zh-CN" altLang="en-US" i="1">
                          <a:solidFill>
                            <a:prstClr val="black"/>
                          </a:solidFill>
                          <a:latin typeface="Cambria Math" panose="02040503050406030204" pitchFamily="18" charset="0"/>
                        </a:rPr>
                        <m:t>𝛽</m:t>
                      </m:r>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𝐸</m:t>
                              </m:r>
                            </m:e>
                            <m:sub>
                              <m:r>
                                <a:rPr lang="zh-CN" altLang="en-US" i="1">
                                  <a:solidFill>
                                    <a:prstClr val="black"/>
                                  </a:solidFill>
                                  <a:latin typeface="Cambria Math" panose="02040503050406030204" pitchFamily="18" charset="0"/>
                                </a:rPr>
                                <m:t>𝑑</m:t>
                              </m:r>
                            </m:sub>
                          </m:sSub>
                        </m:num>
                        <m:den>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𝑅𝑇</m:t>
                              </m:r>
                            </m:e>
                            <m:sub>
                              <m:r>
                                <a:rPr lang="zh-CN" altLang="en-US" i="1">
                                  <a:solidFill>
                                    <a:prstClr val="black"/>
                                  </a:solidFill>
                                  <a:latin typeface="Cambria Math" panose="02040503050406030204" pitchFamily="18" charset="0"/>
                                </a:rPr>
                                <m:t>𝑀</m:t>
                              </m:r>
                            </m:sub>
                          </m:sSub>
                        </m:den>
                      </m:f>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𝑙𝑛</m:t>
                      </m:r>
                      <m:f>
                        <m:fPr>
                          <m:ctrlPr>
                            <a:rPr lang="zh-CN" altLang="en-US" i="1">
                              <a:solidFill>
                                <a:prstClr val="black"/>
                              </a:solidFill>
                              <a:latin typeface="Cambria Math" panose="02040503050406030204" pitchFamily="18" charset="0"/>
                            </a:rPr>
                          </m:ctrlPr>
                        </m:fPr>
                        <m:num>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𝐸</m:t>
                              </m:r>
                            </m:e>
                            <m:sub>
                              <m:r>
                                <a:rPr lang="zh-CN" altLang="en-US" i="1">
                                  <a:solidFill>
                                    <a:prstClr val="black"/>
                                  </a:solidFill>
                                  <a:latin typeface="Cambria Math" panose="02040503050406030204" pitchFamily="18" charset="0"/>
                                </a:rPr>
                                <m:t>𝑑</m:t>
                              </m:r>
                            </m:sub>
                          </m:sSub>
                        </m:num>
                        <m:den>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𝑅𝐴</m:t>
                              </m:r>
                            </m:e>
                            <m:sub>
                              <m:r>
                                <a:rPr lang="zh-CN" altLang="en-US" i="1">
                                  <a:solidFill>
                                    <a:prstClr val="black"/>
                                  </a:solidFill>
                                  <a:latin typeface="Cambria Math" panose="02040503050406030204" pitchFamily="18" charset="0"/>
                                </a:rPr>
                                <m:t>𝑑</m:t>
                              </m:r>
                            </m:sub>
                          </m:sSub>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𝜎</m:t>
                              </m:r>
                            </m:e>
                            <m:sub>
                              <m:r>
                                <a:rPr lang="zh-CN" altLang="en-US">
                                  <a:solidFill>
                                    <a:prstClr val="black"/>
                                  </a:solidFill>
                                  <a:latin typeface="Cambria Math" panose="02040503050406030204" pitchFamily="18" charset="0"/>
                                </a:rPr>
                                <m:t>0</m:t>
                              </m:r>
                            </m:sub>
                          </m:sSub>
                        </m:den>
                      </m:f>
                      <m:r>
                        <a:rPr lang="zh-CN" altLang="en-US">
                          <a:solidFill>
                            <a:prstClr val="black"/>
                          </a:solidFill>
                          <a:latin typeface="Cambria Math" panose="02040503050406030204" pitchFamily="18" charset="0"/>
                        </a:rPr>
                        <m:t> </m:t>
                      </m:r>
                    </m:oMath>
                  </m:oMathPara>
                </a14:m>
                <a:endParaRPr lang="zh-CN" altLang="en-US" dirty="0">
                  <a:solidFill>
                    <a:prstClr val="black"/>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555776" y="3475227"/>
                <a:ext cx="3402406" cy="657937"/>
              </a:xfrm>
              <a:prstGeom prst="rect">
                <a:avLst/>
              </a:prstGeom>
              <a:blipFill rotWithShape="0">
                <a:blip r:embed="rId8"/>
                <a:stretch>
                  <a:fillRect/>
                </a:stretch>
              </a:blipFill>
            </p:spPr>
            <p:txBody>
              <a:bodyPr/>
              <a:lstStyle/>
              <a:p>
                <a:r>
                  <a:rPr lang="zh-CN" altLang="en-US">
                    <a:noFill/>
                  </a:rPr>
                  <a:t> </a:t>
                </a:r>
              </a:p>
            </p:txBody>
          </p:sp>
        </mc:Fallback>
      </mc:AlternateContent>
      <p:sp>
        <p:nvSpPr>
          <p:cNvPr id="10" name="文本框 9"/>
          <p:cNvSpPr txBox="1"/>
          <p:nvPr/>
        </p:nvSpPr>
        <p:spPr>
          <a:xfrm>
            <a:off x="7968208" y="1414089"/>
            <a:ext cx="2952328" cy="461665"/>
          </a:xfrm>
          <a:prstGeom prst="rect">
            <a:avLst/>
          </a:prstGeom>
          <a:noFill/>
        </p:spPr>
        <p:txBody>
          <a:bodyPr wrap="square" rtlCol="0">
            <a:spAutoFit/>
          </a:bodyPr>
          <a:lstStyle/>
          <a:p>
            <a:r>
              <a:rPr lang="en-US" altLang="zh-CN" sz="2400" b="1" dirty="0">
                <a:solidFill>
                  <a:prstClr val="black"/>
                </a:solidFill>
                <a:latin typeface="Times New Roman" panose="02020603050405020304" pitchFamily="18" charset="0"/>
                <a:cs typeface="Times New Roman" panose="02020603050405020304" pitchFamily="18" charset="0"/>
              </a:rPr>
              <a:t>2M</a:t>
            </a:r>
            <a:r>
              <a:rPr lang="zh-CN" altLang="en-US" sz="2400" b="1" dirty="0">
                <a:solidFill>
                  <a:prstClr val="black"/>
                </a:solidFill>
                <a:latin typeface="Times New Roman" panose="02020603050405020304" pitchFamily="18" charset="0"/>
                <a:cs typeface="Times New Roman" panose="02020603050405020304" pitchFamily="18" charset="0"/>
              </a:rPr>
              <a:t>*          </a:t>
            </a:r>
            <a:r>
              <a:rPr lang="en-US" altLang="zh-CN" sz="2400" b="1" dirty="0">
                <a:solidFill>
                  <a:prstClr val="black"/>
                </a:solidFill>
                <a:latin typeface="Times New Roman" panose="02020603050405020304" pitchFamily="18" charset="0"/>
                <a:cs typeface="Times New Roman" panose="02020603050405020304" pitchFamily="18" charset="0"/>
              </a:rPr>
              <a:t>M</a:t>
            </a:r>
            <a:r>
              <a:rPr lang="en-US" altLang="zh-CN" sz="2400" b="1" baseline="-25000" dirty="0">
                <a:solidFill>
                  <a:prstClr val="black"/>
                </a:solidFill>
                <a:latin typeface="Times New Roman" panose="02020603050405020304" pitchFamily="18" charset="0"/>
                <a:cs typeface="Times New Roman" panose="02020603050405020304" pitchFamily="18" charset="0"/>
              </a:rPr>
              <a:t>2</a:t>
            </a:r>
            <a:r>
              <a:rPr lang="en-US" altLang="zh-CN" sz="2400" b="1" dirty="0">
                <a:solidFill>
                  <a:prstClr val="black"/>
                </a:solidFill>
                <a:latin typeface="Times New Roman" panose="02020603050405020304" pitchFamily="18" charset="0"/>
                <a:cs typeface="Times New Roman" panose="02020603050405020304" pitchFamily="18" charset="0"/>
              </a:rPr>
              <a:t>+2</a:t>
            </a:r>
            <a:r>
              <a:rPr lang="zh-CN" altLang="en-US" sz="2400" b="1" dirty="0">
                <a:solidFill>
                  <a:prstClr val="black"/>
                </a:solidFill>
                <a:latin typeface="Times New Roman" panose="02020603050405020304" pitchFamily="18" charset="0"/>
                <a:cs typeface="Times New Roman" panose="02020603050405020304" pitchFamily="18" charset="0"/>
              </a:rPr>
              <a:t>*</a:t>
            </a:r>
          </a:p>
        </p:txBody>
      </p:sp>
      <p:cxnSp>
        <p:nvCxnSpPr>
          <p:cNvPr id="18" name="直接箭头连接符 17"/>
          <p:cNvCxnSpPr/>
          <p:nvPr/>
        </p:nvCxnSpPr>
        <p:spPr>
          <a:xfrm>
            <a:off x="8832304" y="1683065"/>
            <a:ext cx="4786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p:cNvSpPr/>
          <p:nvPr/>
        </p:nvSpPr>
        <p:spPr>
          <a:xfrm>
            <a:off x="6375400" y="3369733"/>
            <a:ext cx="1106782" cy="942237"/>
          </a:xfrm>
          <a:prstGeom prst="rect">
            <a:avLst/>
          </a:prstGeom>
          <a:solidFill>
            <a:srgbClr val="C0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835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2033031" y="-40246"/>
            <a:ext cx="8229600" cy="1089124"/>
          </a:xfrm>
        </p:spPr>
        <p:txBody>
          <a:bodyPr>
            <a:normAutofit/>
          </a:bodyPr>
          <a:lstStyle/>
          <a:p>
            <a:r>
              <a:rPr lang="zh-CN" altLang="en-US" sz="3600" dirty="0">
                <a:solidFill>
                  <a:srgbClr val="0000FF"/>
                </a:solidFill>
              </a:rPr>
              <a:t>动力学研究中常用的方法</a:t>
            </a:r>
          </a:p>
        </p:txBody>
      </p:sp>
      <p:sp>
        <p:nvSpPr>
          <p:cNvPr id="246787" name="Rectangle 3"/>
          <p:cNvSpPr>
            <a:spLocks noGrp="1" noChangeArrowheads="1"/>
          </p:cNvSpPr>
          <p:nvPr>
            <p:ph type="body" idx="1"/>
          </p:nvPr>
        </p:nvSpPr>
        <p:spPr>
          <a:xfrm>
            <a:off x="1703512" y="965844"/>
            <a:ext cx="2880320" cy="604664"/>
          </a:xfrm>
        </p:spPr>
        <p:txBody>
          <a:bodyPr>
            <a:normAutofit/>
          </a:bodyPr>
          <a:lstStyle/>
          <a:p>
            <a:pPr marL="0" indent="0">
              <a:buNone/>
            </a:pPr>
            <a:r>
              <a:rPr lang="zh-CN" altLang="en-US" sz="2800" dirty="0">
                <a:solidFill>
                  <a:srgbClr val="990099"/>
                </a:solidFill>
              </a:rPr>
              <a:t>过渡应答法</a:t>
            </a:r>
            <a:endParaRPr lang="en-US" altLang="zh-CN" sz="2800" dirty="0">
              <a:solidFill>
                <a:srgbClr val="990099"/>
              </a:solidFill>
            </a:endParaRPr>
          </a:p>
        </p:txBody>
      </p:sp>
      <p:cxnSp>
        <p:nvCxnSpPr>
          <p:cNvPr id="12" name="直接连接符 11"/>
          <p:cNvCxnSpPr/>
          <p:nvPr/>
        </p:nvCxnSpPr>
        <p:spPr>
          <a:xfrm>
            <a:off x="1746778" y="908720"/>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351584" y="1570508"/>
            <a:ext cx="6885218" cy="1338828"/>
          </a:xfrm>
          <a:prstGeom prst="rect">
            <a:avLst/>
          </a:prstGeom>
          <a:noFill/>
        </p:spPr>
        <p:txBody>
          <a:bodyPr wrap="none" rtlCol="0">
            <a:spAutoFit/>
          </a:bodyPr>
          <a:lstStyle/>
          <a:p>
            <a:pPr marL="285750" indent="-285750">
              <a:lnSpc>
                <a:spcPct val="135000"/>
              </a:lnSpc>
              <a:buClr>
                <a:srgbClr val="0000FF"/>
              </a:buClr>
              <a:buFont typeface="Wingdings" panose="05000000000000000000" pitchFamily="2" charset="2"/>
              <a:buChar char="Ø"/>
            </a:pPr>
            <a:r>
              <a:rPr lang="zh-CN" altLang="en-US" sz="2000" dirty="0">
                <a:solidFill>
                  <a:prstClr val="black"/>
                </a:solidFill>
                <a:latin typeface="Times New Roman" panose="02020603050405020304" pitchFamily="18" charset="0"/>
                <a:cs typeface="Times New Roman" panose="02020603050405020304" pitchFamily="18" charset="0"/>
              </a:rPr>
              <a:t>对稳态的反应系统进行温度、浓度的扰动，记录应答信号</a:t>
            </a: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zh-CN" altLang="en-US" sz="2000" dirty="0">
                <a:solidFill>
                  <a:prstClr val="black"/>
                </a:solidFill>
                <a:latin typeface="Times New Roman" panose="02020603050405020304" pitchFamily="18" charset="0"/>
                <a:cs typeface="Times New Roman" panose="02020603050405020304" pitchFamily="18" charset="0"/>
              </a:rPr>
              <a:t>机理不同，应答信号不同</a:t>
            </a: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zh-CN" altLang="en-US" sz="2000" dirty="0">
                <a:solidFill>
                  <a:prstClr val="black"/>
                </a:solidFill>
                <a:latin typeface="Times New Roman" panose="02020603050405020304" pitchFamily="18" charset="0"/>
                <a:cs typeface="Times New Roman" panose="02020603050405020304" pitchFamily="18" charset="0"/>
              </a:rPr>
              <a:t>微反应器或者无梯度反应器，灵敏的质谱或者色谱检测</a:t>
            </a:r>
          </a:p>
        </p:txBody>
      </p:sp>
      <p:pic>
        <p:nvPicPr>
          <p:cNvPr id="4" name="图片 3"/>
          <p:cNvPicPr>
            <a:picLocks noChangeAspect="1"/>
          </p:cNvPicPr>
          <p:nvPr/>
        </p:nvPicPr>
        <p:blipFill>
          <a:blip r:embed="rId2"/>
          <a:stretch>
            <a:fillRect/>
          </a:stretch>
        </p:blipFill>
        <p:spPr>
          <a:xfrm>
            <a:off x="2366505" y="3238446"/>
            <a:ext cx="4434655" cy="3092548"/>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7019115" y="3645025"/>
                <a:ext cx="3684857" cy="2169825"/>
              </a:xfrm>
              <a:prstGeom prst="rect">
                <a:avLst/>
              </a:prstGeom>
              <a:noFill/>
            </p:spPr>
            <p:txBody>
              <a:bodyPr wrap="square" rtlCol="0">
                <a:spAutoFit/>
              </a:bodyPr>
              <a:lstStyle/>
              <a:p>
                <a:pPr marL="285750" indent="-285750">
                  <a:lnSpc>
                    <a:spcPct val="135000"/>
                  </a:lnSpc>
                  <a:buClr>
                    <a:srgbClr val="0000FF"/>
                  </a:buClr>
                  <a:buFont typeface="Wingdings" panose="05000000000000000000" pitchFamily="2" charset="2"/>
                  <a:buChar char="Ø"/>
                </a:pPr>
                <a14:m>
                  <m:oMath xmlns:m="http://schemas.openxmlformats.org/officeDocument/2006/math">
                    <m:r>
                      <m:rPr>
                        <m:sty m:val="p"/>
                      </m:rPr>
                      <a:rPr lang="en-US" altLang="zh-CN" sz="2000" i="1">
                        <a:solidFill>
                          <a:prstClr val="black"/>
                        </a:solidFill>
                        <a:latin typeface="Cambria Math" panose="02040503050406030204" pitchFamily="18" charset="0"/>
                      </a:rPr>
                      <m:t>A</m:t>
                    </m:r>
                    <m:r>
                      <a:rPr lang="en-US" altLang="zh-CN" sz="2000" i="1">
                        <a:solidFill>
                          <a:prstClr val="black"/>
                        </a:solidFill>
                        <a:latin typeface="Cambria Math" panose="02040503050406030204" pitchFamily="18" charset="0"/>
                      </a:rPr>
                      <m:t>+</m:t>
                    </m:r>
                    <m:r>
                      <m:rPr>
                        <m:sty m:val="p"/>
                      </m:rPr>
                      <a:rPr lang="en-US" altLang="zh-CN" sz="2000" i="1">
                        <a:solidFill>
                          <a:prstClr val="black"/>
                        </a:solidFill>
                        <a:latin typeface="Cambria Math" panose="02040503050406030204" pitchFamily="18" charset="0"/>
                      </a:rPr>
                      <m:t>B</m:t>
                    </m:r>
                    <m:r>
                      <a:rPr lang="en-US" altLang="zh-CN" sz="2000" i="1">
                        <a:solidFill>
                          <a:prstClr val="black"/>
                        </a:solidFill>
                        <a:latin typeface="Cambria Math" panose="02040503050406030204" pitchFamily="18" charset="0"/>
                      </a:rPr>
                      <m:t> </m:t>
                    </m:r>
                  </m:oMath>
                </a14:m>
                <a:r>
                  <a:rPr lang="en-US" altLang="zh-CN" sz="2000" dirty="0">
                    <a:solidFill>
                      <a:prstClr val="black"/>
                    </a:solidFill>
                    <a:latin typeface="Times New Roman" panose="02020603050405020304" pitchFamily="18" charset="0"/>
                    <a:cs typeface="Times New Roman" panose="02020603050405020304" pitchFamily="18" charset="0"/>
                  </a:rPr>
                  <a:t>       C</a:t>
                </a:r>
                <a:r>
                  <a:rPr lang="zh-CN" altLang="en-US" sz="2000" dirty="0">
                    <a:solidFill>
                      <a:prstClr val="black"/>
                    </a:solidFill>
                    <a:latin typeface="Times New Roman" panose="02020603050405020304" pitchFamily="18" charset="0"/>
                    <a:cs typeface="Times New Roman" panose="02020603050405020304" pitchFamily="18" charset="0"/>
                  </a:rPr>
                  <a:t>；</a:t>
                </a:r>
                <a:r>
                  <a:rPr lang="en-US" altLang="zh-CN" sz="2000" dirty="0">
                    <a:solidFill>
                      <a:prstClr val="black"/>
                    </a:solidFill>
                    <a:latin typeface="Times New Roman" panose="02020603050405020304" pitchFamily="18" charset="0"/>
                    <a:cs typeface="Times New Roman" panose="02020603050405020304" pitchFamily="18" charset="0"/>
                  </a:rPr>
                  <a:t>E-R</a:t>
                </a:r>
                <a:r>
                  <a:rPr lang="zh-CN" altLang="en-US" sz="2000" dirty="0">
                    <a:solidFill>
                      <a:prstClr val="black"/>
                    </a:solidFill>
                    <a:latin typeface="Times New Roman" panose="02020603050405020304" pitchFamily="18" charset="0"/>
                    <a:cs typeface="Times New Roman" panose="02020603050405020304" pitchFamily="18" charset="0"/>
                  </a:rPr>
                  <a:t>机理</a:t>
                </a: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en-US" altLang="zh-CN" sz="2000" dirty="0">
                    <a:solidFill>
                      <a:prstClr val="black"/>
                    </a:solidFill>
                    <a:latin typeface="Times New Roman" panose="02020603050405020304" pitchFamily="18" charset="0"/>
                    <a:cs typeface="Times New Roman" panose="02020603050405020304" pitchFamily="18" charset="0"/>
                  </a:rPr>
                  <a:t>A-A</a:t>
                </a:r>
                <a:r>
                  <a:rPr lang="zh-CN" altLang="en-US" sz="2000" dirty="0">
                    <a:solidFill>
                      <a:prstClr val="black"/>
                    </a:solidFill>
                    <a:latin typeface="Times New Roman" panose="02020603050405020304" pitchFamily="18" charset="0"/>
                    <a:cs typeface="Times New Roman" panose="02020603050405020304" pitchFamily="18" charset="0"/>
                  </a:rPr>
                  <a:t>应答</a:t>
                </a: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en-US" altLang="zh-CN" sz="2000" dirty="0">
                    <a:solidFill>
                      <a:prstClr val="black"/>
                    </a:solidFill>
                    <a:latin typeface="Times New Roman" panose="02020603050405020304" pitchFamily="18" charset="0"/>
                    <a:cs typeface="Times New Roman" panose="02020603050405020304" pitchFamily="18" charset="0"/>
                  </a:rPr>
                  <a:t>A-B</a:t>
                </a:r>
                <a:r>
                  <a:rPr lang="zh-CN" altLang="en-US" sz="2000" dirty="0">
                    <a:solidFill>
                      <a:prstClr val="black"/>
                    </a:solidFill>
                    <a:latin typeface="Times New Roman" panose="02020603050405020304" pitchFamily="18" charset="0"/>
                    <a:cs typeface="Times New Roman" panose="02020603050405020304" pitchFamily="18" charset="0"/>
                  </a:rPr>
                  <a:t>应答，稳定时</a:t>
                </a:r>
                <a:endParaRPr lang="en-US" altLang="zh-CN" sz="2000" dirty="0">
                  <a:solidFill>
                    <a:prstClr val="black"/>
                  </a:solidFill>
                  <a:latin typeface="Times New Roman" panose="02020603050405020304" pitchFamily="18" charset="0"/>
                  <a:cs typeface="Times New Roman" panose="02020603050405020304" pitchFamily="18" charset="0"/>
                </a:endParaRPr>
              </a:p>
              <a:p>
                <a:pPr>
                  <a:lnSpc>
                    <a:spcPct val="135000"/>
                  </a:lnSpc>
                  <a:buClr>
                    <a:srgbClr val="0000FF"/>
                  </a:buClr>
                </a:pPr>
                <a:r>
                  <a:rPr lang="en-US" altLang="zh-CN" sz="2000" dirty="0">
                    <a:solidFill>
                      <a:prstClr val="black"/>
                    </a:solidFill>
                    <a:latin typeface="Times New Roman" panose="02020603050405020304" pitchFamily="18" charset="0"/>
                    <a:cs typeface="Times New Roman" panose="02020603050405020304" pitchFamily="18" charset="0"/>
                  </a:rPr>
                  <a:t>A</a:t>
                </a:r>
                <a:r>
                  <a:rPr lang="zh-CN" altLang="en-US" sz="2000" dirty="0">
                    <a:solidFill>
                      <a:prstClr val="black"/>
                    </a:solidFill>
                    <a:latin typeface="Times New Roman" panose="02020603050405020304" pitchFamily="18" charset="0"/>
                    <a:cs typeface="Times New Roman" panose="02020603050405020304" pitchFamily="18" charset="0"/>
                  </a:rPr>
                  <a:t>的净吸附速率</a:t>
                </a:r>
                <a:r>
                  <a:rPr lang="en-US" altLang="zh-CN" sz="2000" dirty="0">
                    <a:solidFill>
                      <a:prstClr val="black"/>
                    </a:solidFill>
                    <a:latin typeface="Times New Roman" panose="02020603050405020304" pitchFamily="18" charset="0"/>
                    <a:cs typeface="Times New Roman" panose="02020603050405020304" pitchFamily="18" charset="0"/>
                  </a:rPr>
                  <a:t>=</a:t>
                </a:r>
                <a:r>
                  <a:rPr lang="zh-CN" altLang="en-US" sz="2000" dirty="0">
                    <a:solidFill>
                      <a:prstClr val="black"/>
                    </a:solidFill>
                    <a:latin typeface="Times New Roman" panose="02020603050405020304" pitchFamily="18" charset="0"/>
                    <a:cs typeface="Times New Roman" panose="02020603050405020304" pitchFamily="18" charset="0"/>
                  </a:rPr>
                  <a:t>表面反应速率</a:t>
                </a:r>
              </a:p>
              <a:p>
                <a:pPr>
                  <a:lnSpc>
                    <a:spcPct val="135000"/>
                  </a:lnSpc>
                  <a:buClr>
                    <a:srgbClr val="0000FF"/>
                  </a:buClr>
                </a:pPr>
                <a:endParaRPr lang="en-US" altLang="zh-CN" sz="20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495114" y="3645024"/>
                <a:ext cx="3684857" cy="2169825"/>
              </a:xfrm>
              <a:prstGeom prst="rect">
                <a:avLst/>
              </a:prstGeom>
              <a:blipFill rotWithShape="0">
                <a:blip r:embed="rId5"/>
                <a:stretch>
                  <a:fillRect l="-1653"/>
                </a:stretch>
              </a:blipFill>
            </p:spPr>
            <p:txBody>
              <a:bodyPr/>
              <a:lstStyle/>
              <a:p>
                <a:r>
                  <a:rPr lang="zh-CN" altLang="en-US">
                    <a:noFill/>
                  </a:rPr>
                  <a:t> </a:t>
                </a:r>
              </a:p>
            </p:txBody>
          </p:sp>
        </mc:Fallback>
      </mc:AlternateContent>
      <p:cxnSp>
        <p:nvCxnSpPr>
          <p:cNvPr id="7" name="直接箭头连接符 6"/>
          <p:cNvCxnSpPr/>
          <p:nvPr/>
        </p:nvCxnSpPr>
        <p:spPr>
          <a:xfrm>
            <a:off x="8184232" y="3933056"/>
            <a:ext cx="2880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46133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2033031" y="-40246"/>
            <a:ext cx="8229600" cy="1089124"/>
          </a:xfrm>
        </p:spPr>
        <p:txBody>
          <a:bodyPr>
            <a:normAutofit/>
          </a:bodyPr>
          <a:lstStyle/>
          <a:p>
            <a:r>
              <a:rPr lang="zh-CN" altLang="en-US" sz="3600" dirty="0">
                <a:solidFill>
                  <a:srgbClr val="0000FF"/>
                </a:solidFill>
              </a:rPr>
              <a:t>动力学研究中常用的方法</a:t>
            </a:r>
          </a:p>
        </p:txBody>
      </p:sp>
      <p:sp>
        <p:nvSpPr>
          <p:cNvPr id="246787" name="Rectangle 3"/>
          <p:cNvSpPr>
            <a:spLocks noGrp="1" noChangeArrowheads="1"/>
          </p:cNvSpPr>
          <p:nvPr>
            <p:ph type="body" idx="1"/>
          </p:nvPr>
        </p:nvSpPr>
        <p:spPr>
          <a:xfrm>
            <a:off x="1703512" y="965844"/>
            <a:ext cx="2880320" cy="604664"/>
          </a:xfrm>
        </p:spPr>
        <p:txBody>
          <a:bodyPr>
            <a:normAutofit/>
          </a:bodyPr>
          <a:lstStyle/>
          <a:p>
            <a:pPr marL="0" indent="0">
              <a:buNone/>
            </a:pPr>
            <a:r>
              <a:rPr lang="zh-CN" altLang="en-US" sz="2800" dirty="0">
                <a:solidFill>
                  <a:srgbClr val="990099"/>
                </a:solidFill>
              </a:rPr>
              <a:t>过渡应答法</a:t>
            </a:r>
            <a:endParaRPr lang="en-US" altLang="zh-CN" sz="2800" dirty="0">
              <a:solidFill>
                <a:srgbClr val="990099"/>
              </a:solidFill>
            </a:endParaRPr>
          </a:p>
        </p:txBody>
      </p:sp>
      <p:cxnSp>
        <p:nvCxnSpPr>
          <p:cNvPr id="12" name="直接连接符 11"/>
          <p:cNvCxnSpPr/>
          <p:nvPr/>
        </p:nvCxnSpPr>
        <p:spPr>
          <a:xfrm>
            <a:off x="1746778" y="908720"/>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375768" y="1570508"/>
            <a:ext cx="3600400" cy="2169825"/>
          </a:xfrm>
          <a:prstGeom prst="rect">
            <a:avLst/>
          </a:prstGeom>
          <a:noFill/>
        </p:spPr>
        <p:txBody>
          <a:bodyPr wrap="square" rtlCol="0">
            <a:spAutoFit/>
          </a:bodyPr>
          <a:lstStyle/>
          <a:p>
            <a:pPr marL="285750" indent="-285750">
              <a:lnSpc>
                <a:spcPct val="135000"/>
              </a:lnSpc>
              <a:buClr>
                <a:srgbClr val="0000FF"/>
              </a:buClr>
              <a:buFont typeface="Wingdings" panose="05000000000000000000" pitchFamily="2" charset="2"/>
              <a:buChar char="Ø"/>
            </a:pPr>
            <a:r>
              <a:rPr lang="zh-CN" altLang="en-US" sz="2000" dirty="0">
                <a:solidFill>
                  <a:prstClr val="black"/>
                </a:solidFill>
                <a:latin typeface="Times New Roman" panose="02020603050405020304" pitchFamily="18" charset="0"/>
                <a:cs typeface="Times New Roman" panose="02020603050405020304" pitchFamily="18" charset="0"/>
              </a:rPr>
              <a:t>反应物</a:t>
            </a:r>
            <a:r>
              <a:rPr lang="en-US" altLang="zh-CN" sz="2000" dirty="0">
                <a:solidFill>
                  <a:prstClr val="black"/>
                </a:solidFill>
                <a:latin typeface="Times New Roman" panose="02020603050405020304" pitchFamily="18" charset="0"/>
                <a:cs typeface="Times New Roman" panose="02020603050405020304" pitchFamily="18" charset="0"/>
              </a:rPr>
              <a:t>-</a:t>
            </a:r>
            <a:r>
              <a:rPr lang="zh-CN" altLang="en-US" sz="2000" dirty="0">
                <a:solidFill>
                  <a:prstClr val="black"/>
                </a:solidFill>
                <a:latin typeface="Times New Roman" panose="02020603050405020304" pitchFamily="18" charset="0"/>
                <a:cs typeface="Times New Roman" panose="02020603050405020304" pitchFamily="18" charset="0"/>
              </a:rPr>
              <a:t>产物应答，</a:t>
            </a:r>
            <a:r>
              <a:rPr lang="en-US" altLang="zh-CN" sz="2000" dirty="0">
                <a:solidFill>
                  <a:prstClr val="black"/>
                </a:solidFill>
                <a:latin typeface="Times New Roman" panose="02020603050405020304" pitchFamily="18" charset="0"/>
                <a:cs typeface="Times New Roman" panose="02020603050405020304" pitchFamily="18" charset="0"/>
              </a:rPr>
              <a:t>A-C </a:t>
            </a:r>
            <a:r>
              <a:rPr lang="zh-CN" altLang="en-US" sz="2000" dirty="0">
                <a:solidFill>
                  <a:prstClr val="black"/>
                </a:solidFill>
                <a:latin typeface="Times New Roman" panose="02020603050405020304" pitchFamily="18" charset="0"/>
                <a:cs typeface="Times New Roman" panose="02020603050405020304" pitchFamily="18" charset="0"/>
              </a:rPr>
              <a:t>应答</a:t>
            </a: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en-US" altLang="zh-CN" sz="2000" dirty="0">
                <a:solidFill>
                  <a:prstClr val="black"/>
                </a:solidFill>
                <a:latin typeface="Times New Roman" panose="02020603050405020304" pitchFamily="18" charset="0"/>
                <a:cs typeface="Times New Roman" panose="02020603050405020304" pitchFamily="18" charset="0"/>
              </a:rPr>
              <a:t>A</a:t>
            </a:r>
            <a:r>
              <a:rPr lang="zh-CN" altLang="en-US" sz="2000" dirty="0">
                <a:solidFill>
                  <a:prstClr val="black"/>
                </a:solidFill>
                <a:latin typeface="Times New Roman" panose="02020603050405020304" pitchFamily="18" charset="0"/>
                <a:cs typeface="Times New Roman" panose="02020603050405020304" pitchFamily="18" charset="0"/>
              </a:rPr>
              <a:t>和</a:t>
            </a:r>
            <a:r>
              <a:rPr lang="en-US" altLang="zh-CN" sz="2000" dirty="0">
                <a:solidFill>
                  <a:prstClr val="black"/>
                </a:solidFill>
                <a:latin typeface="Times New Roman" panose="02020603050405020304" pitchFamily="18" charset="0"/>
                <a:cs typeface="Times New Roman" panose="02020603050405020304" pitchFamily="18" charset="0"/>
              </a:rPr>
              <a:t>B</a:t>
            </a:r>
            <a:r>
              <a:rPr lang="zh-CN" altLang="en-US" sz="2000" dirty="0">
                <a:solidFill>
                  <a:prstClr val="black"/>
                </a:solidFill>
                <a:latin typeface="Times New Roman" panose="02020603050405020304" pitchFamily="18" charset="0"/>
                <a:cs typeface="Times New Roman" panose="02020603050405020304" pitchFamily="18" charset="0"/>
              </a:rPr>
              <a:t>浓度同时阶跃到零</a:t>
            </a: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en-US" altLang="zh-CN" sz="2000" dirty="0">
                <a:solidFill>
                  <a:prstClr val="black"/>
                </a:solidFill>
                <a:latin typeface="Times New Roman" panose="02020603050405020304" pitchFamily="18" charset="0"/>
                <a:cs typeface="Times New Roman" panose="02020603050405020304" pitchFamily="18" charset="0"/>
              </a:rPr>
              <a:t>C</a:t>
            </a:r>
            <a:r>
              <a:rPr lang="zh-CN" altLang="en-US" sz="2000" dirty="0">
                <a:solidFill>
                  <a:prstClr val="black"/>
                </a:solidFill>
                <a:latin typeface="Times New Roman" panose="02020603050405020304" pitchFamily="18" charset="0"/>
                <a:cs typeface="Times New Roman" panose="02020603050405020304" pitchFamily="18" charset="0"/>
              </a:rPr>
              <a:t>瞬间达到平衡，表面反应速控步骤</a:t>
            </a:r>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35000"/>
              </a:lnSpc>
              <a:buClr>
                <a:srgbClr val="0000FF"/>
              </a:buClr>
              <a:buFont typeface="Wingdings" panose="05000000000000000000" pitchFamily="2" charset="2"/>
              <a:buChar char="Ø"/>
            </a:pPr>
            <a:r>
              <a:rPr lang="en-US" altLang="zh-CN" sz="2000" dirty="0">
                <a:solidFill>
                  <a:prstClr val="black"/>
                </a:solidFill>
                <a:latin typeface="Times New Roman" panose="02020603050405020304" pitchFamily="18" charset="0"/>
                <a:cs typeface="Times New Roman" panose="02020603050405020304" pitchFamily="18" charset="0"/>
              </a:rPr>
              <a:t>C</a:t>
            </a:r>
            <a:r>
              <a:rPr lang="zh-CN" altLang="en-US" sz="2000" dirty="0">
                <a:solidFill>
                  <a:prstClr val="black"/>
                </a:solidFill>
                <a:latin typeface="Times New Roman" panose="02020603050405020304" pitchFamily="18" charset="0"/>
                <a:cs typeface="Times New Roman" panose="02020603050405020304" pitchFamily="18" charset="0"/>
              </a:rPr>
              <a:t>存在时间过渡态</a:t>
            </a:r>
          </a:p>
        </p:txBody>
      </p:sp>
      <p:pic>
        <p:nvPicPr>
          <p:cNvPr id="9" name="图片 8"/>
          <p:cNvPicPr>
            <a:picLocks noChangeAspect="1"/>
          </p:cNvPicPr>
          <p:nvPr/>
        </p:nvPicPr>
        <p:blipFill>
          <a:blip r:embed="rId2"/>
          <a:stretch>
            <a:fillRect/>
          </a:stretch>
        </p:blipFill>
        <p:spPr>
          <a:xfrm>
            <a:off x="1870808" y="2100593"/>
            <a:ext cx="4612852" cy="3717032"/>
          </a:xfrm>
          <a:prstGeom prst="rect">
            <a:avLst/>
          </a:prstGeom>
        </p:spPr>
      </p:pic>
      <p:grpSp>
        <p:nvGrpSpPr>
          <p:cNvPr id="8" name="组合 7"/>
          <p:cNvGrpSpPr/>
          <p:nvPr/>
        </p:nvGrpSpPr>
        <p:grpSpPr>
          <a:xfrm>
            <a:off x="7700248" y="3838083"/>
            <a:ext cx="2727920" cy="701177"/>
            <a:chOff x="1308100" y="2609734"/>
            <a:chExt cx="3240360" cy="794558"/>
          </a:xfrm>
        </p:grpSpPr>
        <p:sp>
          <p:nvSpPr>
            <p:cNvPr id="10" name="Rectangle 4"/>
            <p:cNvSpPr>
              <a:spLocks noChangeArrowheads="1"/>
            </p:cNvSpPr>
            <p:nvPr/>
          </p:nvSpPr>
          <p:spPr bwMode="auto">
            <a:xfrm>
              <a:off x="1308100" y="2738437"/>
              <a:ext cx="3240360" cy="454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000" dirty="0">
                  <a:solidFill>
                    <a:prstClr val="black"/>
                  </a:solidFill>
                </a:rPr>
                <a:t>A+ *                      A*</a:t>
              </a:r>
            </a:p>
          </p:txBody>
        </p:sp>
        <p:grpSp>
          <p:nvGrpSpPr>
            <p:cNvPr id="11" name="组合 10"/>
            <p:cNvGrpSpPr/>
            <p:nvPr/>
          </p:nvGrpSpPr>
          <p:grpSpPr>
            <a:xfrm>
              <a:off x="2432222" y="2609734"/>
              <a:ext cx="815536" cy="794558"/>
              <a:chOff x="3516024" y="2540229"/>
              <a:chExt cx="815536" cy="794558"/>
            </a:xfrm>
          </p:grpSpPr>
          <p:sp>
            <p:nvSpPr>
              <p:cNvPr id="13" name="Text Box 9"/>
              <p:cNvSpPr txBox="1">
                <a:spLocks noChangeArrowheads="1"/>
              </p:cNvSpPr>
              <p:nvPr/>
            </p:nvSpPr>
            <p:spPr bwMode="auto">
              <a:xfrm>
                <a:off x="3613274" y="2540229"/>
                <a:ext cx="437949" cy="38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1</a:t>
                </a:r>
              </a:p>
            </p:txBody>
          </p:sp>
          <p:sp>
            <p:nvSpPr>
              <p:cNvPr id="14" name="Text Box 10"/>
              <p:cNvSpPr txBox="1">
                <a:spLocks noChangeArrowheads="1"/>
              </p:cNvSpPr>
              <p:nvPr/>
            </p:nvSpPr>
            <p:spPr bwMode="auto">
              <a:xfrm>
                <a:off x="3680411" y="2950418"/>
                <a:ext cx="506727" cy="38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-1</a:t>
                </a:r>
              </a:p>
            </p:txBody>
          </p:sp>
          <p:grpSp>
            <p:nvGrpSpPr>
              <p:cNvPr id="15" name="组合 14"/>
              <p:cNvGrpSpPr/>
              <p:nvPr/>
            </p:nvGrpSpPr>
            <p:grpSpPr>
              <a:xfrm>
                <a:off x="3516024" y="2839365"/>
                <a:ext cx="815536" cy="293061"/>
                <a:chOff x="10668000" y="3794192"/>
                <a:chExt cx="745077" cy="251822"/>
              </a:xfrm>
            </p:grpSpPr>
            <p:sp>
              <p:nvSpPr>
                <p:cNvPr id="16"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18" name="组合 17"/>
                <p:cNvGrpSpPr/>
                <p:nvPr/>
              </p:nvGrpSpPr>
              <p:grpSpPr>
                <a:xfrm>
                  <a:off x="10668000" y="3794192"/>
                  <a:ext cx="745077" cy="157374"/>
                  <a:chOff x="10667990" y="3918680"/>
                  <a:chExt cx="745077" cy="157374"/>
                </a:xfrm>
              </p:grpSpPr>
              <p:sp>
                <p:nvSpPr>
                  <p:cNvPr id="19"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0"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21"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pSp>
        <p:nvGrpSpPr>
          <p:cNvPr id="22" name="组合 21"/>
          <p:cNvGrpSpPr/>
          <p:nvPr/>
        </p:nvGrpSpPr>
        <p:grpSpPr>
          <a:xfrm>
            <a:off x="7652973" y="4725900"/>
            <a:ext cx="2952328" cy="714193"/>
            <a:chOff x="1308100" y="2609734"/>
            <a:chExt cx="3240360" cy="781217"/>
          </a:xfrm>
        </p:grpSpPr>
        <p:sp>
          <p:nvSpPr>
            <p:cNvPr id="23" name="Rectangle 4"/>
            <p:cNvSpPr>
              <a:spLocks noChangeArrowheads="1"/>
            </p:cNvSpPr>
            <p:nvPr/>
          </p:nvSpPr>
          <p:spPr bwMode="auto">
            <a:xfrm>
              <a:off x="1308100" y="2738437"/>
              <a:ext cx="3240360" cy="438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000" dirty="0">
                  <a:solidFill>
                    <a:prstClr val="black"/>
                  </a:solidFill>
                </a:rPr>
                <a:t>A*+ B                    C*</a:t>
              </a:r>
            </a:p>
          </p:txBody>
        </p:sp>
        <p:grpSp>
          <p:nvGrpSpPr>
            <p:cNvPr id="24" name="组合 23"/>
            <p:cNvGrpSpPr/>
            <p:nvPr/>
          </p:nvGrpSpPr>
          <p:grpSpPr>
            <a:xfrm>
              <a:off x="2432222" y="2609734"/>
              <a:ext cx="815536" cy="781217"/>
              <a:chOff x="3516024" y="2540229"/>
              <a:chExt cx="815536" cy="781217"/>
            </a:xfrm>
          </p:grpSpPr>
          <p:sp>
            <p:nvSpPr>
              <p:cNvPr id="25" name="Text Box 9"/>
              <p:cNvSpPr txBox="1">
                <a:spLocks noChangeArrowheads="1"/>
              </p:cNvSpPr>
              <p:nvPr/>
            </p:nvSpPr>
            <p:spPr bwMode="auto">
              <a:xfrm>
                <a:off x="3613274" y="2540229"/>
                <a:ext cx="404661" cy="37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2</a:t>
                </a:r>
              </a:p>
            </p:txBody>
          </p:sp>
          <p:sp>
            <p:nvSpPr>
              <p:cNvPr id="26" name="Text Box 10"/>
              <p:cNvSpPr txBox="1">
                <a:spLocks noChangeArrowheads="1"/>
              </p:cNvSpPr>
              <p:nvPr/>
            </p:nvSpPr>
            <p:spPr bwMode="auto">
              <a:xfrm>
                <a:off x="3680411" y="2950418"/>
                <a:ext cx="468211" cy="37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-2</a:t>
                </a:r>
              </a:p>
            </p:txBody>
          </p:sp>
          <p:grpSp>
            <p:nvGrpSpPr>
              <p:cNvPr id="27" name="组合 26"/>
              <p:cNvGrpSpPr/>
              <p:nvPr/>
            </p:nvGrpSpPr>
            <p:grpSpPr>
              <a:xfrm>
                <a:off x="3516024" y="2839365"/>
                <a:ext cx="815536" cy="293061"/>
                <a:chOff x="10668000" y="3794192"/>
                <a:chExt cx="745077" cy="251822"/>
              </a:xfrm>
            </p:grpSpPr>
            <p:sp>
              <p:nvSpPr>
                <p:cNvPr id="28"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29" name="组合 28"/>
                <p:cNvGrpSpPr/>
                <p:nvPr/>
              </p:nvGrpSpPr>
              <p:grpSpPr>
                <a:xfrm>
                  <a:off x="10668000" y="3794192"/>
                  <a:ext cx="745077" cy="157374"/>
                  <a:chOff x="10667990" y="3918680"/>
                  <a:chExt cx="745077" cy="157374"/>
                </a:xfrm>
              </p:grpSpPr>
              <p:sp>
                <p:nvSpPr>
                  <p:cNvPr id="30"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32"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pSp>
        <p:nvGrpSpPr>
          <p:cNvPr id="44" name="组合 43"/>
          <p:cNvGrpSpPr/>
          <p:nvPr/>
        </p:nvGrpSpPr>
        <p:grpSpPr>
          <a:xfrm>
            <a:off x="7361903" y="5640127"/>
            <a:ext cx="2952328" cy="714193"/>
            <a:chOff x="1308100" y="2609734"/>
            <a:chExt cx="3240360" cy="781217"/>
          </a:xfrm>
        </p:grpSpPr>
        <p:sp>
          <p:nvSpPr>
            <p:cNvPr id="45" name="Rectangle 4"/>
            <p:cNvSpPr>
              <a:spLocks noChangeArrowheads="1"/>
            </p:cNvSpPr>
            <p:nvPr/>
          </p:nvSpPr>
          <p:spPr bwMode="auto">
            <a:xfrm>
              <a:off x="1308100" y="2738437"/>
              <a:ext cx="3240360" cy="438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000" dirty="0">
                  <a:solidFill>
                    <a:prstClr val="black"/>
                  </a:solidFill>
                </a:rPr>
                <a:t>       C*                 C  +  *</a:t>
              </a:r>
            </a:p>
          </p:txBody>
        </p:sp>
        <p:grpSp>
          <p:nvGrpSpPr>
            <p:cNvPr id="46" name="组合 45"/>
            <p:cNvGrpSpPr/>
            <p:nvPr/>
          </p:nvGrpSpPr>
          <p:grpSpPr>
            <a:xfrm>
              <a:off x="2432222" y="2609734"/>
              <a:ext cx="815536" cy="781217"/>
              <a:chOff x="3516024" y="2540229"/>
              <a:chExt cx="815536" cy="781217"/>
            </a:xfrm>
          </p:grpSpPr>
          <p:sp>
            <p:nvSpPr>
              <p:cNvPr id="47" name="Text Box 9"/>
              <p:cNvSpPr txBox="1">
                <a:spLocks noChangeArrowheads="1"/>
              </p:cNvSpPr>
              <p:nvPr/>
            </p:nvSpPr>
            <p:spPr bwMode="auto">
              <a:xfrm>
                <a:off x="3613274" y="2540229"/>
                <a:ext cx="404661" cy="37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3</a:t>
                </a:r>
              </a:p>
            </p:txBody>
          </p:sp>
          <p:sp>
            <p:nvSpPr>
              <p:cNvPr id="48" name="Text Box 10"/>
              <p:cNvSpPr txBox="1">
                <a:spLocks noChangeArrowheads="1"/>
              </p:cNvSpPr>
              <p:nvPr/>
            </p:nvSpPr>
            <p:spPr bwMode="auto">
              <a:xfrm>
                <a:off x="3680411" y="2950418"/>
                <a:ext cx="468211" cy="37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-3</a:t>
                </a:r>
              </a:p>
            </p:txBody>
          </p:sp>
          <p:grpSp>
            <p:nvGrpSpPr>
              <p:cNvPr id="49" name="组合 48"/>
              <p:cNvGrpSpPr/>
              <p:nvPr/>
            </p:nvGrpSpPr>
            <p:grpSpPr>
              <a:xfrm>
                <a:off x="3516024" y="2839365"/>
                <a:ext cx="815536" cy="293061"/>
                <a:chOff x="10668000" y="3794192"/>
                <a:chExt cx="745077" cy="251822"/>
              </a:xfrm>
            </p:grpSpPr>
            <p:sp>
              <p:nvSpPr>
                <p:cNvPr id="50"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51" name="组合 50"/>
                <p:cNvGrpSpPr/>
                <p:nvPr/>
              </p:nvGrpSpPr>
              <p:grpSpPr>
                <a:xfrm>
                  <a:off x="10668000" y="3794192"/>
                  <a:ext cx="745077" cy="157374"/>
                  <a:chOff x="10667990" y="3918680"/>
                  <a:chExt cx="745077" cy="157374"/>
                </a:xfrm>
              </p:grpSpPr>
              <p:sp>
                <p:nvSpPr>
                  <p:cNvPr id="52"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3"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3"/>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54"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spTree>
    <p:extLst>
      <p:ext uri="{BB962C8B-B14F-4D97-AF65-F5344CB8AC3E}">
        <p14:creationId xmlns:p14="http://schemas.microsoft.com/office/powerpoint/2010/main" val="2973610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2033031" y="-40246"/>
            <a:ext cx="8229600" cy="1089124"/>
          </a:xfrm>
        </p:spPr>
        <p:txBody>
          <a:bodyPr>
            <a:normAutofit/>
          </a:bodyPr>
          <a:lstStyle/>
          <a:p>
            <a:r>
              <a:rPr lang="zh-CN" altLang="en-US" sz="3600" dirty="0">
                <a:solidFill>
                  <a:srgbClr val="0000FF"/>
                </a:solidFill>
              </a:rPr>
              <a:t>动力学研究中常用的方法</a:t>
            </a:r>
          </a:p>
        </p:txBody>
      </p:sp>
      <p:sp>
        <p:nvSpPr>
          <p:cNvPr id="246787" name="Rectangle 3"/>
          <p:cNvSpPr>
            <a:spLocks noGrp="1" noChangeArrowheads="1"/>
          </p:cNvSpPr>
          <p:nvPr>
            <p:ph type="body" idx="1"/>
          </p:nvPr>
        </p:nvSpPr>
        <p:spPr>
          <a:xfrm>
            <a:off x="1703512" y="965844"/>
            <a:ext cx="2880320" cy="604664"/>
          </a:xfrm>
        </p:spPr>
        <p:txBody>
          <a:bodyPr>
            <a:normAutofit/>
          </a:bodyPr>
          <a:lstStyle/>
          <a:p>
            <a:pPr marL="0" indent="0">
              <a:buNone/>
            </a:pPr>
            <a:r>
              <a:rPr lang="zh-CN" altLang="en-US" sz="2800" dirty="0">
                <a:solidFill>
                  <a:srgbClr val="990099"/>
                </a:solidFill>
              </a:rPr>
              <a:t>过渡应答法</a:t>
            </a:r>
            <a:endParaRPr lang="en-US" altLang="zh-CN" sz="2800" dirty="0">
              <a:solidFill>
                <a:srgbClr val="990099"/>
              </a:solidFill>
            </a:endParaRPr>
          </a:p>
        </p:txBody>
      </p:sp>
      <p:cxnSp>
        <p:nvCxnSpPr>
          <p:cNvPr id="12" name="直接连接符 11"/>
          <p:cNvCxnSpPr/>
          <p:nvPr/>
        </p:nvCxnSpPr>
        <p:spPr>
          <a:xfrm>
            <a:off x="1746778" y="908720"/>
            <a:ext cx="8589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6725539" y="4281100"/>
                <a:ext cx="3600400" cy="1477328"/>
              </a:xfrm>
              <a:prstGeom prst="rect">
                <a:avLst/>
              </a:prstGeom>
              <a:noFill/>
            </p:spPr>
            <p:txBody>
              <a:bodyPr wrap="square" rtlCol="0">
                <a:spAutoFit/>
              </a:bodyPr>
              <a:lstStyle/>
              <a:p>
                <a:pPr marL="285750" indent="-285750">
                  <a:lnSpc>
                    <a:spcPct val="150000"/>
                  </a:lnSpc>
                  <a:buClr>
                    <a:srgbClr val="0000FF"/>
                  </a:buClr>
                  <a:buFont typeface="Wingdings" panose="05000000000000000000" pitchFamily="2" charset="2"/>
                  <a:buChar char="Ø"/>
                </a:pPr>
                <a:r>
                  <a:rPr lang="en-US" altLang="zh-CN" sz="2000" dirty="0">
                    <a:solidFill>
                      <a:prstClr val="black"/>
                    </a:solidFill>
                    <a:latin typeface="Times New Roman" panose="02020603050405020304" pitchFamily="18" charset="0"/>
                    <a:cs typeface="Times New Roman" panose="02020603050405020304" pitchFamily="18" charset="0"/>
                  </a:rPr>
                  <a:t>Q</a:t>
                </a:r>
                <a:r>
                  <a:rPr lang="zh-CN" altLang="en-US" sz="2000"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𝑘</m:t>
                        </m:r>
                      </m:e>
                      <m:sub>
                        <m:r>
                          <a:rPr lang="en-US" altLang="zh-CN" sz="2000" i="1">
                            <a:solidFill>
                              <a:prstClr val="black"/>
                            </a:solidFill>
                            <a:latin typeface="Cambria Math" panose="02040503050406030204" pitchFamily="18" charset="0"/>
                          </a:rPr>
                          <m:t>1</m:t>
                        </m:r>
                      </m:sub>
                    </m:sSub>
                    <m:r>
                      <a:rPr lang="en-US" altLang="zh-CN" sz="2000" i="1">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𝑘</m:t>
                        </m:r>
                      </m:e>
                      <m:sub>
                        <m:r>
                          <a:rPr lang="en-US" altLang="zh-CN" sz="2000" i="1">
                            <a:solidFill>
                              <a:prstClr val="black"/>
                            </a:solidFill>
                            <a:latin typeface="Cambria Math" panose="02040503050406030204" pitchFamily="18" charset="0"/>
                          </a:rPr>
                          <m:t>3</m:t>
                        </m:r>
                      </m:sub>
                    </m:sSub>
                    <m:r>
                      <a:rPr lang="en-US" altLang="zh-CN" sz="2000" i="1">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𝑘</m:t>
                        </m:r>
                      </m:e>
                      <m:sub>
                        <m:r>
                          <a:rPr lang="en-US" altLang="zh-CN" sz="2000" i="1">
                            <a:solidFill>
                              <a:prstClr val="black"/>
                            </a:solidFill>
                            <a:latin typeface="Cambria Math" panose="02040503050406030204" pitchFamily="18" charset="0"/>
                          </a:rPr>
                          <m:t>2</m:t>
                        </m:r>
                      </m:sub>
                    </m:sSub>
                  </m:oMath>
                </a14:m>
                <a:endParaRPr lang="en-US" altLang="zh-CN" sz="2000" dirty="0">
                  <a:solidFill>
                    <a:prstClr val="black"/>
                  </a:solidFill>
                  <a:latin typeface="Times New Roman" panose="02020603050405020304" pitchFamily="18" charset="0"/>
                  <a:cs typeface="Times New Roman" panose="02020603050405020304" pitchFamily="18" charset="0"/>
                </a:endParaRPr>
              </a:p>
              <a:p>
                <a:pPr marL="285750" indent="-285750">
                  <a:lnSpc>
                    <a:spcPct val="150000"/>
                  </a:lnSpc>
                  <a:buClr>
                    <a:srgbClr val="0000FF"/>
                  </a:buClr>
                  <a:buFont typeface="Wingdings" panose="05000000000000000000" pitchFamily="2" charset="2"/>
                  <a:buChar char="Ø"/>
                </a:pPr>
                <a:r>
                  <a:rPr lang="en-US" altLang="zh-CN" sz="2000" dirty="0">
                    <a:solidFill>
                      <a:prstClr val="black"/>
                    </a:solidFill>
                    <a:latin typeface="Times New Roman" panose="02020603050405020304" pitchFamily="18" charset="0"/>
                    <a:cs typeface="Times New Roman" panose="02020603050405020304" pitchFamily="18" charset="0"/>
                  </a:rPr>
                  <a:t>S</a:t>
                </a:r>
                <a:r>
                  <a:rPr lang="zh-CN" altLang="en-US" sz="2000"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𝑘</m:t>
                        </m:r>
                      </m:e>
                      <m:sub>
                        <m:r>
                          <a:rPr lang="en-US" altLang="zh-CN" sz="2000" i="1">
                            <a:solidFill>
                              <a:prstClr val="black"/>
                            </a:solidFill>
                            <a:latin typeface="Cambria Math" panose="02040503050406030204" pitchFamily="18" charset="0"/>
                          </a:rPr>
                          <m:t>1</m:t>
                        </m:r>
                      </m:sub>
                    </m:sSub>
                    <m:r>
                      <a:rPr lang="en-US" altLang="zh-CN" sz="2000" i="1">
                        <a:solidFill>
                          <a:prstClr val="black"/>
                        </a:solidFill>
                        <a:latin typeface="Cambria Math" panose="02040503050406030204" pitchFamily="18" charset="0"/>
                      </a:rPr>
                      <m:t> &gt;</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𝑘</m:t>
                        </m:r>
                      </m:e>
                      <m:sub>
                        <m:r>
                          <a:rPr lang="en-US" altLang="zh-CN" sz="2000" i="1">
                            <a:solidFill>
                              <a:prstClr val="black"/>
                            </a:solidFill>
                            <a:latin typeface="Cambria Math" panose="02040503050406030204" pitchFamily="18" charset="0"/>
                          </a:rPr>
                          <m:t>3</m:t>
                        </m:r>
                      </m:sub>
                    </m:sSub>
                    <m:r>
                      <a:rPr lang="en-US" altLang="zh-CN" sz="2000" i="1">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𝑘</m:t>
                        </m:r>
                      </m:e>
                      <m:sub>
                        <m:r>
                          <a:rPr lang="en-US" altLang="zh-CN" sz="2000" i="1">
                            <a:solidFill>
                              <a:prstClr val="black"/>
                            </a:solidFill>
                            <a:latin typeface="Cambria Math" panose="02040503050406030204" pitchFamily="18" charset="0"/>
                          </a:rPr>
                          <m:t>2</m:t>
                        </m:r>
                      </m:sub>
                    </m:sSub>
                  </m:oMath>
                </a14:m>
                <a:endParaRPr lang="zh-CN" altLang="zh-CN" sz="2000" dirty="0">
                  <a:solidFill>
                    <a:prstClr val="black"/>
                  </a:solidFill>
                </a:endParaRPr>
              </a:p>
              <a:p>
                <a:pPr marL="285750" indent="-285750">
                  <a:lnSpc>
                    <a:spcPct val="150000"/>
                  </a:lnSpc>
                  <a:buClr>
                    <a:srgbClr val="0000FF"/>
                  </a:buClr>
                  <a:buFont typeface="Wingdings" panose="05000000000000000000" pitchFamily="2" charset="2"/>
                  <a:buChar char="Ø"/>
                </a:pPr>
                <a:r>
                  <a:rPr lang="en-US" altLang="zh-CN" sz="2000" dirty="0">
                    <a:solidFill>
                      <a:prstClr val="black"/>
                    </a:solidFill>
                    <a:latin typeface="Times New Roman" panose="02020603050405020304" pitchFamily="18" charset="0"/>
                    <a:cs typeface="Times New Roman" panose="02020603050405020304" pitchFamily="18" charset="0"/>
                  </a:rPr>
                  <a:t>R: </a:t>
                </a:r>
                <a14:m>
                  <m:oMath xmlns:m="http://schemas.openxmlformats.org/officeDocument/2006/math">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𝑘</m:t>
                        </m:r>
                      </m:e>
                      <m:sub>
                        <m:r>
                          <a:rPr lang="en-US" altLang="zh-CN" sz="2000" i="1">
                            <a:solidFill>
                              <a:prstClr val="black"/>
                            </a:solidFill>
                            <a:latin typeface="Cambria Math" panose="02040503050406030204" pitchFamily="18" charset="0"/>
                          </a:rPr>
                          <m:t>1</m:t>
                        </m:r>
                      </m:sub>
                    </m:sSub>
                  </m:oMath>
                </a14:m>
                <a:r>
                  <a:rPr lang="en-US" altLang="zh-CN" sz="2000" dirty="0">
                    <a:solidFill>
                      <a:prstClr val="black"/>
                    </a:solidFill>
                    <a:latin typeface="Times New Roman" panose="02020603050405020304" pitchFamily="18" charset="0"/>
                    <a:cs typeface="Times New Roman" panose="02020603050405020304" pitchFamily="18" charset="0"/>
                  </a:rPr>
                  <a:t> </a:t>
                </a:r>
                <a:r>
                  <a:rPr lang="zh-CN" altLang="en-US" sz="2000" dirty="0">
                    <a:solidFill>
                      <a:prstClr val="black"/>
                    </a:solidFill>
                    <a:latin typeface="Times New Roman" panose="02020603050405020304" pitchFamily="18" charset="0"/>
                    <a:cs typeface="Times New Roman" panose="02020603050405020304" pitchFamily="18" charset="0"/>
                  </a:rPr>
                  <a:t>较小</a:t>
                </a:r>
                <a:endParaRPr lang="en-US" altLang="zh-CN" sz="20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5201539" y="4281100"/>
                <a:ext cx="3600400" cy="1418915"/>
              </a:xfrm>
              <a:prstGeom prst="rect">
                <a:avLst/>
              </a:prstGeom>
              <a:blipFill rotWithShape="0">
                <a:blip r:embed="rId4"/>
                <a:stretch>
                  <a:fillRect l="-1523" b="-6867"/>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2437436" y="1835062"/>
            <a:ext cx="3613173" cy="3838232"/>
          </a:xfrm>
          <a:prstGeom prst="rect">
            <a:avLst/>
          </a:prstGeom>
        </p:spPr>
      </p:pic>
      <p:grpSp>
        <p:nvGrpSpPr>
          <p:cNvPr id="10" name="组合 9"/>
          <p:cNvGrpSpPr/>
          <p:nvPr/>
        </p:nvGrpSpPr>
        <p:grpSpPr>
          <a:xfrm>
            <a:off x="6887995" y="2685041"/>
            <a:ext cx="2952328" cy="714193"/>
            <a:chOff x="1308100" y="2609734"/>
            <a:chExt cx="3240360" cy="781217"/>
          </a:xfrm>
        </p:grpSpPr>
        <p:sp>
          <p:nvSpPr>
            <p:cNvPr id="11" name="Rectangle 4"/>
            <p:cNvSpPr>
              <a:spLocks noChangeArrowheads="1"/>
            </p:cNvSpPr>
            <p:nvPr/>
          </p:nvSpPr>
          <p:spPr bwMode="auto">
            <a:xfrm>
              <a:off x="1308100" y="2738437"/>
              <a:ext cx="3240360" cy="438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000" dirty="0">
                  <a:solidFill>
                    <a:prstClr val="black"/>
                  </a:solidFill>
                </a:rPr>
                <a:t>A*+ B                    C*</a:t>
              </a:r>
            </a:p>
          </p:txBody>
        </p:sp>
        <p:grpSp>
          <p:nvGrpSpPr>
            <p:cNvPr id="13" name="组合 12"/>
            <p:cNvGrpSpPr/>
            <p:nvPr/>
          </p:nvGrpSpPr>
          <p:grpSpPr>
            <a:xfrm>
              <a:off x="2432222" y="2609734"/>
              <a:ext cx="815536" cy="781217"/>
              <a:chOff x="3516024" y="2540229"/>
              <a:chExt cx="815536" cy="781217"/>
            </a:xfrm>
          </p:grpSpPr>
          <p:sp>
            <p:nvSpPr>
              <p:cNvPr id="14" name="Text Box 9"/>
              <p:cNvSpPr txBox="1">
                <a:spLocks noChangeArrowheads="1"/>
              </p:cNvSpPr>
              <p:nvPr/>
            </p:nvSpPr>
            <p:spPr bwMode="auto">
              <a:xfrm>
                <a:off x="3613274" y="2540229"/>
                <a:ext cx="404661" cy="37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2</a:t>
                </a:r>
              </a:p>
            </p:txBody>
          </p:sp>
          <p:sp>
            <p:nvSpPr>
              <p:cNvPr id="15" name="Text Box 10"/>
              <p:cNvSpPr txBox="1">
                <a:spLocks noChangeArrowheads="1"/>
              </p:cNvSpPr>
              <p:nvPr/>
            </p:nvSpPr>
            <p:spPr bwMode="auto">
              <a:xfrm>
                <a:off x="3680411" y="2950418"/>
                <a:ext cx="468211" cy="37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-2</a:t>
                </a:r>
              </a:p>
            </p:txBody>
          </p:sp>
          <p:grpSp>
            <p:nvGrpSpPr>
              <p:cNvPr id="16" name="组合 15"/>
              <p:cNvGrpSpPr/>
              <p:nvPr/>
            </p:nvGrpSpPr>
            <p:grpSpPr>
              <a:xfrm>
                <a:off x="3516024" y="2839365"/>
                <a:ext cx="815536" cy="293061"/>
                <a:chOff x="10668000" y="3794192"/>
                <a:chExt cx="745077" cy="251822"/>
              </a:xfrm>
            </p:grpSpPr>
            <p:sp>
              <p:nvSpPr>
                <p:cNvPr id="18"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6"/>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19" name="组合 18"/>
                <p:cNvGrpSpPr/>
                <p:nvPr/>
              </p:nvGrpSpPr>
              <p:grpSpPr>
                <a:xfrm>
                  <a:off x="10668000" y="3794192"/>
                  <a:ext cx="745077" cy="157374"/>
                  <a:chOff x="10667990" y="3918680"/>
                  <a:chExt cx="745077" cy="157374"/>
                </a:xfrm>
              </p:grpSpPr>
              <p:sp>
                <p:nvSpPr>
                  <p:cNvPr id="20"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1"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6"/>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22"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pSp>
        <p:nvGrpSpPr>
          <p:cNvPr id="34" name="组合 33"/>
          <p:cNvGrpSpPr/>
          <p:nvPr/>
        </p:nvGrpSpPr>
        <p:grpSpPr>
          <a:xfrm>
            <a:off x="6934241" y="1995637"/>
            <a:ext cx="2727920" cy="701177"/>
            <a:chOff x="1308100" y="2609734"/>
            <a:chExt cx="3240360" cy="794558"/>
          </a:xfrm>
        </p:grpSpPr>
        <p:sp>
          <p:nvSpPr>
            <p:cNvPr id="35" name="Rectangle 4"/>
            <p:cNvSpPr>
              <a:spLocks noChangeArrowheads="1"/>
            </p:cNvSpPr>
            <p:nvPr/>
          </p:nvSpPr>
          <p:spPr bwMode="auto">
            <a:xfrm>
              <a:off x="1308100" y="2738437"/>
              <a:ext cx="3240360" cy="454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000" dirty="0">
                  <a:solidFill>
                    <a:prstClr val="black"/>
                  </a:solidFill>
                </a:rPr>
                <a:t>A+ *                      A*</a:t>
              </a:r>
            </a:p>
          </p:txBody>
        </p:sp>
        <p:grpSp>
          <p:nvGrpSpPr>
            <p:cNvPr id="36" name="组合 35"/>
            <p:cNvGrpSpPr/>
            <p:nvPr/>
          </p:nvGrpSpPr>
          <p:grpSpPr>
            <a:xfrm>
              <a:off x="2432222" y="2609734"/>
              <a:ext cx="815536" cy="794558"/>
              <a:chOff x="3516024" y="2540229"/>
              <a:chExt cx="815536" cy="794558"/>
            </a:xfrm>
          </p:grpSpPr>
          <p:sp>
            <p:nvSpPr>
              <p:cNvPr id="37" name="Text Box 9"/>
              <p:cNvSpPr txBox="1">
                <a:spLocks noChangeArrowheads="1"/>
              </p:cNvSpPr>
              <p:nvPr/>
            </p:nvSpPr>
            <p:spPr bwMode="auto">
              <a:xfrm>
                <a:off x="3613274" y="2540229"/>
                <a:ext cx="437949" cy="38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1</a:t>
                </a:r>
              </a:p>
            </p:txBody>
          </p:sp>
          <p:sp>
            <p:nvSpPr>
              <p:cNvPr id="38" name="Text Box 10"/>
              <p:cNvSpPr txBox="1">
                <a:spLocks noChangeArrowheads="1"/>
              </p:cNvSpPr>
              <p:nvPr/>
            </p:nvSpPr>
            <p:spPr bwMode="auto">
              <a:xfrm>
                <a:off x="3680411" y="2950418"/>
                <a:ext cx="506727" cy="38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-1</a:t>
                </a:r>
              </a:p>
            </p:txBody>
          </p:sp>
          <p:grpSp>
            <p:nvGrpSpPr>
              <p:cNvPr id="39" name="组合 38"/>
              <p:cNvGrpSpPr/>
              <p:nvPr/>
            </p:nvGrpSpPr>
            <p:grpSpPr>
              <a:xfrm>
                <a:off x="3516024" y="2839365"/>
                <a:ext cx="815536" cy="293061"/>
                <a:chOff x="10668000" y="3794192"/>
                <a:chExt cx="745077" cy="251822"/>
              </a:xfrm>
            </p:grpSpPr>
            <p:sp>
              <p:nvSpPr>
                <p:cNvPr id="40"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6"/>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41" name="组合 40"/>
                <p:cNvGrpSpPr/>
                <p:nvPr/>
              </p:nvGrpSpPr>
              <p:grpSpPr>
                <a:xfrm>
                  <a:off x="10668000" y="3794192"/>
                  <a:ext cx="745077" cy="157374"/>
                  <a:chOff x="10667990" y="3918680"/>
                  <a:chExt cx="745077" cy="157374"/>
                </a:xfrm>
              </p:grpSpPr>
              <p:sp>
                <p:nvSpPr>
                  <p:cNvPr id="42"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3"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6"/>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44"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pSp>
        <p:nvGrpSpPr>
          <p:cNvPr id="45" name="组合 44"/>
          <p:cNvGrpSpPr/>
          <p:nvPr/>
        </p:nvGrpSpPr>
        <p:grpSpPr>
          <a:xfrm>
            <a:off x="6486298" y="3415569"/>
            <a:ext cx="2952328" cy="714193"/>
            <a:chOff x="1308100" y="2609734"/>
            <a:chExt cx="3240360" cy="781217"/>
          </a:xfrm>
        </p:grpSpPr>
        <p:sp>
          <p:nvSpPr>
            <p:cNvPr id="46" name="Rectangle 4"/>
            <p:cNvSpPr>
              <a:spLocks noChangeArrowheads="1"/>
            </p:cNvSpPr>
            <p:nvPr/>
          </p:nvSpPr>
          <p:spPr bwMode="auto">
            <a:xfrm>
              <a:off x="1308100" y="2738437"/>
              <a:ext cx="3240360" cy="438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zh-CN" sz="2000" dirty="0">
                  <a:solidFill>
                    <a:prstClr val="black"/>
                  </a:solidFill>
                </a:rPr>
                <a:t>       C*                 C  +  *</a:t>
              </a:r>
            </a:p>
          </p:txBody>
        </p:sp>
        <p:grpSp>
          <p:nvGrpSpPr>
            <p:cNvPr id="47" name="组合 46"/>
            <p:cNvGrpSpPr/>
            <p:nvPr/>
          </p:nvGrpSpPr>
          <p:grpSpPr>
            <a:xfrm>
              <a:off x="2432222" y="2609734"/>
              <a:ext cx="815536" cy="781217"/>
              <a:chOff x="3516024" y="2540229"/>
              <a:chExt cx="815536" cy="781217"/>
            </a:xfrm>
          </p:grpSpPr>
          <p:sp>
            <p:nvSpPr>
              <p:cNvPr id="48" name="Text Box 9"/>
              <p:cNvSpPr txBox="1">
                <a:spLocks noChangeArrowheads="1"/>
              </p:cNvSpPr>
              <p:nvPr/>
            </p:nvSpPr>
            <p:spPr bwMode="auto">
              <a:xfrm>
                <a:off x="3613274" y="2540229"/>
                <a:ext cx="404661" cy="37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3</a:t>
                </a:r>
              </a:p>
            </p:txBody>
          </p:sp>
          <p:sp>
            <p:nvSpPr>
              <p:cNvPr id="49" name="Text Box 10"/>
              <p:cNvSpPr txBox="1">
                <a:spLocks noChangeArrowheads="1"/>
              </p:cNvSpPr>
              <p:nvPr/>
            </p:nvSpPr>
            <p:spPr bwMode="auto">
              <a:xfrm>
                <a:off x="3680411" y="2950418"/>
                <a:ext cx="468211" cy="37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CN" sz="1600" dirty="0">
                    <a:solidFill>
                      <a:prstClr val="black"/>
                    </a:solidFill>
                  </a:rPr>
                  <a:t>K</a:t>
                </a:r>
                <a:r>
                  <a:rPr lang="en-US" altLang="zh-CN" sz="1600" baseline="-25000" dirty="0">
                    <a:solidFill>
                      <a:prstClr val="black"/>
                    </a:solidFill>
                  </a:rPr>
                  <a:t>-3</a:t>
                </a:r>
              </a:p>
            </p:txBody>
          </p:sp>
          <p:grpSp>
            <p:nvGrpSpPr>
              <p:cNvPr id="50" name="组合 49"/>
              <p:cNvGrpSpPr/>
              <p:nvPr/>
            </p:nvGrpSpPr>
            <p:grpSpPr>
              <a:xfrm>
                <a:off x="3516024" y="2839365"/>
                <a:ext cx="815536" cy="293061"/>
                <a:chOff x="10668000" y="3794192"/>
                <a:chExt cx="745077" cy="251822"/>
              </a:xfrm>
            </p:grpSpPr>
            <p:sp>
              <p:nvSpPr>
                <p:cNvPr id="51" name="Freeform 45"/>
                <p:cNvSpPr>
                  <a:spLocks/>
                </p:cNvSpPr>
                <p:nvPr/>
              </p:nvSpPr>
              <p:spPr bwMode="auto">
                <a:xfrm>
                  <a:off x="10668000" y="3984789"/>
                  <a:ext cx="177698" cy="61225"/>
                </a:xfrm>
                <a:custGeom>
                  <a:avLst/>
                  <a:gdLst>
                    <a:gd name="T0" fmla="*/ 0 w 120"/>
                    <a:gd name="T1" fmla="*/ 0 h 36"/>
                    <a:gd name="T2" fmla="*/ 96 w 120"/>
                    <a:gd name="T3" fmla="*/ 0 h 36"/>
                    <a:gd name="T4" fmla="*/ 120 w 120"/>
                    <a:gd name="T5" fmla="*/ 36 h 36"/>
                    <a:gd name="T6" fmla="*/ 0 w 120"/>
                    <a:gd name="T7" fmla="*/ 0 h 36"/>
                  </a:gdLst>
                  <a:ahLst/>
                  <a:cxnLst>
                    <a:cxn ang="0">
                      <a:pos x="T0" y="T1"/>
                    </a:cxn>
                    <a:cxn ang="0">
                      <a:pos x="T2" y="T3"/>
                    </a:cxn>
                    <a:cxn ang="0">
                      <a:pos x="T4" y="T5"/>
                    </a:cxn>
                    <a:cxn ang="0">
                      <a:pos x="T6" y="T7"/>
                    </a:cxn>
                  </a:cxnLst>
                  <a:rect l="0" t="0" r="r" b="b"/>
                  <a:pathLst>
                    <a:path w="120" h="36">
                      <a:moveTo>
                        <a:pt x="0" y="0"/>
                      </a:moveTo>
                      <a:lnTo>
                        <a:pt x="96" y="0"/>
                      </a:lnTo>
                      <a:lnTo>
                        <a:pt x="120" y="36"/>
                      </a:lnTo>
                      <a:lnTo>
                        <a:pt x="0" y="0"/>
                      </a:lnTo>
                      <a:close/>
                    </a:path>
                  </a:pathLst>
                </a:custGeom>
                <a:blipFill dpi="0" rotWithShape="0">
                  <a:blip r:embed="rId6"/>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grpSp>
              <p:nvGrpSpPr>
                <p:cNvPr id="52" name="组合 51"/>
                <p:cNvGrpSpPr/>
                <p:nvPr/>
              </p:nvGrpSpPr>
              <p:grpSpPr>
                <a:xfrm>
                  <a:off x="10668000" y="3794192"/>
                  <a:ext cx="745077" cy="157374"/>
                  <a:chOff x="10667990" y="3918680"/>
                  <a:chExt cx="745077" cy="157374"/>
                </a:xfrm>
              </p:grpSpPr>
              <p:sp>
                <p:nvSpPr>
                  <p:cNvPr id="53" name="Line 44"/>
                  <p:cNvSpPr>
                    <a:spLocks noChangeShapeType="1"/>
                  </p:cNvSpPr>
                  <p:nvPr/>
                </p:nvSpPr>
                <p:spPr bwMode="auto">
                  <a:xfrm>
                    <a:off x="10668000" y="4074353"/>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4" name="Freeform 46"/>
                  <p:cNvSpPr>
                    <a:spLocks/>
                  </p:cNvSpPr>
                  <p:nvPr/>
                </p:nvSpPr>
                <p:spPr bwMode="auto">
                  <a:xfrm>
                    <a:off x="11236840" y="3918680"/>
                    <a:ext cx="176217" cy="61225"/>
                  </a:xfrm>
                  <a:custGeom>
                    <a:avLst/>
                    <a:gdLst>
                      <a:gd name="T0" fmla="*/ 119 w 119"/>
                      <a:gd name="T1" fmla="*/ 36 h 36"/>
                      <a:gd name="T2" fmla="*/ 23 w 119"/>
                      <a:gd name="T3" fmla="*/ 36 h 36"/>
                      <a:gd name="T4" fmla="*/ 0 w 119"/>
                      <a:gd name="T5" fmla="*/ 0 h 36"/>
                      <a:gd name="T6" fmla="*/ 119 w 119"/>
                      <a:gd name="T7" fmla="*/ 36 h 36"/>
                    </a:gdLst>
                    <a:ahLst/>
                    <a:cxnLst>
                      <a:cxn ang="0">
                        <a:pos x="T0" y="T1"/>
                      </a:cxn>
                      <a:cxn ang="0">
                        <a:pos x="T2" y="T3"/>
                      </a:cxn>
                      <a:cxn ang="0">
                        <a:pos x="T4" y="T5"/>
                      </a:cxn>
                      <a:cxn ang="0">
                        <a:pos x="T6" y="T7"/>
                      </a:cxn>
                    </a:cxnLst>
                    <a:rect l="0" t="0" r="r" b="b"/>
                    <a:pathLst>
                      <a:path w="119" h="36">
                        <a:moveTo>
                          <a:pt x="119" y="36"/>
                        </a:moveTo>
                        <a:lnTo>
                          <a:pt x="23" y="36"/>
                        </a:lnTo>
                        <a:lnTo>
                          <a:pt x="0" y="0"/>
                        </a:lnTo>
                        <a:lnTo>
                          <a:pt x="119" y="36"/>
                        </a:lnTo>
                        <a:close/>
                      </a:path>
                    </a:pathLst>
                  </a:custGeom>
                  <a:blipFill dpi="0" rotWithShape="0">
                    <a:blip r:embed="rId6"/>
                    <a:srcRect/>
                    <a:tile tx="0" ty="0" sx="100000" sy="100000" flip="none" algn="tl"/>
                  </a:blipFill>
                  <a:ln w="14288">
                    <a:solidFill>
                      <a:srgbClr val="000000"/>
                    </a:solidFill>
                    <a:prstDash val="solid"/>
                    <a:round/>
                    <a:headEnd/>
                    <a:tailEnd/>
                  </a:ln>
                </p:spPr>
                <p:txBody>
                  <a:bodyPr/>
                  <a:lstStyle/>
                  <a:p>
                    <a:endParaRPr lang="zh-CN" altLang="en-US">
                      <a:solidFill>
                        <a:prstClr val="black"/>
                      </a:solidFill>
                    </a:endParaRPr>
                  </a:p>
                </p:txBody>
              </p:sp>
              <p:sp>
                <p:nvSpPr>
                  <p:cNvPr id="55" name="Line 44"/>
                  <p:cNvSpPr>
                    <a:spLocks noChangeShapeType="1"/>
                  </p:cNvSpPr>
                  <p:nvPr/>
                </p:nvSpPr>
                <p:spPr bwMode="auto">
                  <a:xfrm>
                    <a:off x="10667990" y="3993226"/>
                    <a:ext cx="745067" cy="170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grpSp>
      <p:grpSp>
        <p:nvGrpSpPr>
          <p:cNvPr id="6" name="组合 5"/>
          <p:cNvGrpSpPr/>
          <p:nvPr/>
        </p:nvGrpSpPr>
        <p:grpSpPr>
          <a:xfrm>
            <a:off x="6876109" y="1497369"/>
            <a:ext cx="2433680" cy="461665"/>
            <a:chOff x="5352109" y="1497368"/>
            <a:chExt cx="2433680" cy="461665"/>
          </a:xfrm>
        </p:grpSpPr>
        <p:sp>
          <p:nvSpPr>
            <p:cNvPr id="3" name="文本框 2"/>
            <p:cNvSpPr txBox="1"/>
            <p:nvPr/>
          </p:nvSpPr>
          <p:spPr>
            <a:xfrm>
              <a:off x="5352109" y="1497368"/>
              <a:ext cx="2433680" cy="461665"/>
            </a:xfrm>
            <a:prstGeom prst="rect">
              <a:avLst/>
            </a:prstGeom>
            <a:noFill/>
          </p:spPr>
          <p:txBody>
            <a:bodyPr wrap="none" rtlCol="0">
              <a:spAutoFit/>
            </a:bodyPr>
            <a:lstStyle/>
            <a:p>
              <a:r>
                <a:rPr lang="en-US" altLang="zh-CN" sz="2400" b="1" dirty="0">
                  <a:solidFill>
                    <a:srgbClr val="C00000"/>
                  </a:solidFill>
                </a:rPr>
                <a:t>A  +  B               C</a:t>
              </a:r>
              <a:endParaRPr lang="zh-CN" altLang="en-US" sz="2400" b="1" dirty="0">
                <a:solidFill>
                  <a:srgbClr val="C00000"/>
                </a:solidFill>
              </a:endParaRPr>
            </a:p>
          </p:txBody>
        </p:sp>
        <p:cxnSp>
          <p:nvCxnSpPr>
            <p:cNvPr id="5" name="直接箭头连接符 4"/>
            <p:cNvCxnSpPr/>
            <p:nvPr/>
          </p:nvCxnSpPr>
          <p:spPr>
            <a:xfrm>
              <a:off x="6611654" y="1744477"/>
              <a:ext cx="39915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586583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981200" y="1484784"/>
            <a:ext cx="8229600" cy="4945752"/>
          </a:xfrm>
        </p:spPr>
        <p:txBody>
          <a:bodyPr>
            <a:normAutofit/>
          </a:bodyPr>
          <a:lstStyle/>
          <a:p>
            <a:pPr>
              <a:lnSpc>
                <a:spcPct val="150000"/>
              </a:lnSpc>
              <a:buFont typeface="Wingdings" pitchFamily="2" charset="2"/>
              <a:buChar char="Ø"/>
            </a:pPr>
            <a:r>
              <a:rPr lang="zh-CN" altLang="en-US" b="1" dirty="0" smtClean="0">
                <a:solidFill>
                  <a:srgbClr val="7030A0"/>
                </a:solidFill>
                <a:latin typeface="华文楷体" pitchFamily="2" charset="-122"/>
                <a:ea typeface="华文楷体" pitchFamily="2" charset="-122"/>
              </a:rPr>
              <a:t>反应发生在催化剂表面</a:t>
            </a:r>
            <a:endParaRPr lang="en-US" altLang="zh-CN" b="1" dirty="0" smtClean="0">
              <a:solidFill>
                <a:srgbClr val="7030A0"/>
              </a:solidFill>
              <a:latin typeface="华文楷体" pitchFamily="2" charset="-122"/>
              <a:ea typeface="华文楷体" pitchFamily="2" charset="-122"/>
            </a:endParaRPr>
          </a:p>
          <a:p>
            <a:pPr marL="0" indent="0">
              <a:lnSpc>
                <a:spcPct val="150000"/>
              </a:lnSpc>
              <a:buNone/>
            </a:pPr>
            <a:r>
              <a:rPr lang="en-US" altLang="zh-CN" b="1" dirty="0">
                <a:solidFill>
                  <a:srgbClr val="7030A0"/>
                </a:solidFill>
                <a:latin typeface="华文楷体" pitchFamily="2" charset="-122"/>
                <a:ea typeface="华文楷体" pitchFamily="2" charset="-122"/>
              </a:rPr>
              <a:t> </a:t>
            </a:r>
            <a:r>
              <a:rPr lang="en-US" altLang="zh-CN" b="1" dirty="0" smtClean="0">
                <a:solidFill>
                  <a:srgbClr val="7030A0"/>
                </a:solidFill>
                <a:latin typeface="华文楷体" pitchFamily="2" charset="-122"/>
                <a:ea typeface="华文楷体" pitchFamily="2" charset="-122"/>
              </a:rPr>
              <a:t>                  </a:t>
            </a:r>
            <a:r>
              <a:rPr lang="zh-CN" altLang="en-US" b="1" dirty="0" smtClean="0">
                <a:solidFill>
                  <a:srgbClr val="7030A0"/>
                </a:solidFill>
                <a:latin typeface="华文楷体" pitchFamily="2" charset="-122"/>
                <a:ea typeface="华文楷体" pitchFamily="2" charset="-122"/>
              </a:rPr>
              <a:t>反应速率 ∝ 反应物浓度  覆盖度</a:t>
            </a:r>
            <a:endParaRPr lang="en-US" altLang="zh-CN" b="1" dirty="0" smtClean="0">
              <a:solidFill>
                <a:srgbClr val="7030A0"/>
              </a:solidFill>
              <a:latin typeface="华文楷体" pitchFamily="2" charset="-122"/>
              <a:ea typeface="华文楷体" pitchFamily="2" charset="-122"/>
            </a:endParaRPr>
          </a:p>
          <a:p>
            <a:pPr>
              <a:lnSpc>
                <a:spcPct val="150000"/>
              </a:lnSpc>
              <a:buClr>
                <a:srgbClr val="0070C0"/>
              </a:buClr>
              <a:buFont typeface="Wingdings" pitchFamily="2" charset="2"/>
              <a:buChar char="Ø"/>
            </a:pPr>
            <a:r>
              <a:rPr lang="zh-CN" altLang="en-US" b="1" dirty="0" smtClean="0">
                <a:solidFill>
                  <a:srgbClr val="7030A0"/>
                </a:solidFill>
                <a:latin typeface="华文楷体" pitchFamily="2" charset="-122"/>
                <a:ea typeface="华文楷体" pitchFamily="2" charset="-122"/>
              </a:rPr>
              <a:t>反应过程复杂</a:t>
            </a:r>
            <a:endParaRPr lang="en-US" altLang="zh-CN" b="1" dirty="0" smtClean="0">
              <a:solidFill>
                <a:srgbClr val="7030A0"/>
              </a:solidFill>
              <a:latin typeface="华文楷体" pitchFamily="2" charset="-122"/>
              <a:ea typeface="华文楷体" pitchFamily="2" charset="-122"/>
            </a:endParaRPr>
          </a:p>
          <a:p>
            <a:pPr marL="0" indent="0">
              <a:lnSpc>
                <a:spcPct val="150000"/>
              </a:lnSpc>
              <a:buClr>
                <a:srgbClr val="0070C0"/>
              </a:buClr>
              <a:buNone/>
            </a:pPr>
            <a:r>
              <a:rPr lang="en-US" altLang="zh-CN" b="1" dirty="0" smtClean="0">
                <a:solidFill>
                  <a:srgbClr val="7030A0"/>
                </a:solidFill>
                <a:latin typeface="华文楷体" pitchFamily="2" charset="-122"/>
                <a:ea typeface="华文楷体" pitchFamily="2" charset="-122"/>
              </a:rPr>
              <a:t>                   </a:t>
            </a:r>
            <a:r>
              <a:rPr lang="zh-CN" altLang="en-US" b="1" dirty="0" smtClean="0">
                <a:solidFill>
                  <a:srgbClr val="7030A0"/>
                </a:solidFill>
                <a:latin typeface="华文楷体" pitchFamily="2" charset="-122"/>
                <a:ea typeface="华文楷体" pitchFamily="2" charset="-122"/>
              </a:rPr>
              <a:t>物理过程： 内扩散 外扩散</a:t>
            </a:r>
            <a:endParaRPr lang="en-US" altLang="zh-CN" b="1" dirty="0" smtClean="0">
              <a:solidFill>
                <a:srgbClr val="7030A0"/>
              </a:solidFill>
              <a:latin typeface="华文楷体" pitchFamily="2" charset="-122"/>
              <a:ea typeface="华文楷体" pitchFamily="2" charset="-122"/>
            </a:endParaRPr>
          </a:p>
          <a:p>
            <a:pPr marL="0" indent="0">
              <a:lnSpc>
                <a:spcPct val="150000"/>
              </a:lnSpc>
              <a:buClr>
                <a:srgbClr val="0070C0"/>
              </a:buClr>
              <a:buNone/>
            </a:pPr>
            <a:r>
              <a:rPr lang="en-US" altLang="zh-CN" b="1" dirty="0">
                <a:solidFill>
                  <a:srgbClr val="7030A0"/>
                </a:solidFill>
                <a:latin typeface="华文楷体" pitchFamily="2" charset="-122"/>
                <a:ea typeface="华文楷体" pitchFamily="2" charset="-122"/>
              </a:rPr>
              <a:t> </a:t>
            </a:r>
            <a:r>
              <a:rPr lang="en-US" altLang="zh-CN" b="1" dirty="0" smtClean="0">
                <a:solidFill>
                  <a:srgbClr val="7030A0"/>
                </a:solidFill>
                <a:latin typeface="华文楷体" pitchFamily="2" charset="-122"/>
                <a:ea typeface="华文楷体" pitchFamily="2" charset="-122"/>
              </a:rPr>
              <a:t>                  </a:t>
            </a:r>
            <a:r>
              <a:rPr lang="zh-CN" altLang="en-US" b="1" dirty="0" smtClean="0">
                <a:solidFill>
                  <a:srgbClr val="7030A0"/>
                </a:solidFill>
                <a:latin typeface="华文楷体" pitchFamily="2" charset="-122"/>
                <a:ea typeface="华文楷体" pitchFamily="2" charset="-122"/>
              </a:rPr>
              <a:t>化学过程： 化学反应 </a:t>
            </a:r>
            <a:endParaRPr lang="zh-CN" altLang="en-US" b="1" dirty="0">
              <a:solidFill>
                <a:srgbClr val="7030A0"/>
              </a:solidFill>
              <a:latin typeface="华文楷体" pitchFamily="2" charset="-122"/>
              <a:ea typeface="华文楷体" pitchFamily="2" charset="-122"/>
            </a:endParaRPr>
          </a:p>
        </p:txBody>
      </p:sp>
      <p:sp>
        <p:nvSpPr>
          <p:cNvPr id="4" name="Rectangle 2052" descr="永恒"/>
          <p:cNvSpPr>
            <a:spLocks noChangeArrowheads="1"/>
          </p:cNvSpPr>
          <p:nvPr/>
        </p:nvSpPr>
        <p:spPr bwMode="auto">
          <a:xfrm>
            <a:off x="1631504" y="271109"/>
            <a:ext cx="8928992" cy="86705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FF0B2E"/>
                </a:solidFill>
                <a:ea typeface="隶书" pitchFamily="49" charset="-122"/>
              </a:rPr>
              <a:t>反应动力学特点</a:t>
            </a:r>
            <a:endParaRPr lang="zh-CN" altLang="en-US" sz="3600" dirty="0">
              <a:solidFill>
                <a:prstClr val="black"/>
              </a:solidFill>
            </a:endParaRPr>
          </a:p>
        </p:txBody>
      </p:sp>
    </p:spTree>
    <p:extLst>
      <p:ext uri="{BB962C8B-B14F-4D97-AF65-F5344CB8AC3E}">
        <p14:creationId xmlns:p14="http://schemas.microsoft.com/office/powerpoint/2010/main" val="917292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body" sz="half" idx="1"/>
          </p:nvPr>
        </p:nvSpPr>
        <p:spPr>
          <a:xfrm>
            <a:off x="1801181" y="764705"/>
            <a:ext cx="8353425" cy="5688013"/>
          </a:xfrm>
        </p:spPr>
        <p:txBody>
          <a:bodyPr/>
          <a:lstStyle/>
          <a:p>
            <a:pPr algn="just">
              <a:buFont typeface="Wingdings" pitchFamily="2" charset="2"/>
              <a:buNone/>
            </a:pPr>
            <a:r>
              <a:rPr lang="en-US" altLang="zh-CN" dirty="0">
                <a:solidFill>
                  <a:srgbClr val="FF0000"/>
                </a:solidFill>
                <a:latin typeface="Times New Roman" panose="02020603050405020304" pitchFamily="18" charset="0"/>
              </a:rPr>
              <a:t>§</a:t>
            </a:r>
            <a:r>
              <a:rPr lang="en-US" altLang="zh-CN" dirty="0" smtClean="0">
                <a:solidFill>
                  <a:srgbClr val="FF0000"/>
                </a:solidFill>
                <a:latin typeface="Times New Roman" panose="02020603050405020304" pitchFamily="18" charset="0"/>
              </a:rPr>
              <a:t>5 </a:t>
            </a:r>
            <a:r>
              <a:rPr lang="zh-CN" altLang="en-US" dirty="0" smtClean="0">
                <a:solidFill>
                  <a:srgbClr val="FF0000"/>
                </a:solidFill>
                <a:latin typeface="Times New Roman" pitchFamily="18" charset="0"/>
                <a:ea typeface="黑体" pitchFamily="2" charset="-122"/>
              </a:rPr>
              <a:t>扩散</a:t>
            </a:r>
            <a:r>
              <a:rPr lang="zh-CN" altLang="en-US" dirty="0">
                <a:solidFill>
                  <a:srgbClr val="FF0000"/>
                </a:solidFill>
                <a:latin typeface="Times New Roman" pitchFamily="18" charset="0"/>
                <a:ea typeface="黑体" pitchFamily="2" charset="-122"/>
              </a:rPr>
              <a:t>与反应</a:t>
            </a:r>
          </a:p>
          <a:p>
            <a:pPr algn="just">
              <a:buFont typeface="Wingdings" pitchFamily="2" charset="2"/>
              <a:buNone/>
            </a:pPr>
            <a:r>
              <a:rPr lang="zh-CN" altLang="en-US" dirty="0">
                <a:solidFill>
                  <a:srgbClr val="FF0000"/>
                </a:solidFill>
                <a:latin typeface="Times New Roman" pitchFamily="18" charset="0"/>
                <a:ea typeface="黑体" pitchFamily="2" charset="-122"/>
              </a:rPr>
              <a:t>气固相催化反应过程中的</a:t>
            </a:r>
            <a:r>
              <a:rPr lang="zh-CN" altLang="en-US" dirty="0" smtClean="0">
                <a:solidFill>
                  <a:srgbClr val="FF0000"/>
                </a:solidFill>
                <a:latin typeface="Times New Roman" pitchFamily="18" charset="0"/>
                <a:ea typeface="黑体" pitchFamily="2" charset="-122"/>
              </a:rPr>
              <a:t>浓度分布</a:t>
            </a:r>
            <a:endParaRPr lang="zh-CN" altLang="en-US" dirty="0">
              <a:latin typeface="Times New Roman" pitchFamily="18" charset="0"/>
              <a:ea typeface="黑体" pitchFamily="2" charset="-122"/>
            </a:endParaRPr>
          </a:p>
          <a:p>
            <a:pPr algn="just">
              <a:lnSpc>
                <a:spcPct val="140000"/>
              </a:lnSpc>
              <a:spcBef>
                <a:spcPts val="2400"/>
              </a:spcBef>
              <a:buNone/>
            </a:pPr>
            <a:r>
              <a:rPr lang="zh-CN" altLang="en-US" sz="2600" dirty="0">
                <a:latin typeface="Times New Roman" pitchFamily="18" charset="0"/>
              </a:rPr>
              <a:t>        上节讨论的是固体催化剂表面上的</a:t>
            </a:r>
            <a:r>
              <a:rPr lang="zh-CN" altLang="en-US" sz="2600" dirty="0">
                <a:solidFill>
                  <a:srgbClr val="0000FF"/>
                </a:solidFill>
                <a:latin typeface="Times New Roman" pitchFamily="18" charset="0"/>
              </a:rPr>
              <a:t>化学动力学</a:t>
            </a:r>
            <a:r>
              <a:rPr lang="zh-CN" altLang="en-US" sz="2600" dirty="0">
                <a:latin typeface="Times New Roman" pitchFamily="18" charset="0"/>
              </a:rPr>
              <a:t>，即微观或本征动力学。本节着重讨论物理过程</a:t>
            </a:r>
            <a:r>
              <a:rPr lang="en-US" altLang="zh-CN" sz="2600" dirty="0">
                <a:latin typeface="Times New Roman" pitchFamily="18" charset="0"/>
              </a:rPr>
              <a:t>(</a:t>
            </a:r>
            <a:r>
              <a:rPr lang="zh-CN" altLang="en-US" sz="2600" dirty="0">
                <a:latin typeface="Times New Roman" pitchFamily="18" charset="0"/>
              </a:rPr>
              <a:t>包括气固相之间和固相内的质量传递）对催化反应速率的影响，即</a:t>
            </a:r>
            <a:r>
              <a:rPr lang="zh-CN" altLang="en-US" sz="2600" dirty="0">
                <a:solidFill>
                  <a:srgbClr val="0000FF"/>
                </a:solidFill>
                <a:latin typeface="Times New Roman" pitchFamily="18" charset="0"/>
              </a:rPr>
              <a:t>宏观动力学</a:t>
            </a:r>
            <a:r>
              <a:rPr lang="zh-CN" altLang="en-US" sz="2600" dirty="0">
                <a:latin typeface="Times New Roman" pitchFamily="18" charset="0"/>
              </a:rPr>
              <a:t>。</a:t>
            </a:r>
          </a:p>
          <a:p>
            <a:pPr algn="just">
              <a:lnSpc>
                <a:spcPct val="140000"/>
              </a:lnSpc>
              <a:buFont typeface="Wingdings" pitchFamily="2" charset="2"/>
              <a:buNone/>
            </a:pPr>
            <a:r>
              <a:rPr lang="zh-CN" altLang="en-US" sz="2600" dirty="0">
                <a:latin typeface="Times New Roman" pitchFamily="18" charset="0"/>
              </a:rPr>
              <a:t>        化学反应与温度差、传热有关（导热系数）</a:t>
            </a:r>
          </a:p>
          <a:p>
            <a:pPr algn="just">
              <a:lnSpc>
                <a:spcPct val="140000"/>
              </a:lnSpc>
              <a:buFont typeface="Wingdings" pitchFamily="2" charset="2"/>
              <a:buNone/>
            </a:pPr>
            <a:r>
              <a:rPr lang="zh-CN" altLang="en-US" sz="2600" dirty="0">
                <a:latin typeface="Times New Roman" pitchFamily="18" charset="0"/>
              </a:rPr>
              <a:t>         </a:t>
            </a:r>
            <a:r>
              <a:rPr lang="en-US" altLang="zh-CN" sz="2600" dirty="0" err="1">
                <a:latin typeface="Times New Roman" pitchFamily="18" charset="0"/>
              </a:rPr>
              <a:t>r</a:t>
            </a:r>
            <a:r>
              <a:rPr lang="en-US" altLang="zh-CN" sz="2600" baseline="-25000" dirty="0" err="1">
                <a:latin typeface="Times New Roman" pitchFamily="18" charset="0"/>
              </a:rPr>
              <a:t>A</a:t>
            </a:r>
            <a:r>
              <a:rPr lang="en-US" altLang="zh-CN" sz="2600" dirty="0">
                <a:latin typeface="Times New Roman" pitchFamily="18" charset="0"/>
              </a:rPr>
              <a:t>=f</a:t>
            </a:r>
            <a:r>
              <a:rPr lang="zh-CN" altLang="en-US" sz="2600" dirty="0">
                <a:latin typeface="Times New Roman" pitchFamily="18" charset="0"/>
              </a:rPr>
              <a:t>（化学过程、传质、传热、流动状态</a:t>
            </a:r>
            <a:r>
              <a:rPr lang="zh-CN" altLang="en-US" dirty="0">
                <a:latin typeface="Times New Roman" pitchFamily="18" charset="0"/>
              </a:rPr>
              <a:t>）</a:t>
            </a:r>
            <a:endParaRPr lang="zh-CN" altLang="en-US" dirty="0"/>
          </a:p>
        </p:txBody>
      </p:sp>
      <p:cxnSp>
        <p:nvCxnSpPr>
          <p:cNvPr id="3" name="直接连接符 2"/>
          <p:cNvCxnSpPr/>
          <p:nvPr/>
        </p:nvCxnSpPr>
        <p:spPr>
          <a:xfrm>
            <a:off x="1683073" y="1340768"/>
            <a:ext cx="858964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8400" y="4048124"/>
            <a:ext cx="3187700" cy="239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6934387"/>
      </p:ext>
    </p:extLst>
  </p:cSld>
  <p:clrMapOvr>
    <a:masterClrMapping/>
  </p:clrMapOvr>
  <p:transition>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8" name="Rectangle 6"/>
          <p:cNvSpPr>
            <a:spLocks noGrp="1" noChangeArrowheads="1"/>
          </p:cNvSpPr>
          <p:nvPr>
            <p:ph type="title"/>
          </p:nvPr>
        </p:nvSpPr>
        <p:spPr/>
        <p:txBody>
          <a:bodyPr/>
          <a:lstStyle/>
          <a:p>
            <a:endParaRPr lang="zh-CN" altLang="zh-CN"/>
          </a:p>
        </p:txBody>
      </p:sp>
      <p:sp>
        <p:nvSpPr>
          <p:cNvPr id="182274" name="Rectangle 2"/>
          <p:cNvSpPr>
            <a:spLocks noGrp="1" noChangeArrowheads="1"/>
          </p:cNvSpPr>
          <p:nvPr>
            <p:ph type="body" sz="half" idx="1"/>
          </p:nvPr>
        </p:nvSpPr>
        <p:spPr/>
        <p:txBody>
          <a:bodyPr/>
          <a:lstStyle/>
          <a:p>
            <a:pPr algn="just"/>
            <a:r>
              <a:rPr lang="zh-CN" altLang="en-US" sz="2200" dirty="0">
                <a:latin typeface="Times New Roman" pitchFamily="18" charset="0"/>
              </a:rPr>
              <a:t>反应物在催化剂内的浓度分布如右图：</a:t>
            </a:r>
          </a:p>
          <a:p>
            <a:pPr algn="just">
              <a:buFont typeface="Wingdings" pitchFamily="2" charset="2"/>
              <a:buNone/>
            </a:pPr>
            <a:endParaRPr lang="zh-CN" altLang="en-US" sz="2200" dirty="0">
              <a:latin typeface="Times New Roman" pitchFamily="18" charset="0"/>
            </a:endParaRPr>
          </a:p>
          <a:p>
            <a:pPr algn="just">
              <a:buFont typeface="Wingdings" pitchFamily="2" charset="2"/>
              <a:buNone/>
            </a:pPr>
            <a:endParaRPr lang="zh-CN" altLang="en-US" sz="2200" dirty="0">
              <a:latin typeface="Times New Roman" pitchFamily="18" charset="0"/>
            </a:endParaRPr>
          </a:p>
          <a:p>
            <a:pPr algn="just">
              <a:buFont typeface="Wingdings" pitchFamily="2" charset="2"/>
              <a:buNone/>
            </a:pPr>
            <a:endParaRPr lang="zh-CN" altLang="en-US" sz="2200" dirty="0">
              <a:latin typeface="Times New Roman" pitchFamily="18" charset="0"/>
            </a:endParaRPr>
          </a:p>
          <a:p>
            <a:pPr algn="just">
              <a:buFont typeface="Wingdings" pitchFamily="2" charset="2"/>
              <a:buNone/>
            </a:pPr>
            <a:endParaRPr lang="zh-CN" altLang="en-US" sz="2200" dirty="0">
              <a:latin typeface="Times New Roman" pitchFamily="18" charset="0"/>
            </a:endParaRPr>
          </a:p>
          <a:p>
            <a:pPr algn="just">
              <a:buFont typeface="Wingdings" pitchFamily="2" charset="2"/>
              <a:buNone/>
            </a:pPr>
            <a:endParaRPr lang="zh-CN" altLang="en-US" sz="2200" dirty="0">
              <a:latin typeface="Times New Roman" pitchFamily="18" charset="0"/>
            </a:endParaRPr>
          </a:p>
          <a:p>
            <a:pPr algn="just">
              <a:buFont typeface="Wingdings" pitchFamily="2" charset="2"/>
              <a:buNone/>
            </a:pPr>
            <a:endParaRPr lang="zh-CN" altLang="en-US" sz="2200" dirty="0">
              <a:latin typeface="Times New Roman" pitchFamily="18" charset="0"/>
            </a:endParaRPr>
          </a:p>
          <a:p>
            <a:pPr algn="just">
              <a:buFont typeface="Wingdings" pitchFamily="2" charset="2"/>
              <a:buNone/>
            </a:pPr>
            <a:endParaRPr lang="zh-CN" altLang="en-US" sz="2200" dirty="0">
              <a:latin typeface="Times New Roman" pitchFamily="18" charset="0"/>
            </a:endParaRPr>
          </a:p>
          <a:p>
            <a:pPr algn="just"/>
            <a:r>
              <a:rPr lang="zh-CN" altLang="en-US" sz="2200" dirty="0">
                <a:latin typeface="Times New Roman" pitchFamily="18" charset="0"/>
              </a:rPr>
              <a:t>产物的浓度分布与反应物的浓度分布正好相反。</a:t>
            </a:r>
            <a:endParaRPr lang="zh-CN" altLang="en-US" sz="2600" dirty="0">
              <a:latin typeface="Times New Roman" pitchFamily="18" charset="0"/>
            </a:endParaRPr>
          </a:p>
          <a:p>
            <a:pPr algn="just">
              <a:buFont typeface="Wingdings" pitchFamily="2" charset="2"/>
              <a:buNone/>
            </a:pPr>
            <a:endParaRPr lang="en-US" altLang="zh-CN" sz="2600" dirty="0"/>
          </a:p>
        </p:txBody>
      </p:sp>
      <p:graphicFrame>
        <p:nvGraphicFramePr>
          <p:cNvPr id="182275" name="Object 3"/>
          <p:cNvGraphicFramePr>
            <a:graphicFrameLocks noGrp="1" noChangeAspect="1"/>
          </p:cNvGraphicFramePr>
          <p:nvPr>
            <p:ph sz="quarter" idx="2"/>
            <p:extLst/>
          </p:nvPr>
        </p:nvGraphicFramePr>
        <p:xfrm>
          <a:off x="6176393" y="1628800"/>
          <a:ext cx="4416425" cy="4895850"/>
        </p:xfrm>
        <a:graphic>
          <a:graphicData uri="http://schemas.openxmlformats.org/presentationml/2006/ole">
            <mc:AlternateContent xmlns:mc="http://schemas.openxmlformats.org/markup-compatibility/2006">
              <mc:Choice xmlns:v="urn:schemas-microsoft-com:vml" Requires="v">
                <p:oleObj spid="_x0000_s26632" name="文档" r:id="rId3" imgW="2571120" imgH="2849760" progId="Word.Document.8">
                  <p:embed/>
                </p:oleObj>
              </mc:Choice>
              <mc:Fallback>
                <p:oleObj name="文档" r:id="rId3" imgW="2571120" imgH="28497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393" y="1628800"/>
                        <a:ext cx="4416425" cy="4895850"/>
                      </a:xfrm>
                      <a:prstGeom prst="rect">
                        <a:avLst/>
                      </a:prstGeom>
                      <a:solidFill>
                        <a:srgbClr val="CCECFF"/>
                      </a:solidFill>
                      <a:ln w="9525">
                        <a:solidFill>
                          <a:srgbClr val="FF0000"/>
                        </a:solidFill>
                        <a:miter lim="800000"/>
                        <a:headEnd/>
                        <a:tailEnd/>
                      </a:ln>
                    </p:spPr>
                  </p:pic>
                </p:oleObj>
              </mc:Fallback>
            </mc:AlternateContent>
          </a:graphicData>
        </a:graphic>
      </p:graphicFrame>
      <p:graphicFrame>
        <p:nvGraphicFramePr>
          <p:cNvPr id="182277" name="Object 5"/>
          <p:cNvGraphicFramePr>
            <a:graphicFrameLocks noGrp="1" noChangeAspect="1"/>
          </p:cNvGraphicFramePr>
          <p:nvPr>
            <p:ph sz="quarter" idx="3"/>
            <p:extLst/>
          </p:nvPr>
        </p:nvGraphicFramePr>
        <p:xfrm>
          <a:off x="2541589" y="2691342"/>
          <a:ext cx="1863725" cy="1760538"/>
        </p:xfrm>
        <a:graphic>
          <a:graphicData uri="http://schemas.openxmlformats.org/presentationml/2006/ole">
            <mc:AlternateContent xmlns:mc="http://schemas.openxmlformats.org/markup-compatibility/2006">
              <mc:Choice xmlns:v="urn:schemas-microsoft-com:vml" Requires="v">
                <p:oleObj spid="_x0000_s26633" name="公式" r:id="rId5" imgW="1155600" imgH="1091880" progId="Equation.3">
                  <p:embed/>
                </p:oleObj>
              </mc:Choice>
              <mc:Fallback>
                <p:oleObj name="公式" r:id="rId5" imgW="1155600" imgH="1091880" progId="Equation.3">
                  <p:embed/>
                  <p:pic>
                    <p:nvPicPr>
                      <p:cNvPr id="0" name=""/>
                      <p:cNvPicPr>
                        <a:picLocks noChangeAspect="1" noChangeArrowheads="1"/>
                      </p:cNvPicPr>
                      <p:nvPr/>
                    </p:nvPicPr>
                    <p:blipFill>
                      <a:blip r:embed="rId6"/>
                      <a:srcRect/>
                      <a:stretch>
                        <a:fillRect/>
                      </a:stretch>
                    </p:blipFill>
                    <p:spPr bwMode="auto">
                      <a:xfrm>
                        <a:off x="2541589" y="2691342"/>
                        <a:ext cx="1863725" cy="1760538"/>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5765511"/>
      </p:ext>
    </p:extLst>
  </p:cSld>
  <p:clrMapOvr>
    <a:masterClrMapping/>
  </p:clrMapOvr>
  <p:transition>
    <p:blinds dir="vert"/>
  </p:transition>
  <p:timing>
    <p:tnLst>
      <p:par>
        <p:cTn id="1" dur="indefinite" restart="never" nodeType="tmRoot"/>
      </p:par>
    </p:tnLst>
  </p:timing>
  <p:extLst mod="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type="body" sz="half" idx="1"/>
          </p:nvPr>
        </p:nvSpPr>
        <p:spPr>
          <a:xfrm>
            <a:off x="1919536" y="1340768"/>
            <a:ext cx="7772400" cy="1447800"/>
          </a:xfrm>
        </p:spPr>
        <p:txBody>
          <a:bodyPr>
            <a:noAutofit/>
          </a:bodyPr>
          <a:lstStyle/>
          <a:p>
            <a:pPr algn="just">
              <a:lnSpc>
                <a:spcPct val="150000"/>
              </a:lnSpc>
            </a:pPr>
            <a:r>
              <a:rPr lang="zh-CN" altLang="en-US" sz="2800" dirty="0">
                <a:latin typeface="Times New Roman" pitchFamily="18" charset="0"/>
              </a:rPr>
              <a:t>外扩散指：主体扩散（湍流扩散）速度极快；滞流层扩散</a:t>
            </a:r>
            <a:r>
              <a:rPr lang="en-US" altLang="zh-CN" sz="2800" dirty="0">
                <a:latin typeface="Times New Roman" pitchFamily="18" charset="0"/>
              </a:rPr>
              <a:t>(</a:t>
            </a:r>
            <a:r>
              <a:rPr lang="zh-CN" altLang="en-US" sz="2800" dirty="0">
                <a:latin typeface="Times New Roman" pitchFamily="18" charset="0"/>
              </a:rPr>
              <a:t>分子扩散</a:t>
            </a:r>
            <a:r>
              <a:rPr lang="en-US" altLang="zh-CN" sz="2800" dirty="0">
                <a:latin typeface="Times New Roman" pitchFamily="18" charset="0"/>
              </a:rPr>
              <a:t>)</a:t>
            </a:r>
            <a:r>
              <a:rPr lang="zh-CN" altLang="en-US" sz="2800" dirty="0">
                <a:latin typeface="Times New Roman" pitchFamily="18" charset="0"/>
              </a:rPr>
              <a:t>速度很慢。</a:t>
            </a:r>
          </a:p>
          <a:p>
            <a:pPr algn="just">
              <a:lnSpc>
                <a:spcPct val="150000"/>
              </a:lnSpc>
            </a:pPr>
            <a:r>
              <a:rPr lang="zh-CN" altLang="en-US" sz="2800" dirty="0">
                <a:latin typeface="Times New Roman" pitchFamily="18" charset="0"/>
              </a:rPr>
              <a:t>单位催化剂上的扩散速度：</a:t>
            </a:r>
            <a:endParaRPr lang="zh-CN" altLang="en-US" sz="2800" dirty="0"/>
          </a:p>
        </p:txBody>
      </p:sp>
      <p:graphicFrame>
        <p:nvGraphicFramePr>
          <p:cNvPr id="252932" name="Object 4"/>
          <p:cNvGraphicFramePr>
            <a:graphicFrameLocks noGrp="1" noChangeAspect="1"/>
          </p:cNvGraphicFramePr>
          <p:nvPr>
            <p:ph sz="half" idx="2"/>
            <p:extLst/>
          </p:nvPr>
        </p:nvGraphicFramePr>
        <p:xfrm>
          <a:off x="1919536" y="3609323"/>
          <a:ext cx="7772400" cy="2826524"/>
        </p:xfrm>
        <a:graphic>
          <a:graphicData uri="http://schemas.openxmlformats.org/presentationml/2006/ole">
            <mc:AlternateContent xmlns:mc="http://schemas.openxmlformats.org/markup-compatibility/2006">
              <mc:Choice xmlns:v="urn:schemas-microsoft-com:vml" Requires="v">
                <p:oleObj spid="_x0000_s27653" name="Document" r:id="rId3" imgW="3921187" imgH="1508090" progId="Word.Document.8">
                  <p:embed/>
                </p:oleObj>
              </mc:Choice>
              <mc:Fallback>
                <p:oleObj name="Document" r:id="rId3" imgW="3921187" imgH="1508090" progId="Word.Document.8">
                  <p:embed/>
                  <p:pic>
                    <p:nvPicPr>
                      <p:cNvPr id="0" name=""/>
                      <p:cNvPicPr>
                        <a:picLocks noChangeAspect="1" noChangeArrowheads="1"/>
                      </p:cNvPicPr>
                      <p:nvPr/>
                    </p:nvPicPr>
                    <p:blipFill>
                      <a:blip r:embed="rId4"/>
                      <a:srcRect/>
                      <a:stretch>
                        <a:fillRect/>
                      </a:stretch>
                    </p:blipFill>
                    <p:spPr bwMode="auto">
                      <a:xfrm>
                        <a:off x="1919536" y="3609323"/>
                        <a:ext cx="7772400" cy="2826524"/>
                      </a:xfrm>
                      <a:prstGeom prst="rect">
                        <a:avLst/>
                      </a:prstGeom>
                      <a:solidFill>
                        <a:srgbClr val="FFFFCC"/>
                      </a:solidFill>
                    </p:spPr>
                  </p:pic>
                </p:oleObj>
              </mc:Fallback>
            </mc:AlternateContent>
          </a:graphicData>
        </a:graphic>
      </p:graphicFrame>
      <p:sp>
        <p:nvSpPr>
          <p:cNvPr id="6" name="Rectangle 2052" descr="永恒"/>
          <p:cNvSpPr>
            <a:spLocks noChangeArrowheads="1"/>
          </p:cNvSpPr>
          <p:nvPr/>
        </p:nvSpPr>
        <p:spPr bwMode="auto">
          <a:xfrm>
            <a:off x="1524000" y="134909"/>
            <a:ext cx="9144000" cy="990616"/>
          </a:xfrm>
          <a:prstGeom prst="rect">
            <a:avLst/>
          </a:prstGeom>
          <a:blipFill dpi="0" rotWithShape="0">
            <a:blip r:embed="rId5"/>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FF0B2E"/>
                </a:solidFill>
                <a:ea typeface="隶书" pitchFamily="49" charset="-122"/>
              </a:rPr>
              <a:t>外扩散控制的动力学方程</a:t>
            </a:r>
            <a:endParaRPr lang="zh-CN" altLang="en-US" sz="3600" dirty="0">
              <a:solidFill>
                <a:prstClr val="black"/>
              </a:solidFill>
            </a:endParaRPr>
          </a:p>
        </p:txBody>
      </p:sp>
    </p:spTree>
    <p:extLst>
      <p:ext uri="{BB962C8B-B14F-4D97-AF65-F5344CB8AC3E}">
        <p14:creationId xmlns:p14="http://schemas.microsoft.com/office/powerpoint/2010/main" val="1070982762"/>
      </p:ext>
    </p:extLst>
  </p:cSld>
  <p:clrMapOvr>
    <a:masterClrMapping/>
  </p:clrMapOvr>
  <p:transition>
    <p:blinds dir="vert"/>
  </p:transition>
  <p:timing>
    <p:tnLst>
      <p:par>
        <p:cTn id="1" dur="indefinite" restart="never" nodeType="tmRoot"/>
      </p:par>
    </p:tnLst>
  </p:timing>
  <p:extLst mod="1"/>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normAutofit/>
          </a:bodyPr>
          <a:lstStyle/>
          <a:p>
            <a:r>
              <a:rPr lang="zh-CN" altLang="en-US" b="1" dirty="0">
                <a:solidFill>
                  <a:srgbClr val="FF0B2E"/>
                </a:solidFill>
                <a:ea typeface="隶书" pitchFamily="49" charset="-122"/>
              </a:rPr>
              <a:t>外扩散控制的识别</a:t>
            </a:r>
          </a:p>
        </p:txBody>
      </p:sp>
      <p:sp>
        <p:nvSpPr>
          <p:cNvPr id="250883" name="Rectangle 3"/>
          <p:cNvSpPr>
            <a:spLocks noGrp="1" noChangeArrowheads="1"/>
          </p:cNvSpPr>
          <p:nvPr>
            <p:ph type="body" idx="1"/>
          </p:nvPr>
        </p:nvSpPr>
        <p:spPr>
          <a:xfrm>
            <a:off x="1439333" y="1710267"/>
            <a:ext cx="8102600" cy="4686320"/>
          </a:xfrm>
        </p:spPr>
        <p:txBody>
          <a:bodyPr>
            <a:normAutofit/>
          </a:bodyPr>
          <a:lstStyle/>
          <a:p>
            <a:pPr>
              <a:lnSpc>
                <a:spcPct val="150000"/>
              </a:lnSpc>
            </a:pPr>
            <a:r>
              <a:rPr lang="zh-CN" altLang="en-US" sz="2400" dirty="0">
                <a:latin typeface="Times New Roman" pitchFamily="18" charset="0"/>
                <a:cs typeface="Times New Roman" pitchFamily="18" charset="0"/>
              </a:rPr>
              <a:t>总反应过程为一级过程</a:t>
            </a:r>
          </a:p>
          <a:p>
            <a:pPr>
              <a:lnSpc>
                <a:spcPct val="150000"/>
              </a:lnSpc>
            </a:pPr>
            <a:r>
              <a:rPr lang="zh-CN" altLang="en-US" sz="2400" dirty="0">
                <a:latin typeface="Times New Roman" pitchFamily="18" charset="0"/>
                <a:cs typeface="Times New Roman" pitchFamily="18" charset="0"/>
              </a:rPr>
              <a:t>测定的表观活化能低</a:t>
            </a:r>
            <a:r>
              <a:rPr lang="en-US" altLang="zh-CN" sz="2400" dirty="0">
                <a:latin typeface="Times New Roman" pitchFamily="18" charset="0"/>
                <a:cs typeface="Times New Roman" pitchFamily="18" charset="0"/>
              </a:rPr>
              <a:t>4</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12kJ/</a:t>
            </a:r>
            <a:r>
              <a:rPr lang="en-US" altLang="zh-CN" sz="2400" dirty="0" err="1">
                <a:latin typeface="Times New Roman" pitchFamily="18" charset="0"/>
                <a:cs typeface="Times New Roman" pitchFamily="18" charset="0"/>
              </a:rPr>
              <a:t>mol</a:t>
            </a:r>
            <a:endParaRPr lang="en-US" altLang="zh-CN" sz="2400" dirty="0">
              <a:latin typeface="Times New Roman" pitchFamily="18" charset="0"/>
              <a:cs typeface="Times New Roman" pitchFamily="18" charset="0"/>
            </a:endParaRPr>
          </a:p>
          <a:p>
            <a:pPr>
              <a:lnSpc>
                <a:spcPct val="150000"/>
              </a:lnSpc>
            </a:pPr>
            <a:r>
              <a:rPr lang="zh-CN" altLang="en-US" sz="2400" dirty="0" smtClean="0">
                <a:latin typeface="Times New Roman" pitchFamily="18" charset="0"/>
                <a:cs typeface="Times New Roman" pitchFamily="18" charset="0"/>
              </a:rPr>
              <a:t>气流</a:t>
            </a:r>
            <a:r>
              <a:rPr lang="zh-CN" altLang="en-US" sz="2400" dirty="0">
                <a:latin typeface="Times New Roman" pitchFamily="18" charset="0"/>
                <a:cs typeface="Times New Roman" pitchFamily="18" charset="0"/>
              </a:rPr>
              <a:t>线速增加，表观速率增加</a:t>
            </a:r>
          </a:p>
          <a:p>
            <a:pPr>
              <a:lnSpc>
                <a:spcPct val="150000"/>
              </a:lnSpc>
              <a:buFont typeface="Wingdings" pitchFamily="2" charset="2"/>
              <a:buNone/>
            </a:pPr>
            <a:r>
              <a:rPr lang="zh-CN" altLang="en-US" sz="2400" dirty="0">
                <a:latin typeface="Times New Roman" pitchFamily="18" charset="0"/>
                <a:cs typeface="Times New Roman" pitchFamily="18" charset="0"/>
              </a:rPr>
              <a:t>   保持空速或停留时间不变，线速增加对转化率的影响</a:t>
            </a:r>
            <a:r>
              <a:rPr lang="zh-CN" altLang="en-US" sz="2400" dirty="0" smtClean="0">
                <a:latin typeface="Times New Roman" pitchFamily="18" charset="0"/>
                <a:cs typeface="Times New Roman" pitchFamily="18" charset="0"/>
              </a:rPr>
              <a:t>。</a:t>
            </a:r>
            <a:endParaRPr lang="en-US" altLang="zh-CN" sz="2400" dirty="0" smtClean="0">
              <a:latin typeface="Times New Roman" pitchFamily="18" charset="0"/>
              <a:cs typeface="Times New Roman" pitchFamily="18" charset="0"/>
            </a:endParaRPr>
          </a:p>
          <a:p>
            <a:pPr>
              <a:lnSpc>
                <a:spcPct val="150000"/>
              </a:lnSpc>
              <a:buFont typeface="Wingdings" pitchFamily="2" charset="2"/>
              <a:buNone/>
            </a:pPr>
            <a:r>
              <a:rPr lang="en-US" altLang="zh-CN" sz="2400" dirty="0">
                <a:latin typeface="Times New Roman" pitchFamily="18" charset="0"/>
                <a:cs typeface="Times New Roman" pitchFamily="18" charset="0"/>
              </a:rPr>
              <a:t> </a:t>
            </a: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提高</a:t>
            </a:r>
            <a:r>
              <a:rPr lang="zh-CN" altLang="en-US" sz="2400" dirty="0">
                <a:latin typeface="Times New Roman" pitchFamily="18" charset="0"/>
                <a:cs typeface="Times New Roman" pitchFamily="18" charset="0"/>
              </a:rPr>
              <a:t>线速，转化率增加，外扩散</a:t>
            </a:r>
            <a:r>
              <a:rPr lang="zh-CN" altLang="en-US" sz="2400" dirty="0" smtClean="0">
                <a:latin typeface="Times New Roman" pitchFamily="18" charset="0"/>
                <a:cs typeface="Times New Roman" pitchFamily="18" charset="0"/>
              </a:rPr>
              <a:t>控制</a:t>
            </a:r>
            <a:endParaRPr lang="zh-CN" altLang="en-US" sz="2400" dirty="0">
              <a:latin typeface="Times New Roman" pitchFamily="18" charset="0"/>
              <a:cs typeface="Times New Roman" pitchFamily="18" charset="0"/>
            </a:endParaRPr>
          </a:p>
        </p:txBody>
      </p:sp>
      <p:sp>
        <p:nvSpPr>
          <p:cNvPr id="4" name="Rectangle 2052" descr="永恒"/>
          <p:cNvSpPr txBox="1">
            <a:spLocks noChangeArrowheads="1"/>
          </p:cNvSpPr>
          <p:nvPr/>
        </p:nvSpPr>
        <p:spPr bwMode="auto">
          <a:xfrm>
            <a:off x="1574441" y="236451"/>
            <a:ext cx="9036496" cy="86409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defTabSz="855048"/>
            <a:r>
              <a:rPr lang="zh-CN" altLang="en-US" b="1" dirty="0">
                <a:solidFill>
                  <a:srgbClr val="FF0B2E"/>
                </a:solidFill>
                <a:ea typeface="隶书" pitchFamily="49" charset="-122"/>
              </a:rPr>
              <a:t>外扩散控制识别</a:t>
            </a:r>
          </a:p>
        </p:txBody>
      </p:sp>
    </p:spTree>
    <p:extLst>
      <p:ext uri="{BB962C8B-B14F-4D97-AF65-F5344CB8AC3E}">
        <p14:creationId xmlns:p14="http://schemas.microsoft.com/office/powerpoint/2010/main" val="3027120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type="body" sz="half" idx="1"/>
          </p:nvPr>
        </p:nvSpPr>
        <p:spPr>
          <a:xfrm>
            <a:off x="2135188" y="1412875"/>
            <a:ext cx="7848600" cy="4800600"/>
          </a:xfrm>
          <a:solidFill>
            <a:srgbClr val="CCFFFF"/>
          </a:solidFill>
        </p:spPr>
        <p:txBody>
          <a:bodyPr/>
          <a:lstStyle/>
          <a:p>
            <a:pPr algn="just">
              <a:buFont typeface="Wingdings" pitchFamily="2" charset="2"/>
              <a:buNone/>
            </a:pPr>
            <a:r>
              <a:rPr lang="en-US" altLang="zh-CN" sz="2600">
                <a:latin typeface="Times New Roman" pitchFamily="18" charset="0"/>
              </a:rPr>
              <a:t>   </a:t>
            </a:r>
            <a:r>
              <a:rPr lang="zh-CN" altLang="en-US" sz="2200">
                <a:latin typeface="Times New Roman" pitchFamily="18" charset="0"/>
              </a:rPr>
              <a:t>由于反应组分的扩散过程与催化剂表面上的反应是同时进行的，所以，内表面是不等效的。存在着内部物质传递的效率问题。内扩散有三种</a:t>
            </a:r>
            <a:r>
              <a:rPr lang="zh-CN" altLang="en-US" sz="2600">
                <a:latin typeface="Times New Roman" pitchFamily="18" charset="0"/>
              </a:rPr>
              <a:t>：</a:t>
            </a:r>
          </a:p>
          <a:p>
            <a:pPr lvl="1" algn="just">
              <a:lnSpc>
                <a:spcPct val="140000"/>
              </a:lnSpc>
            </a:pPr>
            <a:r>
              <a:rPr lang="zh-CN" altLang="en-US" sz="2200">
                <a:solidFill>
                  <a:srgbClr val="FF0000"/>
                </a:solidFill>
                <a:latin typeface="Times New Roman" pitchFamily="18" charset="0"/>
                <a:ea typeface="黑体" pitchFamily="2" charset="-122"/>
              </a:rPr>
              <a:t>体相扩散</a:t>
            </a:r>
            <a:r>
              <a:rPr lang="en-US" altLang="zh-CN" sz="2200">
                <a:latin typeface="Times New Roman" pitchFamily="18" charset="0"/>
              </a:rPr>
              <a:t>—</a:t>
            </a:r>
            <a:r>
              <a:rPr lang="zh-CN" altLang="en-US" sz="2200">
                <a:latin typeface="Times New Roman" pitchFamily="18" charset="0"/>
              </a:rPr>
              <a:t>孔半径大于分子的平均自由程时的扩散（在大孔中发生，孔经</a:t>
            </a:r>
            <a:r>
              <a:rPr lang="en-US" altLang="zh-CN" sz="2200">
                <a:latin typeface="Times New Roman" pitchFamily="18" charset="0"/>
              </a:rPr>
              <a:t>&gt;100nm</a:t>
            </a:r>
            <a:r>
              <a:rPr lang="zh-CN" altLang="en-US" sz="2200">
                <a:latin typeface="Times New Roman" pitchFamily="18" charset="0"/>
              </a:rPr>
              <a:t>）。</a:t>
            </a:r>
          </a:p>
          <a:p>
            <a:pPr lvl="1" algn="just"/>
            <a:r>
              <a:rPr lang="zh-CN" altLang="en-US" sz="2200">
                <a:solidFill>
                  <a:srgbClr val="FF0000"/>
                </a:solidFill>
                <a:latin typeface="Times New Roman" pitchFamily="18" charset="0"/>
                <a:ea typeface="黑体" pitchFamily="2" charset="-122"/>
              </a:rPr>
              <a:t>努森扩散</a:t>
            </a:r>
            <a:r>
              <a:rPr lang="en-US" altLang="zh-CN" sz="2200">
                <a:latin typeface="Times New Roman" pitchFamily="18" charset="0"/>
              </a:rPr>
              <a:t>—</a:t>
            </a:r>
            <a:r>
              <a:rPr lang="zh-CN" altLang="en-US" sz="2200">
                <a:latin typeface="Times New Roman" pitchFamily="18" charset="0"/>
              </a:rPr>
              <a:t>孔半径小于分子的平均自由程时的扩散（在过渡孔中发生，孔经</a:t>
            </a:r>
            <a:r>
              <a:rPr lang="en-US" altLang="zh-CN" sz="2200">
                <a:latin typeface="Times New Roman" pitchFamily="18" charset="0"/>
              </a:rPr>
              <a:t>100~1.5nm</a:t>
            </a:r>
            <a:r>
              <a:rPr lang="zh-CN" altLang="en-US" sz="2200">
                <a:latin typeface="Times New Roman" pitchFamily="18" charset="0"/>
              </a:rPr>
              <a:t>）。</a:t>
            </a:r>
          </a:p>
          <a:p>
            <a:pPr lvl="1" algn="just"/>
            <a:r>
              <a:rPr lang="zh-CN" altLang="en-US" sz="2200">
                <a:solidFill>
                  <a:srgbClr val="FF0000"/>
                </a:solidFill>
                <a:latin typeface="Times New Roman" pitchFamily="18" charset="0"/>
                <a:ea typeface="黑体" pitchFamily="2" charset="-122"/>
              </a:rPr>
              <a:t>构型扩散</a:t>
            </a:r>
            <a:r>
              <a:rPr lang="en-US" altLang="zh-CN" sz="2200">
                <a:latin typeface="Times New Roman" pitchFamily="18" charset="0"/>
              </a:rPr>
              <a:t>—</a:t>
            </a:r>
            <a:r>
              <a:rPr lang="zh-CN" altLang="en-US" sz="2200">
                <a:latin typeface="Times New Roman" pitchFamily="18" charset="0"/>
              </a:rPr>
              <a:t>分子运动直径与孔经相当时的扩散（在</a:t>
            </a:r>
            <a:r>
              <a:rPr lang="en-US" altLang="zh-CN" sz="2200">
                <a:latin typeface="Times New Roman" pitchFamily="18" charset="0"/>
              </a:rPr>
              <a:t>&lt;1.5nm</a:t>
            </a:r>
            <a:r>
              <a:rPr lang="zh-CN" altLang="en-US" sz="2200">
                <a:latin typeface="Times New Roman" pitchFamily="18" charset="0"/>
              </a:rPr>
              <a:t>的孔中发生，如分子筛孔内的扩散），因与吸附分子在催化剂表面的运动有关，也称表面扩散。</a:t>
            </a:r>
          </a:p>
          <a:p>
            <a:pPr lvl="1" algn="just">
              <a:buFont typeface="Wingdings" pitchFamily="2" charset="2"/>
              <a:buNone/>
            </a:pPr>
            <a:endParaRPr lang="en-US" altLang="zh-CN" sz="2200"/>
          </a:p>
        </p:txBody>
      </p:sp>
      <p:sp>
        <p:nvSpPr>
          <p:cNvPr id="5" name="Rectangle 2052" descr="永恒"/>
          <p:cNvSpPr>
            <a:spLocks noChangeArrowheads="1"/>
          </p:cNvSpPr>
          <p:nvPr/>
        </p:nvSpPr>
        <p:spPr bwMode="auto">
          <a:xfrm>
            <a:off x="1524000" y="134909"/>
            <a:ext cx="9144000" cy="99061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FF0B2E"/>
                </a:solidFill>
                <a:ea typeface="隶书" pitchFamily="49" charset="-122"/>
              </a:rPr>
              <a:t>内扩散控制的动力学方程</a:t>
            </a:r>
            <a:endParaRPr lang="zh-CN" altLang="en-US" sz="3600" dirty="0">
              <a:solidFill>
                <a:prstClr val="black"/>
              </a:solidFill>
            </a:endParaRPr>
          </a:p>
        </p:txBody>
      </p:sp>
    </p:spTree>
    <p:extLst>
      <p:ext uri="{BB962C8B-B14F-4D97-AF65-F5344CB8AC3E}">
        <p14:creationId xmlns:p14="http://schemas.microsoft.com/office/powerpoint/2010/main" val="495258118"/>
      </p:ext>
    </p:extLst>
  </p:cSld>
  <p:clrMapOvr>
    <a:masterClrMapping/>
  </p:clrMapOvr>
  <p:transition>
    <p:blinds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9858" name="Object 2"/>
          <p:cNvGraphicFramePr>
            <a:graphicFrameLocks noChangeAspect="1"/>
          </p:cNvGraphicFramePr>
          <p:nvPr>
            <p:extLst/>
          </p:nvPr>
        </p:nvGraphicFramePr>
        <p:xfrm>
          <a:off x="2495600" y="1484784"/>
          <a:ext cx="3960440" cy="4583582"/>
        </p:xfrm>
        <a:graphic>
          <a:graphicData uri="http://schemas.openxmlformats.org/presentationml/2006/ole">
            <mc:AlternateContent xmlns:mc="http://schemas.openxmlformats.org/markup-compatibility/2006">
              <mc:Choice xmlns:v="urn:schemas-microsoft-com:vml" Requires="v">
                <p:oleObj spid="_x0000_s28680" name="文档" r:id="rId3" imgW="2185200" imgH="2526840" progId="Word.Document.8">
                  <p:embed/>
                </p:oleObj>
              </mc:Choice>
              <mc:Fallback>
                <p:oleObj name="文档" r:id="rId3" imgW="2185200" imgH="25268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0" y="1484784"/>
                        <a:ext cx="3960440" cy="4583582"/>
                      </a:xfrm>
                      <a:prstGeom prst="rect">
                        <a:avLst/>
                      </a:prstGeom>
                      <a:noFill/>
                      <a:ln>
                        <a:noFill/>
                      </a:ln>
                      <a:effectLst/>
                    </p:spPr>
                  </p:pic>
                </p:oleObj>
              </mc:Fallback>
            </mc:AlternateContent>
          </a:graphicData>
        </a:graphic>
      </p:graphicFrame>
      <p:graphicFrame>
        <p:nvGraphicFramePr>
          <p:cNvPr id="249859" name="Object 3"/>
          <p:cNvGraphicFramePr>
            <a:graphicFrameLocks noChangeAspect="1"/>
          </p:cNvGraphicFramePr>
          <p:nvPr/>
        </p:nvGraphicFramePr>
        <p:xfrm>
          <a:off x="2057400" y="381000"/>
          <a:ext cx="4419600" cy="490538"/>
        </p:xfrm>
        <a:graphic>
          <a:graphicData uri="http://schemas.openxmlformats.org/presentationml/2006/ole">
            <mc:AlternateContent xmlns:mc="http://schemas.openxmlformats.org/markup-compatibility/2006">
              <mc:Choice xmlns:v="urn:schemas-microsoft-com:vml" Requires="v">
                <p:oleObj spid="_x0000_s28681" name="文档" r:id="rId5" imgW="1714680" imgH="198000" progId="Word.Document.8">
                  <p:embed/>
                </p:oleObj>
              </mc:Choice>
              <mc:Fallback>
                <p:oleObj name="文档" r:id="rId5" imgW="1714680" imgH="19800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381000"/>
                        <a:ext cx="4419600" cy="4905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6323542" y="1628801"/>
            <a:ext cx="4344459" cy="1246495"/>
          </a:xfrm>
          <a:prstGeom prst="rect">
            <a:avLst/>
          </a:prstGeom>
          <a:noFill/>
        </p:spPr>
        <p:txBody>
          <a:bodyPr wrap="none" rtlCol="0">
            <a:spAutoFit/>
          </a:bodyPr>
          <a:lstStyle/>
          <a:p>
            <a:pPr marL="285750" indent="-285750">
              <a:lnSpc>
                <a:spcPct val="125000"/>
              </a:lnSpc>
              <a:buFont typeface="Wingdings" pitchFamily="2" charset="2"/>
              <a:buChar char="Ø"/>
            </a:pPr>
            <a:r>
              <a:rPr lang="zh-CN" altLang="en-US" sz="2000" b="1" dirty="0">
                <a:solidFill>
                  <a:srgbClr val="0070C0"/>
                </a:solidFill>
              </a:rPr>
              <a:t>体相扩散（容积扩散，分子扩散）</a:t>
            </a:r>
            <a:endParaRPr lang="en-US" altLang="zh-CN" sz="2000" b="1" dirty="0">
              <a:solidFill>
                <a:srgbClr val="0070C0"/>
              </a:solidFill>
            </a:endParaRPr>
          </a:p>
          <a:p>
            <a:pPr>
              <a:lnSpc>
                <a:spcPct val="125000"/>
              </a:lnSpc>
            </a:pPr>
            <a:r>
              <a:rPr lang="en-US" altLang="zh-CN" sz="2000" b="1" dirty="0">
                <a:solidFill>
                  <a:srgbClr val="0070C0"/>
                </a:solidFill>
                <a:ea typeface="宋体"/>
              </a:rPr>
              <a:t>      </a:t>
            </a:r>
            <a:r>
              <a:rPr lang="el-GR" altLang="zh-CN" sz="2000" b="1" dirty="0">
                <a:solidFill>
                  <a:srgbClr val="0070C0"/>
                </a:solidFill>
                <a:ea typeface="宋体"/>
              </a:rPr>
              <a:t>λ</a:t>
            </a:r>
            <a:r>
              <a:rPr lang="en-US" altLang="zh-CN" sz="2000" b="1" dirty="0">
                <a:solidFill>
                  <a:srgbClr val="0070C0"/>
                </a:solidFill>
                <a:ea typeface="宋体"/>
              </a:rPr>
              <a:t>  10</a:t>
            </a:r>
            <a:r>
              <a:rPr lang="en-US" altLang="zh-CN" sz="2000" b="1" baseline="30000" dirty="0">
                <a:solidFill>
                  <a:srgbClr val="0070C0"/>
                </a:solidFill>
                <a:ea typeface="宋体"/>
              </a:rPr>
              <a:t>2 </a:t>
            </a:r>
            <a:r>
              <a:rPr lang="en-US" altLang="zh-CN" sz="2000" b="1" dirty="0">
                <a:solidFill>
                  <a:srgbClr val="0070C0"/>
                </a:solidFill>
                <a:ea typeface="宋体"/>
              </a:rPr>
              <a:t>nm;  d   10</a:t>
            </a:r>
            <a:r>
              <a:rPr lang="en-US" altLang="zh-CN" sz="2000" b="1" baseline="30000" dirty="0">
                <a:solidFill>
                  <a:srgbClr val="0070C0"/>
                </a:solidFill>
                <a:ea typeface="宋体"/>
              </a:rPr>
              <a:t>3</a:t>
            </a:r>
            <a:r>
              <a:rPr lang="en-US" altLang="zh-CN" sz="2000" b="1" dirty="0">
                <a:solidFill>
                  <a:srgbClr val="0070C0"/>
                </a:solidFill>
                <a:ea typeface="宋体"/>
              </a:rPr>
              <a:t>nm</a:t>
            </a:r>
          </a:p>
          <a:p>
            <a:pPr>
              <a:lnSpc>
                <a:spcPct val="125000"/>
              </a:lnSpc>
            </a:pPr>
            <a:r>
              <a:rPr lang="en-US" altLang="zh-CN" sz="2000" b="1" dirty="0">
                <a:solidFill>
                  <a:srgbClr val="0070C0"/>
                </a:solidFill>
                <a:ea typeface="宋体"/>
              </a:rPr>
              <a:t>      </a:t>
            </a:r>
            <a:r>
              <a:rPr lang="en-US" altLang="zh-CN" sz="2000" b="1" dirty="0">
                <a:solidFill>
                  <a:srgbClr val="0070C0"/>
                </a:solidFill>
              </a:rPr>
              <a:t>D</a:t>
            </a:r>
            <a:r>
              <a:rPr lang="zh-CN" altLang="en-US" sz="2000" b="1" dirty="0">
                <a:solidFill>
                  <a:srgbClr val="0070C0"/>
                </a:solidFill>
              </a:rPr>
              <a:t>与压力反比</a:t>
            </a:r>
            <a:endParaRPr lang="zh-CN" altLang="en-US" dirty="0">
              <a:solidFill>
                <a:prstClr val="black"/>
              </a:solidFill>
            </a:endParaRPr>
          </a:p>
        </p:txBody>
      </p:sp>
      <p:sp>
        <p:nvSpPr>
          <p:cNvPr id="5" name="TextBox 4"/>
          <p:cNvSpPr txBox="1"/>
          <p:nvPr/>
        </p:nvSpPr>
        <p:spPr>
          <a:xfrm>
            <a:off x="6373740" y="3212977"/>
            <a:ext cx="2026517" cy="1138773"/>
          </a:xfrm>
          <a:prstGeom prst="rect">
            <a:avLst/>
          </a:prstGeom>
          <a:noFill/>
        </p:spPr>
        <p:txBody>
          <a:bodyPr wrap="none" rtlCol="0">
            <a:spAutoFit/>
          </a:bodyPr>
          <a:lstStyle/>
          <a:p>
            <a:pPr marL="285750" indent="-285750">
              <a:lnSpc>
                <a:spcPct val="125000"/>
              </a:lnSpc>
              <a:buFont typeface="Wingdings" pitchFamily="2" charset="2"/>
              <a:buChar char="Ø"/>
            </a:pPr>
            <a:r>
              <a:rPr lang="zh-CN" altLang="en-US" sz="2000" b="1" dirty="0">
                <a:solidFill>
                  <a:srgbClr val="0070C0"/>
                </a:solidFill>
              </a:rPr>
              <a:t>努森扩散</a:t>
            </a:r>
            <a:endParaRPr lang="en-US" altLang="zh-CN" sz="2000" b="1" dirty="0">
              <a:solidFill>
                <a:srgbClr val="0070C0"/>
              </a:solidFill>
              <a:ea typeface="宋体"/>
            </a:endParaRPr>
          </a:p>
          <a:p>
            <a:pPr>
              <a:lnSpc>
                <a:spcPct val="125000"/>
              </a:lnSpc>
            </a:pPr>
            <a:r>
              <a:rPr lang="en-US" altLang="zh-CN" sz="2000" b="1" dirty="0">
                <a:solidFill>
                  <a:srgbClr val="0070C0"/>
                </a:solidFill>
                <a:ea typeface="宋体"/>
              </a:rPr>
              <a:t>      </a:t>
            </a:r>
            <a:r>
              <a:rPr lang="en-US" altLang="zh-CN" sz="2000" b="1" dirty="0">
                <a:solidFill>
                  <a:srgbClr val="0070C0"/>
                </a:solidFill>
              </a:rPr>
              <a:t>D</a:t>
            </a:r>
            <a:r>
              <a:rPr lang="zh-CN" altLang="en-US" sz="2000" b="1" dirty="0">
                <a:solidFill>
                  <a:srgbClr val="0070C0"/>
                </a:solidFill>
              </a:rPr>
              <a:t>与压力无关</a:t>
            </a:r>
            <a:endParaRPr lang="en-US" altLang="zh-CN" sz="2000" b="1" dirty="0">
              <a:solidFill>
                <a:srgbClr val="0070C0"/>
              </a:solidFill>
            </a:endParaRPr>
          </a:p>
          <a:p>
            <a:endParaRPr lang="zh-CN" altLang="en-US" dirty="0">
              <a:solidFill>
                <a:prstClr val="black"/>
              </a:solidFill>
            </a:endParaRPr>
          </a:p>
        </p:txBody>
      </p:sp>
      <p:sp>
        <p:nvSpPr>
          <p:cNvPr id="6" name="TextBox 5"/>
          <p:cNvSpPr txBox="1"/>
          <p:nvPr/>
        </p:nvSpPr>
        <p:spPr>
          <a:xfrm>
            <a:off x="6384032" y="4378460"/>
            <a:ext cx="2892138" cy="1246495"/>
          </a:xfrm>
          <a:prstGeom prst="rect">
            <a:avLst/>
          </a:prstGeom>
          <a:noFill/>
        </p:spPr>
        <p:txBody>
          <a:bodyPr wrap="none" rtlCol="0">
            <a:spAutoFit/>
          </a:bodyPr>
          <a:lstStyle/>
          <a:p>
            <a:pPr marL="285750" indent="-285750">
              <a:lnSpc>
                <a:spcPct val="125000"/>
              </a:lnSpc>
              <a:buFont typeface="Wingdings" pitchFamily="2" charset="2"/>
              <a:buChar char="Ø"/>
            </a:pPr>
            <a:r>
              <a:rPr lang="zh-CN" altLang="en-US" sz="2000" b="1" dirty="0">
                <a:solidFill>
                  <a:srgbClr val="0070C0"/>
                </a:solidFill>
              </a:rPr>
              <a:t>构型扩散</a:t>
            </a:r>
            <a:endParaRPr lang="en-US" altLang="zh-CN" sz="2000" b="1" dirty="0">
              <a:solidFill>
                <a:srgbClr val="0070C0"/>
              </a:solidFill>
              <a:ea typeface="宋体"/>
            </a:endParaRPr>
          </a:p>
          <a:p>
            <a:pPr>
              <a:lnSpc>
                <a:spcPct val="125000"/>
              </a:lnSpc>
            </a:pPr>
            <a:r>
              <a:rPr lang="en-US" altLang="zh-CN" sz="2000" b="1" dirty="0">
                <a:solidFill>
                  <a:srgbClr val="0070C0"/>
                </a:solidFill>
                <a:ea typeface="宋体"/>
              </a:rPr>
              <a:t>      </a:t>
            </a:r>
            <a:r>
              <a:rPr lang="zh-CN" altLang="en-US" sz="2000" b="1" dirty="0">
                <a:solidFill>
                  <a:srgbClr val="0070C0"/>
                </a:solidFill>
              </a:rPr>
              <a:t>分子大小与孔径相近</a:t>
            </a:r>
            <a:endParaRPr lang="en-US" altLang="zh-CN" sz="2000" b="1" dirty="0">
              <a:solidFill>
                <a:srgbClr val="0070C0"/>
              </a:solidFill>
            </a:endParaRPr>
          </a:p>
          <a:p>
            <a:pPr>
              <a:lnSpc>
                <a:spcPct val="125000"/>
              </a:lnSpc>
            </a:pPr>
            <a:r>
              <a:rPr lang="en-US" altLang="zh-CN" sz="2000" b="1" dirty="0">
                <a:solidFill>
                  <a:srgbClr val="0070C0"/>
                </a:solidFill>
              </a:rPr>
              <a:t>      </a:t>
            </a:r>
            <a:r>
              <a:rPr lang="zh-CN" altLang="en-US" sz="2000" b="1" dirty="0">
                <a:solidFill>
                  <a:srgbClr val="0070C0"/>
                </a:solidFill>
              </a:rPr>
              <a:t>扩散活化能高 </a:t>
            </a:r>
          </a:p>
        </p:txBody>
      </p:sp>
    </p:spTree>
    <p:extLst>
      <p:ext uri="{BB962C8B-B14F-4D97-AF65-F5344CB8AC3E}">
        <p14:creationId xmlns:p14="http://schemas.microsoft.com/office/powerpoint/2010/main" val="1297488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normAutofit/>
          </a:bodyPr>
          <a:lstStyle/>
          <a:p>
            <a:pPr algn="l"/>
            <a:r>
              <a:rPr lang="en-US" altLang="zh-CN" sz="4000" dirty="0">
                <a:latin typeface="Times New Roman" pitchFamily="18" charset="0"/>
                <a:cs typeface="Times New Roman" pitchFamily="18" charset="0"/>
              </a:rPr>
              <a:t>Thiele</a:t>
            </a:r>
            <a:r>
              <a:rPr lang="zh-CN" altLang="en-US" sz="4000" dirty="0"/>
              <a:t>理论</a:t>
            </a:r>
          </a:p>
        </p:txBody>
      </p:sp>
      <p:sp>
        <p:nvSpPr>
          <p:cNvPr id="274435" name="Rectangle 3"/>
          <p:cNvSpPr>
            <a:spLocks noGrp="1" noChangeArrowheads="1"/>
          </p:cNvSpPr>
          <p:nvPr>
            <p:ph type="body" idx="1"/>
          </p:nvPr>
        </p:nvSpPr>
        <p:spPr/>
        <p:txBody>
          <a:bodyPr/>
          <a:lstStyle/>
          <a:p>
            <a:endParaRPr lang="zh-CN" altLang="zh-CN" dirty="0"/>
          </a:p>
        </p:txBody>
      </p:sp>
      <p:sp>
        <p:nvSpPr>
          <p:cNvPr id="274436" name="Text Box 4"/>
          <p:cNvSpPr txBox="1">
            <a:spLocks noChangeArrowheads="1"/>
          </p:cNvSpPr>
          <p:nvPr/>
        </p:nvSpPr>
        <p:spPr bwMode="auto">
          <a:xfrm>
            <a:off x="2279651" y="3860801"/>
            <a:ext cx="10080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endParaRPr lang="zh-CN" altLang="zh-CN">
              <a:solidFill>
                <a:prstClr val="black"/>
              </a:solidFill>
            </a:endParaRPr>
          </a:p>
        </p:txBody>
      </p:sp>
      <p:sp>
        <p:nvSpPr>
          <p:cNvPr id="274437" name="Text Box 5"/>
          <p:cNvSpPr txBox="1">
            <a:spLocks noChangeArrowheads="1"/>
          </p:cNvSpPr>
          <p:nvPr/>
        </p:nvSpPr>
        <p:spPr bwMode="auto">
          <a:xfrm>
            <a:off x="1919288" y="3543030"/>
            <a:ext cx="1421864"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zh-CN" altLang="en-US" sz="3200" b="1" dirty="0">
                <a:solidFill>
                  <a:srgbClr val="FF0000"/>
                </a:solidFill>
              </a:rPr>
              <a:t>内扩散</a:t>
            </a:r>
          </a:p>
        </p:txBody>
      </p:sp>
      <p:sp>
        <p:nvSpPr>
          <p:cNvPr id="274438" name="Line 6"/>
          <p:cNvSpPr>
            <a:spLocks noChangeShapeType="1"/>
          </p:cNvSpPr>
          <p:nvPr/>
        </p:nvSpPr>
        <p:spPr bwMode="auto">
          <a:xfrm flipV="1">
            <a:off x="3287714" y="2960688"/>
            <a:ext cx="1512887" cy="504825"/>
          </a:xfrm>
          <a:prstGeom prst="line">
            <a:avLst/>
          </a:prstGeom>
          <a:ln>
            <a:headEnd/>
            <a:tailEnd type="triangle" w="med" len="med"/>
          </a:ln>
          <a:extLst/>
        </p:spPr>
        <p:style>
          <a:lnRef idx="3">
            <a:schemeClr val="accent2"/>
          </a:lnRef>
          <a:fillRef idx="0">
            <a:schemeClr val="accent2"/>
          </a:fillRef>
          <a:effectRef idx="2">
            <a:schemeClr val="accent2"/>
          </a:effectRef>
          <a:fontRef idx="minor">
            <a:schemeClr val="tx1"/>
          </a:fontRef>
        </p:style>
        <p:txBody>
          <a:bodyPr lIns="92075" tIns="46038" rIns="92075" bIns="46038"/>
          <a:lstStyle/>
          <a:p>
            <a:endParaRPr lang="zh-CN" altLang="en-US">
              <a:solidFill>
                <a:prstClr val="black"/>
              </a:solidFill>
            </a:endParaRPr>
          </a:p>
        </p:txBody>
      </p:sp>
      <p:sp>
        <p:nvSpPr>
          <p:cNvPr id="274439" name="Line 7"/>
          <p:cNvSpPr>
            <a:spLocks noChangeShapeType="1"/>
          </p:cNvSpPr>
          <p:nvPr/>
        </p:nvSpPr>
        <p:spPr bwMode="auto">
          <a:xfrm>
            <a:off x="3359151" y="4149725"/>
            <a:ext cx="1439863" cy="647700"/>
          </a:xfrm>
          <a:prstGeom prst="line">
            <a:avLst/>
          </a:prstGeom>
          <a:ln>
            <a:headEnd/>
            <a:tailEnd type="triangle" w="med" len="med"/>
          </a:ln>
          <a:extLst/>
        </p:spPr>
        <p:style>
          <a:lnRef idx="3">
            <a:schemeClr val="accent2"/>
          </a:lnRef>
          <a:fillRef idx="0">
            <a:schemeClr val="accent2"/>
          </a:fillRef>
          <a:effectRef idx="2">
            <a:schemeClr val="accent2"/>
          </a:effectRef>
          <a:fontRef idx="minor">
            <a:schemeClr val="tx1"/>
          </a:fontRef>
        </p:style>
        <p:txBody>
          <a:bodyPr lIns="92075" tIns="46038" rIns="92075" bIns="46038"/>
          <a:lstStyle/>
          <a:p>
            <a:endParaRPr lang="zh-CN" altLang="en-US">
              <a:solidFill>
                <a:prstClr val="black"/>
              </a:solidFill>
            </a:endParaRPr>
          </a:p>
        </p:txBody>
      </p:sp>
      <p:sp>
        <p:nvSpPr>
          <p:cNvPr id="274440" name="Text Box 8"/>
          <p:cNvSpPr txBox="1">
            <a:spLocks noChangeArrowheads="1"/>
          </p:cNvSpPr>
          <p:nvPr/>
        </p:nvSpPr>
        <p:spPr bwMode="auto">
          <a:xfrm>
            <a:off x="5158034" y="2420938"/>
            <a:ext cx="2710678"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zh-CN" altLang="en-US" sz="2800" b="1" dirty="0">
                <a:solidFill>
                  <a:srgbClr val="0000CC"/>
                </a:solidFill>
              </a:rPr>
              <a:t>孔径大，反应慢</a:t>
            </a:r>
          </a:p>
        </p:txBody>
      </p:sp>
      <p:sp>
        <p:nvSpPr>
          <p:cNvPr id="274442" name="Text Box 10"/>
          <p:cNvSpPr txBox="1">
            <a:spLocks noChangeArrowheads="1"/>
          </p:cNvSpPr>
          <p:nvPr/>
        </p:nvSpPr>
        <p:spPr bwMode="auto">
          <a:xfrm>
            <a:off x="4800847" y="5085184"/>
            <a:ext cx="343203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zh-CN" altLang="en-US" sz="2800" b="1" dirty="0">
                <a:solidFill>
                  <a:srgbClr val="0000CC"/>
                </a:solidFill>
              </a:rPr>
              <a:t>孔径小，表面反应快</a:t>
            </a:r>
          </a:p>
        </p:txBody>
      </p:sp>
      <p:sp>
        <p:nvSpPr>
          <p:cNvPr id="274443" name="AutoShape 11"/>
          <p:cNvSpPr>
            <a:spLocks noChangeArrowheads="1"/>
          </p:cNvSpPr>
          <p:nvPr/>
        </p:nvSpPr>
        <p:spPr bwMode="auto">
          <a:xfrm>
            <a:off x="7392144" y="3645694"/>
            <a:ext cx="2952750" cy="1008063"/>
          </a:xfrm>
          <a:prstGeom prst="cloudCallout">
            <a:avLst>
              <a:gd name="adj1" fmla="val -60828"/>
              <a:gd name="adj2" fmla="val 123407"/>
            </a:avLst>
          </a:prstGeom>
          <a:solidFill>
            <a:schemeClr val="accent6">
              <a:lumMod val="20000"/>
              <a:lumOff val="80000"/>
            </a:schemeClr>
          </a:solidFill>
          <a:ln w="9525">
            <a:solidFill>
              <a:schemeClr val="tx1"/>
            </a:solidFill>
            <a:round/>
            <a:headEnd/>
            <a:tailEnd/>
          </a:ln>
          <a:effectLst/>
          <a:extLst/>
        </p:spPr>
        <p:txBody>
          <a:bodyPr lIns="92075" tIns="46038" rIns="92075" bIns="46038"/>
          <a:lstStyle/>
          <a:p>
            <a:pPr algn="ctr"/>
            <a:r>
              <a:rPr lang="zh-CN" altLang="en-US" b="1" dirty="0">
                <a:solidFill>
                  <a:prstClr val="black"/>
                </a:solidFill>
              </a:rPr>
              <a:t>反应发生在孔口处</a:t>
            </a:r>
          </a:p>
        </p:txBody>
      </p:sp>
      <p:sp>
        <p:nvSpPr>
          <p:cNvPr id="274444" name="Text Box 12"/>
          <p:cNvSpPr txBox="1">
            <a:spLocks noChangeArrowheads="1"/>
          </p:cNvSpPr>
          <p:nvPr/>
        </p:nvSpPr>
        <p:spPr bwMode="auto">
          <a:xfrm>
            <a:off x="5519739" y="3357563"/>
            <a:ext cx="751809"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zh-CN" altLang="en-US" sz="4400" b="1">
                <a:solidFill>
                  <a:srgbClr val="FF0000"/>
                </a:solidFill>
              </a:rPr>
              <a:t>？</a:t>
            </a:r>
          </a:p>
        </p:txBody>
      </p:sp>
      <p:sp>
        <p:nvSpPr>
          <p:cNvPr id="2" name="云形标注 1"/>
          <p:cNvSpPr/>
          <p:nvPr/>
        </p:nvSpPr>
        <p:spPr>
          <a:xfrm>
            <a:off x="8361698" y="1124744"/>
            <a:ext cx="2303909" cy="900680"/>
          </a:xfrm>
          <a:prstGeom prst="cloudCallout">
            <a:avLst>
              <a:gd name="adj1" fmla="val -98952"/>
              <a:gd name="adj2" fmla="val 122463"/>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black"/>
                </a:solidFill>
              </a:rPr>
              <a:t>内表面充分利用</a:t>
            </a:r>
            <a:endParaRPr lang="zh-CN" altLang="en-US" dirty="0">
              <a:solidFill>
                <a:prstClr val="white"/>
              </a:solidFill>
            </a:endParaRPr>
          </a:p>
        </p:txBody>
      </p:sp>
    </p:spTree>
    <p:extLst>
      <p:ext uri="{BB962C8B-B14F-4D97-AF65-F5344CB8AC3E}">
        <p14:creationId xmlns:p14="http://schemas.microsoft.com/office/powerpoint/2010/main" val="463706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4"/>
          <p:cNvSpPr>
            <a:spLocks noChangeArrowheads="1"/>
          </p:cNvSpPr>
          <p:nvPr/>
        </p:nvSpPr>
        <p:spPr bwMode="auto">
          <a:xfrm>
            <a:off x="1524001" y="1921626"/>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268293" name="Rectangle 5"/>
          <p:cNvSpPr>
            <a:spLocks noChangeArrowheads="1"/>
          </p:cNvSpPr>
          <p:nvPr/>
        </p:nvSpPr>
        <p:spPr bwMode="auto">
          <a:xfrm>
            <a:off x="1524001" y="1727951"/>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pic>
        <p:nvPicPr>
          <p:cNvPr id="24667" name="Picture 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421" y="1114434"/>
            <a:ext cx="5065051" cy="167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81849" y="4166741"/>
            <a:ext cx="646331" cy="369332"/>
          </a:xfrm>
          <a:prstGeom prst="rect">
            <a:avLst/>
          </a:prstGeom>
          <a:noFill/>
        </p:spPr>
        <p:txBody>
          <a:bodyPr wrap="none" rtlCol="0">
            <a:spAutoFit/>
          </a:bodyPr>
          <a:lstStyle/>
          <a:p>
            <a:r>
              <a:rPr lang="zh-CN" altLang="en-US" b="1" dirty="0">
                <a:solidFill>
                  <a:srgbClr val="C00000"/>
                </a:solidFill>
              </a:rPr>
              <a:t>扩散</a:t>
            </a:r>
          </a:p>
        </p:txBody>
      </p:sp>
      <p:graphicFrame>
        <p:nvGraphicFramePr>
          <p:cNvPr id="3" name="对象 2"/>
          <p:cNvGraphicFramePr>
            <a:graphicFrameLocks noChangeAspect="1"/>
          </p:cNvGraphicFramePr>
          <p:nvPr>
            <p:extLst/>
          </p:nvPr>
        </p:nvGraphicFramePr>
        <p:xfrm>
          <a:off x="3283174" y="4013629"/>
          <a:ext cx="5333206" cy="739631"/>
        </p:xfrm>
        <a:graphic>
          <a:graphicData uri="http://schemas.openxmlformats.org/presentationml/2006/ole">
            <mc:AlternateContent xmlns:mc="http://schemas.openxmlformats.org/markup-compatibility/2006">
              <mc:Choice xmlns:v="urn:schemas-microsoft-com:vml" Requires="v">
                <p:oleObj spid="_x0000_s29707" name="公式" r:id="rId4" imgW="4127400" imgH="571320" progId="Equation.3">
                  <p:embed/>
                </p:oleObj>
              </mc:Choice>
              <mc:Fallback>
                <p:oleObj name="公式" r:id="rId4" imgW="4127400" imgH="571320" progId="Equation.3">
                  <p:embed/>
                  <p:pic>
                    <p:nvPicPr>
                      <p:cNvPr id="0" name=""/>
                      <p:cNvPicPr/>
                      <p:nvPr/>
                    </p:nvPicPr>
                    <p:blipFill>
                      <a:blip r:embed="rId5"/>
                      <a:stretch>
                        <a:fillRect/>
                      </a:stretch>
                    </p:blipFill>
                    <p:spPr>
                      <a:xfrm>
                        <a:off x="3283174" y="4013629"/>
                        <a:ext cx="5333206" cy="739631"/>
                      </a:xfrm>
                      <a:prstGeom prst="rect">
                        <a:avLst/>
                      </a:prstGeom>
                    </p:spPr>
                  </p:pic>
                </p:oleObj>
              </mc:Fallback>
            </mc:AlternateContent>
          </a:graphicData>
        </a:graphic>
      </p:graphicFrame>
      <p:sp>
        <p:nvSpPr>
          <p:cNvPr id="4" name="TextBox 3"/>
          <p:cNvSpPr txBox="1"/>
          <p:nvPr/>
        </p:nvSpPr>
        <p:spPr>
          <a:xfrm>
            <a:off x="2202896" y="4957451"/>
            <a:ext cx="646331" cy="369332"/>
          </a:xfrm>
          <a:prstGeom prst="rect">
            <a:avLst/>
          </a:prstGeom>
          <a:noFill/>
        </p:spPr>
        <p:txBody>
          <a:bodyPr wrap="none" rtlCol="0">
            <a:spAutoFit/>
          </a:bodyPr>
          <a:lstStyle/>
          <a:p>
            <a:r>
              <a:rPr lang="zh-CN" altLang="en-US" b="1" dirty="0">
                <a:solidFill>
                  <a:srgbClr val="00B050"/>
                </a:solidFill>
              </a:rPr>
              <a:t>反应</a:t>
            </a:r>
          </a:p>
        </p:txBody>
      </p:sp>
      <p:graphicFrame>
        <p:nvGraphicFramePr>
          <p:cNvPr id="5" name="对象 4"/>
          <p:cNvGraphicFramePr>
            <a:graphicFrameLocks noChangeAspect="1"/>
          </p:cNvGraphicFramePr>
          <p:nvPr>
            <p:extLst/>
          </p:nvPr>
        </p:nvGraphicFramePr>
        <p:xfrm>
          <a:off x="4825981" y="4855080"/>
          <a:ext cx="1480130" cy="389508"/>
        </p:xfrm>
        <a:graphic>
          <a:graphicData uri="http://schemas.openxmlformats.org/presentationml/2006/ole">
            <mc:AlternateContent xmlns:mc="http://schemas.openxmlformats.org/markup-compatibility/2006">
              <mc:Choice xmlns:v="urn:schemas-microsoft-com:vml" Requires="v">
                <p:oleObj spid="_x0000_s29708" name="公式" r:id="rId6" imgW="1206360" imgH="317160" progId="Equation.3">
                  <p:embed/>
                </p:oleObj>
              </mc:Choice>
              <mc:Fallback>
                <p:oleObj name="公式" r:id="rId6" imgW="1206360" imgH="317160" progId="Equation.3">
                  <p:embed/>
                  <p:pic>
                    <p:nvPicPr>
                      <p:cNvPr id="0" name=""/>
                      <p:cNvPicPr/>
                      <p:nvPr/>
                    </p:nvPicPr>
                    <p:blipFill>
                      <a:blip r:embed="rId7"/>
                      <a:stretch>
                        <a:fillRect/>
                      </a:stretch>
                    </p:blipFill>
                    <p:spPr>
                      <a:xfrm>
                        <a:off x="4825981" y="4855080"/>
                        <a:ext cx="1480130" cy="389508"/>
                      </a:xfrm>
                      <a:prstGeom prst="rect">
                        <a:avLst/>
                      </a:prstGeom>
                    </p:spPr>
                  </p:pic>
                </p:oleObj>
              </mc:Fallback>
            </mc:AlternateContent>
          </a:graphicData>
        </a:graphic>
      </p:graphicFrame>
      <p:sp>
        <p:nvSpPr>
          <p:cNvPr id="6" name="TextBox 5"/>
          <p:cNvSpPr txBox="1"/>
          <p:nvPr/>
        </p:nvSpPr>
        <p:spPr>
          <a:xfrm>
            <a:off x="2040526" y="5725727"/>
            <a:ext cx="1242648" cy="369332"/>
          </a:xfrm>
          <a:prstGeom prst="rect">
            <a:avLst/>
          </a:prstGeom>
          <a:noFill/>
        </p:spPr>
        <p:txBody>
          <a:bodyPr wrap="none" rtlCol="0">
            <a:spAutoFit/>
          </a:bodyPr>
          <a:lstStyle/>
          <a:p>
            <a:r>
              <a:rPr lang="zh-CN" altLang="en-US" b="1" dirty="0">
                <a:solidFill>
                  <a:srgbClr val="BA365C"/>
                </a:solidFill>
              </a:rPr>
              <a:t>扩散</a:t>
            </a:r>
            <a:r>
              <a:rPr lang="en-US" altLang="zh-CN" b="1" dirty="0">
                <a:solidFill>
                  <a:srgbClr val="BA365C"/>
                </a:solidFill>
              </a:rPr>
              <a:t>=</a:t>
            </a:r>
            <a:r>
              <a:rPr lang="zh-CN" altLang="en-US" b="1" dirty="0">
                <a:solidFill>
                  <a:srgbClr val="BA365C"/>
                </a:solidFill>
              </a:rPr>
              <a:t>反应</a:t>
            </a:r>
          </a:p>
        </p:txBody>
      </p:sp>
      <p:graphicFrame>
        <p:nvGraphicFramePr>
          <p:cNvPr id="7" name="对象 6"/>
          <p:cNvGraphicFramePr>
            <a:graphicFrameLocks noChangeAspect="1"/>
          </p:cNvGraphicFramePr>
          <p:nvPr>
            <p:extLst/>
          </p:nvPr>
        </p:nvGraphicFramePr>
        <p:xfrm>
          <a:off x="3980380" y="5532310"/>
          <a:ext cx="3595989" cy="756166"/>
        </p:xfrm>
        <a:graphic>
          <a:graphicData uri="http://schemas.openxmlformats.org/presentationml/2006/ole">
            <mc:AlternateContent xmlns:mc="http://schemas.openxmlformats.org/markup-compatibility/2006">
              <mc:Choice xmlns:v="urn:schemas-microsoft-com:vml" Requires="v">
                <p:oleObj spid="_x0000_s29709" name="公式" r:id="rId8" imgW="2717640" imgH="571320" progId="Equation.3">
                  <p:embed/>
                </p:oleObj>
              </mc:Choice>
              <mc:Fallback>
                <p:oleObj name="公式" r:id="rId8" imgW="2717640" imgH="571320" progId="Equation.3">
                  <p:embed/>
                  <p:pic>
                    <p:nvPicPr>
                      <p:cNvPr id="0" name=""/>
                      <p:cNvPicPr/>
                      <p:nvPr/>
                    </p:nvPicPr>
                    <p:blipFill>
                      <a:blip r:embed="rId9"/>
                      <a:stretch>
                        <a:fillRect/>
                      </a:stretch>
                    </p:blipFill>
                    <p:spPr>
                      <a:xfrm>
                        <a:off x="3980380" y="5532310"/>
                        <a:ext cx="3595989" cy="756166"/>
                      </a:xfrm>
                      <a:prstGeom prst="rect">
                        <a:avLst/>
                      </a:prstGeom>
                    </p:spPr>
                  </p:pic>
                </p:oleObj>
              </mc:Fallback>
            </mc:AlternateContent>
          </a:graphicData>
        </a:graphic>
      </p:graphicFrame>
      <p:sp>
        <p:nvSpPr>
          <p:cNvPr id="12" name="Rectangle 2052" descr="永恒"/>
          <p:cNvSpPr txBox="1">
            <a:spLocks noChangeArrowheads="1"/>
          </p:cNvSpPr>
          <p:nvPr/>
        </p:nvSpPr>
        <p:spPr bwMode="auto">
          <a:xfrm>
            <a:off x="1555127" y="188640"/>
            <a:ext cx="9144000" cy="864096"/>
          </a:xfrm>
          <a:prstGeom prst="rect">
            <a:avLst/>
          </a:prstGeom>
          <a:blipFill dpi="0" rotWithShape="0">
            <a:blip r:embed="rId10"/>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en-US" altLang="zh-CN" sz="4000" b="1" dirty="0">
                <a:solidFill>
                  <a:srgbClr val="FF0000"/>
                </a:solidFill>
                <a:latin typeface="Times New Roman" pitchFamily="18" charset="0"/>
                <a:ea typeface="隶书" pitchFamily="49" charset="-122"/>
                <a:cs typeface="Times New Roman" pitchFamily="18" charset="0"/>
              </a:rPr>
              <a:t>Thiele</a:t>
            </a:r>
            <a:r>
              <a:rPr lang="zh-CN" altLang="en-US" sz="4000" b="1" dirty="0">
                <a:solidFill>
                  <a:srgbClr val="FF0000"/>
                </a:solidFill>
                <a:latin typeface="隶书" pitchFamily="49" charset="-122"/>
                <a:ea typeface="隶书" pitchFamily="49" charset="-122"/>
              </a:rPr>
              <a:t>理论</a:t>
            </a:r>
          </a:p>
        </p:txBody>
      </p:sp>
      <p:grpSp>
        <p:nvGrpSpPr>
          <p:cNvPr id="14" name="组合 13"/>
          <p:cNvGrpSpPr/>
          <p:nvPr/>
        </p:nvGrpSpPr>
        <p:grpSpPr>
          <a:xfrm>
            <a:off x="1710014" y="3031068"/>
            <a:ext cx="7721601" cy="448287"/>
            <a:chOff x="1649142" y="1405779"/>
            <a:chExt cx="7721601" cy="770375"/>
          </a:xfrm>
        </p:grpSpPr>
        <mc:AlternateContent xmlns:mc="http://schemas.openxmlformats.org/markup-compatibility/2006" xmlns:a14="http://schemas.microsoft.com/office/drawing/2010/main">
          <mc:Choice Requires="a14">
            <p:sp>
              <p:nvSpPr>
                <p:cNvPr id="15" name="文本框 14"/>
                <p:cNvSpPr txBox="1"/>
                <p:nvPr/>
              </p:nvSpPr>
              <p:spPr>
                <a:xfrm>
                  <a:off x="1649142" y="1405779"/>
                  <a:ext cx="7721601" cy="533032"/>
                </a:xfrm>
                <a:prstGeom prst="rect">
                  <a:avLst/>
                </a:prstGeom>
                <a:noFill/>
              </p:spPr>
              <p:txBody>
                <a:bodyPr wrap="none" lIns="0" tIns="0" rIns="0" bIns="0" rtlCol="0">
                  <a:spAutoFit/>
                </a:bodyPr>
                <a:lstStyle/>
                <a:p>
                  <a14:m>
                    <m:oMath xmlns:m="http://schemas.openxmlformats.org/officeDocument/2006/math">
                      <m:d>
                        <m:dPr>
                          <m:ctrlPr>
                            <a:rPr lang="en-US" altLang="zh-CN" i="1" smtClean="0">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1">
                                  <a:latin typeface="Cambria Math" panose="02040503050406030204" pitchFamily="18" charset="0"/>
                                </a:rPr>
                                <m:t>单位</m:t>
                              </m:r>
                              <m:r>
                                <a:rPr lang="zh-CN" altLang="en-US" i="1" smtClean="0">
                                  <a:latin typeface="Cambria Math" panose="02040503050406030204" pitchFamily="18" charset="0"/>
                                </a:rPr>
                                <m:t>时间</m:t>
                              </m:r>
                              <m:r>
                                <a:rPr lang="zh-CN" altLang="en-US" i="1">
                                  <a:latin typeface="Cambria Math" panose="02040503050406030204" pitchFamily="18" charset="0"/>
                                </a:rPr>
                                <m:t>内</m:t>
                              </m:r>
                              <m:r>
                                <a:rPr lang="zh-CN" altLang="en-US" i="1" smtClean="0">
                                  <a:latin typeface="Cambria Math" panose="02040503050406030204" pitchFamily="18" charset="0"/>
                                </a:rPr>
                                <m:t>扩散</m:t>
                              </m:r>
                            </m:e>
                            <m:e>
                              <m:r>
                                <a:rPr lang="zh-CN" altLang="en-US" i="1">
                                  <a:latin typeface="Cambria Math" panose="02040503050406030204" pitchFamily="18" charset="0"/>
                                </a:rPr>
                                <m:t>进入</m:t>
                              </m:r>
                              <m:r>
                                <a:rPr lang="zh-CN" altLang="en-US" i="1" smtClean="0">
                                  <a:latin typeface="Cambria Math" panose="02040503050406030204" pitchFamily="18" charset="0"/>
                                </a:rPr>
                                <m:t>微</m:t>
                              </m:r>
                              <m:r>
                                <a:rPr lang="zh-CN" altLang="en-US" i="1">
                                  <a:latin typeface="Cambria Math" panose="02040503050406030204" pitchFamily="18" charset="0"/>
                                </a:rPr>
                                <m:t>元</m:t>
                              </m:r>
                              <m:r>
                                <a:rPr lang="zh-CN" altLang="en-US" i="1" smtClean="0">
                                  <a:latin typeface="Cambria Math" panose="02040503050406030204" pitchFamily="18" charset="0"/>
                                </a:rPr>
                                <m:t>的</m:t>
                              </m:r>
                              <m:r>
                                <a:rPr lang="zh-CN" altLang="en-US" i="1">
                                  <a:latin typeface="Cambria Math" panose="02040503050406030204" pitchFamily="18" charset="0"/>
                                </a:rPr>
                                <m:t>组分</m:t>
                              </m:r>
                              <m:r>
                                <m:rPr>
                                  <m:sty m:val="p"/>
                                </m:rPr>
                                <a:rPr lang="en-US" altLang="zh-CN" i="1" smtClean="0">
                                  <a:latin typeface="Cambria Math" panose="02040503050406030204" pitchFamily="18" charset="0"/>
                                </a:rPr>
                                <m:t>A</m:t>
                              </m:r>
                              <m:r>
                                <a:rPr lang="zh-CN" altLang="en-US" i="1">
                                  <a:latin typeface="Cambria Math" panose="02040503050406030204" pitchFamily="18" charset="0"/>
                                </a:rPr>
                                <m:t>量</m:t>
                              </m:r>
                            </m:e>
                          </m:eqArr>
                        </m:e>
                      </m:d>
                      <m:r>
                        <a:rPr lang="en-US" altLang="zh-CN" b="0" i="0" smtClean="0">
                          <a:latin typeface="Cambria Math" panose="02040503050406030204" pitchFamily="18" charset="0"/>
                        </a:rPr>
                        <m:t> </m:t>
                      </m:r>
                      <m:r>
                        <a:rPr lang="en-US" altLang="zh-CN" b="0" i="1" smtClean="0">
                          <a:latin typeface="Cambria Math" panose="02040503050406030204" pitchFamily="18" charset="0"/>
                        </a:rPr>
                        <m:t>        </m:t>
                      </m:r>
                      <m:d>
                        <m:dPr>
                          <m:ctrlPr>
                            <a:rPr lang="en-US" altLang="zh-CN" i="1" dirty="0" smtClean="0">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1">
                                  <a:latin typeface="Cambria Math" panose="02040503050406030204" pitchFamily="18" charset="0"/>
                                </a:rPr>
                                <m:t>单位时间</m:t>
                              </m:r>
                              <m:r>
                                <a:rPr lang="zh-CN" altLang="en-US" i="1" smtClean="0">
                                  <a:latin typeface="Cambria Math" panose="02040503050406030204" pitchFamily="18" charset="0"/>
                                </a:rPr>
                                <m:t>由</m:t>
                              </m:r>
                              <m:r>
                                <a:rPr lang="zh-CN" altLang="en-US" i="1">
                                  <a:latin typeface="Cambria Math" panose="02040503050406030204" pitchFamily="18" charset="0"/>
                                </a:rPr>
                                <m:t>微元扩散</m:t>
                              </m:r>
                            </m:e>
                            <m:e>
                              <m:r>
                                <a:rPr lang="zh-CN" altLang="en-US" i="1" smtClean="0">
                                  <a:latin typeface="Cambria Math" panose="02040503050406030204" pitchFamily="18" charset="0"/>
                                </a:rPr>
                                <m:t>出</m:t>
                              </m:r>
                              <m:r>
                                <a:rPr lang="zh-CN" altLang="en-US" i="1">
                                  <a:latin typeface="Cambria Math" panose="02040503050406030204" pitchFamily="18" charset="0"/>
                                </a:rPr>
                                <m:t>的组分</m:t>
                              </m:r>
                              <m:r>
                                <m:rPr>
                                  <m:sty m:val="p"/>
                                </m:rPr>
                                <a:rPr lang="en-US" altLang="zh-CN" i="1">
                                  <a:latin typeface="Cambria Math" panose="02040503050406030204" pitchFamily="18" charset="0"/>
                                </a:rPr>
                                <m:t>A</m:t>
                              </m:r>
                              <m:r>
                                <a:rPr lang="zh-CN" altLang="en-US" i="1">
                                  <a:latin typeface="Cambria Math" panose="02040503050406030204" pitchFamily="18" charset="0"/>
                                </a:rPr>
                                <m:t>量</m:t>
                              </m:r>
                            </m:e>
                          </m:eqArr>
                        </m:e>
                      </m:d>
                      <m:r>
                        <a:rPr lang="en-US" altLang="zh-CN" b="0" i="1" dirty="0" smtClean="0">
                          <a:latin typeface="Cambria Math" panose="02040503050406030204" pitchFamily="18" charset="0"/>
                        </a:rPr>
                        <m:t>                    </m:t>
                      </m:r>
                    </m:oMath>
                  </a14:m>
                  <a:r>
                    <a:rPr lang="zh-CN" altLang="en-US" dirty="0" smtClean="0"/>
                    <a:t> </a:t>
                  </a:r>
                  <a14:m>
                    <m:oMath xmlns:m="http://schemas.openxmlformats.org/officeDocument/2006/math">
                      <m:d>
                        <m:dPr>
                          <m:ctrlPr>
                            <a:rPr lang="en-US" altLang="zh-CN" i="1" smtClean="0">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1">
                                  <a:latin typeface="Cambria Math" panose="02040503050406030204" pitchFamily="18" charset="0"/>
                                </a:rPr>
                                <m:t>在</m:t>
                              </m:r>
                              <m:r>
                                <a:rPr lang="zh-CN" altLang="en-US" i="1" smtClean="0">
                                  <a:latin typeface="Cambria Math" panose="02040503050406030204" pitchFamily="18" charset="0"/>
                                </a:rPr>
                                <m:t>微元</m:t>
                              </m:r>
                              <m:r>
                                <a:rPr lang="zh-CN" altLang="en-US" i="1">
                                  <a:latin typeface="Cambria Math" panose="02040503050406030204" pitchFamily="18" charset="0"/>
                                </a:rPr>
                                <m:t>内</m:t>
                              </m:r>
                              <m:r>
                                <a:rPr lang="zh-CN" altLang="en-US" i="1" smtClean="0">
                                  <a:latin typeface="Cambria Math" panose="02040503050406030204" pitchFamily="18" charset="0"/>
                                </a:rPr>
                                <m:t>反应</m:t>
                              </m:r>
                            </m:e>
                            <m:e>
                              <m:r>
                                <a:rPr lang="zh-CN" altLang="en-US" i="1">
                                  <a:latin typeface="Cambria Math" panose="02040503050406030204" pitchFamily="18" charset="0"/>
                                </a:rPr>
                                <m:t>掉</m:t>
                              </m:r>
                              <m:r>
                                <a:rPr lang="zh-CN" altLang="en-US" i="1" smtClean="0">
                                  <a:latin typeface="Cambria Math" panose="02040503050406030204" pitchFamily="18" charset="0"/>
                                </a:rPr>
                                <m:t>的</m:t>
                              </m:r>
                              <m:r>
                                <a:rPr lang="zh-CN" altLang="en-US" i="1">
                                  <a:latin typeface="Cambria Math" panose="02040503050406030204" pitchFamily="18" charset="0"/>
                                </a:rPr>
                                <m:t>组分</m:t>
                              </m:r>
                              <m:r>
                                <m:rPr>
                                  <m:sty m:val="p"/>
                                </m:rPr>
                                <a:rPr lang="en-US" altLang="zh-CN" i="1" smtClean="0">
                                  <a:latin typeface="Cambria Math" panose="02040503050406030204" pitchFamily="18" charset="0"/>
                                </a:rPr>
                                <m:t>A</m:t>
                              </m:r>
                              <m:r>
                                <a:rPr lang="zh-CN" altLang="en-US" i="1">
                                  <a:latin typeface="Cambria Math" panose="02040503050406030204" pitchFamily="18" charset="0"/>
                                </a:rPr>
                                <m:t>量</m:t>
                              </m:r>
                            </m:e>
                          </m:eqArr>
                        </m:e>
                      </m:d>
                    </m:oMath>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649142" y="1405779"/>
                  <a:ext cx="7721601" cy="533032"/>
                </a:xfrm>
                <a:prstGeom prst="rect">
                  <a:avLst/>
                </a:prstGeom>
                <a:blipFill rotWithShape="0">
                  <a:blip r:embed="rId13"/>
                  <a:stretch>
                    <a:fillRect b="-72549"/>
                  </a:stretch>
                </a:blipFill>
              </p:spPr>
              <p:txBody>
                <a:bodyPr/>
                <a:lstStyle/>
                <a:p>
                  <a:r>
                    <a:rPr lang="zh-CN" altLang="en-US">
                      <a:noFill/>
                    </a:rPr>
                    <a:t> </a:t>
                  </a:r>
                </a:p>
              </p:txBody>
            </p:sp>
          </mc:Fallback>
        </mc:AlternateContent>
        <p:cxnSp>
          <p:nvCxnSpPr>
            <p:cNvPr id="16" name="直接连接符 15"/>
            <p:cNvCxnSpPr/>
            <p:nvPr/>
          </p:nvCxnSpPr>
          <p:spPr>
            <a:xfrm>
              <a:off x="3971108" y="1907364"/>
              <a:ext cx="33092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直接连接符 16"/>
            <p:cNvCxnSpPr/>
            <p:nvPr/>
          </p:nvCxnSpPr>
          <p:spPr>
            <a:xfrm>
              <a:off x="6888480" y="1734506"/>
              <a:ext cx="6270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nvCxnSpPr>
          <p:spPr>
            <a:xfrm>
              <a:off x="6888480" y="2176154"/>
              <a:ext cx="627017" cy="0"/>
            </a:xfrm>
            <a:prstGeom prst="line">
              <a:avLst/>
            </a:prstGeom>
          </p:spPr>
          <p:style>
            <a:lnRef idx="3">
              <a:schemeClr val="accent2"/>
            </a:lnRef>
            <a:fillRef idx="0">
              <a:schemeClr val="accent2"/>
            </a:fillRef>
            <a:effectRef idx="2">
              <a:schemeClr val="accent2"/>
            </a:effectRef>
            <a:fontRef idx="minor">
              <a:schemeClr val="tx1"/>
            </a:fontRef>
          </p:style>
        </p:cxnSp>
      </p:grpSp>
      <p:sp>
        <p:nvSpPr>
          <p:cNvPr id="9" name="文本框 8"/>
          <p:cNvSpPr txBox="1"/>
          <p:nvPr/>
        </p:nvSpPr>
        <p:spPr>
          <a:xfrm>
            <a:off x="8957733" y="1459961"/>
            <a:ext cx="1905000" cy="923330"/>
          </a:xfrm>
          <a:prstGeom prst="rect">
            <a:avLst/>
          </a:prstGeom>
          <a:noFill/>
        </p:spPr>
        <p:txBody>
          <a:bodyPr wrap="square" rtlCol="0">
            <a:spAutoFit/>
          </a:bodyPr>
          <a:lstStyle/>
          <a:p>
            <a:pPr>
              <a:lnSpc>
                <a:spcPct val="150000"/>
              </a:lnSpc>
            </a:pPr>
            <a:r>
              <a:rPr lang="zh-CN" altLang="en-US" b="1" dirty="0" smtClean="0">
                <a:solidFill>
                  <a:srgbClr val="C00000"/>
                </a:solidFill>
              </a:rPr>
              <a:t>系统达到定态</a:t>
            </a:r>
            <a:endParaRPr lang="en-US" altLang="zh-CN" b="1" dirty="0" smtClean="0">
              <a:solidFill>
                <a:srgbClr val="C00000"/>
              </a:solidFill>
            </a:endParaRPr>
          </a:p>
          <a:p>
            <a:pPr>
              <a:lnSpc>
                <a:spcPct val="150000"/>
              </a:lnSpc>
            </a:pPr>
            <a:r>
              <a:rPr lang="zh-CN" altLang="en-US" b="1" dirty="0" smtClean="0">
                <a:solidFill>
                  <a:srgbClr val="C00000"/>
                </a:solidFill>
              </a:rPr>
              <a:t>质量守恒定律</a:t>
            </a:r>
            <a:endParaRPr lang="zh-CN" altLang="en-US" b="1" dirty="0">
              <a:solidFill>
                <a:srgbClr val="C00000"/>
              </a:solidFill>
            </a:endParaRPr>
          </a:p>
        </p:txBody>
      </p:sp>
    </p:spTree>
    <p:extLst>
      <p:ext uri="{BB962C8B-B14F-4D97-AF65-F5344CB8AC3E}">
        <p14:creationId xmlns:p14="http://schemas.microsoft.com/office/powerpoint/2010/main" val="4215581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4"/>
          <p:cNvSpPr>
            <a:spLocks noChangeArrowheads="1"/>
          </p:cNvSpPr>
          <p:nvPr/>
        </p:nvSpPr>
        <p:spPr bwMode="auto">
          <a:xfrm>
            <a:off x="1524001" y="1921626"/>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268293" name="Rectangle 5"/>
          <p:cNvSpPr>
            <a:spLocks noChangeArrowheads="1"/>
          </p:cNvSpPr>
          <p:nvPr/>
        </p:nvSpPr>
        <p:spPr bwMode="auto">
          <a:xfrm>
            <a:off x="1524001" y="1727951"/>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268295" name="AutoShape 7"/>
          <p:cNvSpPr>
            <a:spLocks noChangeArrowheads="1"/>
          </p:cNvSpPr>
          <p:nvPr/>
        </p:nvSpPr>
        <p:spPr bwMode="auto">
          <a:xfrm>
            <a:off x="8501857" y="3331220"/>
            <a:ext cx="3309143" cy="1443980"/>
          </a:xfrm>
          <a:prstGeom prst="cloudCallout">
            <a:avLst>
              <a:gd name="adj1" fmla="val -88046"/>
              <a:gd name="adj2" fmla="val 101331"/>
            </a:avLst>
          </a:prstGeom>
          <a:solidFill>
            <a:srgbClr val="CA4A6F"/>
          </a:solidFill>
          <a:ln w="9525">
            <a:solidFill>
              <a:schemeClr val="tx1"/>
            </a:solidFill>
            <a:round/>
            <a:headEnd/>
            <a:tailEnd/>
          </a:ln>
          <a:effectLst/>
          <a:extLst/>
        </p:spPr>
        <p:txBody>
          <a:bodyPr lIns="92075" tIns="46038" rIns="92075" bIns="46038"/>
          <a:lstStyle/>
          <a:p>
            <a:pPr algn="ctr"/>
            <a:r>
              <a:rPr lang="zh-CN" altLang="en-US" sz="1900" b="1" dirty="0" smtClean="0">
                <a:solidFill>
                  <a:schemeClr val="bg1"/>
                </a:solidFill>
              </a:rPr>
              <a:t>判断内扩散对反应过程影响的程度</a:t>
            </a:r>
            <a:endParaRPr lang="zh-CN" altLang="en-US" sz="1900" b="1" dirty="0">
              <a:solidFill>
                <a:schemeClr val="bg1"/>
              </a:solidFill>
            </a:endParaRPr>
          </a:p>
        </p:txBody>
      </p:sp>
      <p:graphicFrame>
        <p:nvGraphicFramePr>
          <p:cNvPr id="8" name="对象 7"/>
          <p:cNvGraphicFramePr>
            <a:graphicFrameLocks noChangeAspect="1"/>
          </p:cNvGraphicFramePr>
          <p:nvPr>
            <p:extLst/>
          </p:nvPr>
        </p:nvGraphicFramePr>
        <p:xfrm>
          <a:off x="4871865" y="1618455"/>
          <a:ext cx="1847117" cy="848166"/>
        </p:xfrm>
        <a:graphic>
          <a:graphicData uri="http://schemas.openxmlformats.org/presentationml/2006/ole">
            <mc:AlternateContent xmlns:mc="http://schemas.openxmlformats.org/markup-compatibility/2006">
              <mc:Choice xmlns:v="urn:schemas-microsoft-com:vml" Requires="v">
                <p:oleObj spid="_x0000_s30734" name="公式" r:id="rId3" imgW="1244520" imgH="571320" progId="Equation.3">
                  <p:embed/>
                </p:oleObj>
              </mc:Choice>
              <mc:Fallback>
                <p:oleObj name="公式" r:id="rId3" imgW="1244520" imgH="571320" progId="Equation.3">
                  <p:embed/>
                  <p:pic>
                    <p:nvPicPr>
                      <p:cNvPr id="0" name=""/>
                      <p:cNvPicPr/>
                      <p:nvPr/>
                    </p:nvPicPr>
                    <p:blipFill>
                      <a:blip r:embed="rId4"/>
                      <a:stretch>
                        <a:fillRect/>
                      </a:stretch>
                    </p:blipFill>
                    <p:spPr>
                      <a:xfrm>
                        <a:off x="4871865" y="1618455"/>
                        <a:ext cx="1847117" cy="848166"/>
                      </a:xfrm>
                      <a:prstGeom prst="rect">
                        <a:avLst/>
                      </a:prstGeom>
                    </p:spPr>
                  </p:pic>
                </p:oleObj>
              </mc:Fallback>
            </mc:AlternateContent>
          </a:graphicData>
        </a:graphic>
      </p:graphicFrame>
      <p:sp>
        <p:nvSpPr>
          <p:cNvPr id="9" name="TextBox 8"/>
          <p:cNvSpPr txBox="1"/>
          <p:nvPr/>
        </p:nvSpPr>
        <p:spPr>
          <a:xfrm>
            <a:off x="2311167" y="1727951"/>
            <a:ext cx="1184940" cy="461665"/>
          </a:xfrm>
          <a:prstGeom prst="rect">
            <a:avLst/>
          </a:prstGeom>
          <a:noFill/>
        </p:spPr>
        <p:txBody>
          <a:bodyPr wrap="none" rtlCol="0">
            <a:spAutoFit/>
          </a:bodyPr>
          <a:lstStyle/>
          <a:p>
            <a:r>
              <a:rPr lang="zh-CN" altLang="en-US" sz="2400" dirty="0" smtClean="0"/>
              <a:t>简化</a:t>
            </a:r>
            <a:r>
              <a:rPr lang="zh-CN" altLang="en-US" sz="2400" dirty="0"/>
              <a:t>为 </a:t>
            </a:r>
          </a:p>
        </p:txBody>
      </p:sp>
      <p:graphicFrame>
        <p:nvGraphicFramePr>
          <p:cNvPr id="10" name="对象 9"/>
          <p:cNvGraphicFramePr>
            <a:graphicFrameLocks noChangeAspect="1"/>
          </p:cNvGraphicFramePr>
          <p:nvPr>
            <p:extLst/>
          </p:nvPr>
        </p:nvGraphicFramePr>
        <p:xfrm>
          <a:off x="4751485" y="2674641"/>
          <a:ext cx="1815042" cy="882076"/>
        </p:xfrm>
        <a:graphic>
          <a:graphicData uri="http://schemas.openxmlformats.org/presentationml/2006/ole">
            <mc:AlternateContent xmlns:mc="http://schemas.openxmlformats.org/markup-compatibility/2006">
              <mc:Choice xmlns:v="urn:schemas-microsoft-com:vml" Requires="v">
                <p:oleObj spid="_x0000_s30735" name="公式" r:id="rId5" imgW="1358640" imgH="660240" progId="Equation.3">
                  <p:embed/>
                </p:oleObj>
              </mc:Choice>
              <mc:Fallback>
                <p:oleObj name="公式" r:id="rId5" imgW="1358640" imgH="660240" progId="Equation.3">
                  <p:embed/>
                  <p:pic>
                    <p:nvPicPr>
                      <p:cNvPr id="0" name=""/>
                      <p:cNvPicPr/>
                      <p:nvPr/>
                    </p:nvPicPr>
                    <p:blipFill>
                      <a:blip r:embed="rId6"/>
                      <a:stretch>
                        <a:fillRect/>
                      </a:stretch>
                    </p:blipFill>
                    <p:spPr>
                      <a:xfrm>
                        <a:off x="4751485" y="2674641"/>
                        <a:ext cx="1815042" cy="882076"/>
                      </a:xfrm>
                      <a:prstGeom prst="rect">
                        <a:avLst/>
                      </a:prstGeom>
                    </p:spPr>
                  </p:pic>
                </p:oleObj>
              </mc:Fallback>
            </mc:AlternateContent>
          </a:graphicData>
        </a:graphic>
      </p:graphicFrame>
      <p:graphicFrame>
        <p:nvGraphicFramePr>
          <p:cNvPr id="11" name="对象 10"/>
          <p:cNvGraphicFramePr>
            <a:graphicFrameLocks noChangeAspect="1"/>
          </p:cNvGraphicFramePr>
          <p:nvPr>
            <p:extLst/>
          </p:nvPr>
        </p:nvGraphicFramePr>
        <p:xfrm>
          <a:off x="3574488" y="3942192"/>
          <a:ext cx="3427445" cy="1184027"/>
        </p:xfrm>
        <a:graphic>
          <a:graphicData uri="http://schemas.openxmlformats.org/presentationml/2006/ole">
            <mc:AlternateContent xmlns:mc="http://schemas.openxmlformats.org/markup-compatibility/2006">
              <mc:Choice xmlns:v="urn:schemas-microsoft-com:vml" Requires="v">
                <p:oleObj spid="_x0000_s30736" name="公式" r:id="rId7" imgW="2095200" imgH="723600" progId="Equation.3">
                  <p:embed/>
                </p:oleObj>
              </mc:Choice>
              <mc:Fallback>
                <p:oleObj name="公式" r:id="rId7" imgW="2095200" imgH="723600" progId="Equation.3">
                  <p:embed/>
                  <p:pic>
                    <p:nvPicPr>
                      <p:cNvPr id="0" name=""/>
                      <p:cNvPicPr/>
                      <p:nvPr/>
                    </p:nvPicPr>
                    <p:blipFill>
                      <a:blip r:embed="rId8"/>
                      <a:stretch>
                        <a:fillRect/>
                      </a:stretch>
                    </p:blipFill>
                    <p:spPr>
                      <a:xfrm>
                        <a:off x="3574488" y="3942192"/>
                        <a:ext cx="3427445" cy="1184027"/>
                      </a:xfrm>
                      <a:prstGeom prst="rect">
                        <a:avLst/>
                      </a:prstGeom>
                    </p:spPr>
                  </p:pic>
                </p:oleObj>
              </mc:Fallback>
            </mc:AlternateContent>
          </a:graphicData>
        </a:graphic>
      </p:graphicFrame>
      <p:graphicFrame>
        <p:nvGraphicFramePr>
          <p:cNvPr id="13" name="对象 12"/>
          <p:cNvGraphicFramePr>
            <a:graphicFrameLocks noChangeAspect="1"/>
          </p:cNvGraphicFramePr>
          <p:nvPr>
            <p:extLst/>
          </p:nvPr>
        </p:nvGraphicFramePr>
        <p:xfrm>
          <a:off x="3946525" y="5343525"/>
          <a:ext cx="3228975" cy="900113"/>
        </p:xfrm>
        <a:graphic>
          <a:graphicData uri="http://schemas.openxmlformats.org/presentationml/2006/ole">
            <mc:AlternateContent xmlns:mc="http://schemas.openxmlformats.org/markup-compatibility/2006">
              <mc:Choice xmlns:v="urn:schemas-microsoft-com:vml" Requires="v">
                <p:oleObj spid="_x0000_s30737" name="公式" r:id="rId9" imgW="1638000" imgH="457200" progId="Equation.3">
                  <p:embed/>
                </p:oleObj>
              </mc:Choice>
              <mc:Fallback>
                <p:oleObj name="公式" r:id="rId9" imgW="1638000" imgH="457200" progId="Equation.3">
                  <p:embed/>
                  <p:pic>
                    <p:nvPicPr>
                      <p:cNvPr id="0" name=""/>
                      <p:cNvPicPr/>
                      <p:nvPr/>
                    </p:nvPicPr>
                    <p:blipFill>
                      <a:blip r:embed="rId10"/>
                      <a:stretch>
                        <a:fillRect/>
                      </a:stretch>
                    </p:blipFill>
                    <p:spPr>
                      <a:xfrm>
                        <a:off x="3946525" y="5343525"/>
                        <a:ext cx="3228975" cy="900113"/>
                      </a:xfrm>
                      <a:prstGeom prst="rect">
                        <a:avLst/>
                      </a:prstGeom>
                    </p:spPr>
                  </p:pic>
                </p:oleObj>
              </mc:Fallback>
            </mc:AlternateContent>
          </a:graphicData>
        </a:graphic>
      </p:graphicFrame>
      <p:sp>
        <p:nvSpPr>
          <p:cNvPr id="12" name="Rectangle 2052" descr="永恒"/>
          <p:cNvSpPr txBox="1">
            <a:spLocks noChangeArrowheads="1"/>
          </p:cNvSpPr>
          <p:nvPr/>
        </p:nvSpPr>
        <p:spPr bwMode="auto">
          <a:xfrm>
            <a:off x="1555127" y="188640"/>
            <a:ext cx="9144000" cy="864096"/>
          </a:xfrm>
          <a:prstGeom prst="rect">
            <a:avLst/>
          </a:prstGeom>
          <a:blipFill dpi="0" rotWithShape="0">
            <a:blip r:embed="rId11"/>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en-US" altLang="zh-CN" sz="4000" b="1" dirty="0">
                <a:solidFill>
                  <a:srgbClr val="FF0000"/>
                </a:solidFill>
                <a:latin typeface="Times New Roman" pitchFamily="18" charset="0"/>
                <a:ea typeface="隶书" pitchFamily="49" charset="-122"/>
                <a:cs typeface="Times New Roman" pitchFamily="18" charset="0"/>
              </a:rPr>
              <a:t>Thiele</a:t>
            </a:r>
            <a:r>
              <a:rPr lang="zh-CN" altLang="en-US" sz="4000" b="1" dirty="0">
                <a:solidFill>
                  <a:srgbClr val="FF0000"/>
                </a:solidFill>
                <a:latin typeface="隶书" pitchFamily="49" charset="-122"/>
                <a:ea typeface="隶书" pitchFamily="49" charset="-122"/>
              </a:rPr>
              <a:t>理论</a:t>
            </a:r>
          </a:p>
        </p:txBody>
      </p:sp>
      <p:sp>
        <p:nvSpPr>
          <p:cNvPr id="2" name="左大括号 1"/>
          <p:cNvSpPr/>
          <p:nvPr/>
        </p:nvSpPr>
        <p:spPr>
          <a:xfrm>
            <a:off x="3946525" y="2674641"/>
            <a:ext cx="354542" cy="999066"/>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3" name="文本框 2"/>
          <p:cNvSpPr txBox="1"/>
          <p:nvPr/>
        </p:nvSpPr>
        <p:spPr>
          <a:xfrm>
            <a:off x="2388111" y="2991884"/>
            <a:ext cx="1107996" cy="369332"/>
          </a:xfrm>
          <a:prstGeom prst="rect">
            <a:avLst/>
          </a:prstGeom>
          <a:noFill/>
        </p:spPr>
        <p:txBody>
          <a:bodyPr wrap="none" rtlCol="0">
            <a:spAutoFit/>
          </a:bodyPr>
          <a:lstStyle/>
          <a:p>
            <a:r>
              <a:rPr lang="zh-CN" altLang="en-US" dirty="0" smtClean="0"/>
              <a:t>边界条件</a:t>
            </a:r>
            <a:endParaRPr lang="zh-CN" altLang="en-US" dirty="0"/>
          </a:p>
        </p:txBody>
      </p:sp>
    </p:spTree>
    <p:extLst>
      <p:ext uri="{BB962C8B-B14F-4D97-AF65-F5344CB8AC3E}">
        <p14:creationId xmlns:p14="http://schemas.microsoft.com/office/powerpoint/2010/main" val="3441307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4"/>
          <p:cNvSpPr>
            <a:spLocks noChangeArrowheads="1"/>
          </p:cNvSpPr>
          <p:nvPr/>
        </p:nvSpPr>
        <p:spPr bwMode="auto">
          <a:xfrm>
            <a:off x="1524001" y="1921626"/>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sp>
        <p:nvSpPr>
          <p:cNvPr id="268293" name="Rectangle 5"/>
          <p:cNvSpPr>
            <a:spLocks noChangeArrowheads="1"/>
          </p:cNvSpPr>
          <p:nvPr/>
        </p:nvSpPr>
        <p:spPr bwMode="auto">
          <a:xfrm>
            <a:off x="1524001" y="1727951"/>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007" y="1791968"/>
            <a:ext cx="4576602"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684202" y="3280596"/>
            <a:ext cx="5376793" cy="1938992"/>
          </a:xfrm>
          <a:prstGeom prst="rect">
            <a:avLst/>
          </a:prstGeom>
          <a:noFill/>
        </p:spPr>
        <p:txBody>
          <a:bodyPr wrap="none" rtlCol="0">
            <a:spAutoFit/>
          </a:bodyPr>
          <a:lstStyle/>
          <a:p>
            <a:pPr>
              <a:lnSpc>
                <a:spcPct val="150000"/>
              </a:lnSpc>
            </a:pPr>
            <a:r>
              <a:rPr lang="en-US" altLang="zh-CN" sz="2000" b="1" dirty="0">
                <a:solidFill>
                  <a:srgbClr val="BA365C"/>
                </a:solidFill>
              </a:rPr>
              <a:t>h</a:t>
            </a:r>
            <a:r>
              <a:rPr lang="en-US" altLang="zh-CN" sz="2000" b="1" baseline="-25000" dirty="0">
                <a:solidFill>
                  <a:srgbClr val="BA365C"/>
                </a:solidFill>
              </a:rPr>
              <a:t>1</a:t>
            </a:r>
            <a:r>
              <a:rPr lang="zh-CN" altLang="en-US" sz="2000" b="1" dirty="0">
                <a:solidFill>
                  <a:srgbClr val="BA365C"/>
                </a:solidFill>
              </a:rPr>
              <a:t>小，反应物沿长度消耗</a:t>
            </a:r>
            <a:r>
              <a:rPr lang="zh-CN" altLang="en-US" sz="2000" b="1" dirty="0" smtClean="0">
                <a:solidFill>
                  <a:srgbClr val="BA365C"/>
                </a:solidFill>
              </a:rPr>
              <a:t>慢，扩散阻力小，</a:t>
            </a:r>
            <a:endParaRPr lang="en-US" altLang="zh-CN" sz="2000" b="1" dirty="0" smtClean="0">
              <a:solidFill>
                <a:srgbClr val="BA365C"/>
              </a:solidFill>
            </a:endParaRPr>
          </a:p>
          <a:p>
            <a:pPr>
              <a:lnSpc>
                <a:spcPct val="150000"/>
              </a:lnSpc>
            </a:pPr>
            <a:r>
              <a:rPr lang="en-US" altLang="zh-CN" sz="2000" b="1" dirty="0">
                <a:solidFill>
                  <a:srgbClr val="BA365C"/>
                </a:solidFill>
              </a:rPr>
              <a:t> </a:t>
            </a:r>
            <a:r>
              <a:rPr lang="en-US" altLang="zh-CN" sz="2000" b="1" dirty="0" smtClean="0">
                <a:solidFill>
                  <a:srgbClr val="BA365C"/>
                </a:solidFill>
              </a:rPr>
              <a:t>            </a:t>
            </a:r>
            <a:r>
              <a:rPr lang="zh-CN" altLang="en-US" sz="2000" b="1" dirty="0" smtClean="0">
                <a:solidFill>
                  <a:srgbClr val="BA365C"/>
                </a:solidFill>
              </a:rPr>
              <a:t>受反应控制</a:t>
            </a:r>
            <a:endParaRPr lang="en-US" altLang="zh-CN" sz="2000" b="1" dirty="0">
              <a:solidFill>
                <a:srgbClr val="BA365C"/>
              </a:solidFill>
            </a:endParaRPr>
          </a:p>
          <a:p>
            <a:pPr>
              <a:lnSpc>
                <a:spcPct val="150000"/>
              </a:lnSpc>
            </a:pPr>
            <a:r>
              <a:rPr lang="en-US" altLang="zh-CN" sz="2000" b="1" dirty="0">
                <a:solidFill>
                  <a:srgbClr val="0070C0"/>
                </a:solidFill>
              </a:rPr>
              <a:t>h</a:t>
            </a:r>
            <a:r>
              <a:rPr lang="en-US" altLang="zh-CN" sz="2000" b="1" baseline="-25000" dirty="0">
                <a:solidFill>
                  <a:srgbClr val="0070C0"/>
                </a:solidFill>
              </a:rPr>
              <a:t>1</a:t>
            </a:r>
            <a:r>
              <a:rPr lang="zh-CN" altLang="en-US" sz="2000" b="1" dirty="0">
                <a:solidFill>
                  <a:srgbClr val="0070C0"/>
                </a:solidFill>
              </a:rPr>
              <a:t>大，反应物浓度长度变化</a:t>
            </a:r>
            <a:r>
              <a:rPr lang="zh-CN" altLang="en-US" sz="2000" b="1" dirty="0" smtClean="0">
                <a:solidFill>
                  <a:srgbClr val="0070C0"/>
                </a:solidFill>
              </a:rPr>
              <a:t>大，扩散阻力大，</a:t>
            </a:r>
            <a:endParaRPr lang="en-US" altLang="zh-CN" sz="2000" b="1" dirty="0" smtClean="0">
              <a:solidFill>
                <a:srgbClr val="0070C0"/>
              </a:solidFill>
            </a:endParaRPr>
          </a:p>
          <a:p>
            <a:pPr>
              <a:lnSpc>
                <a:spcPct val="150000"/>
              </a:lnSpc>
            </a:pPr>
            <a:r>
              <a:rPr lang="en-US" altLang="zh-CN" sz="2000" b="1" dirty="0">
                <a:solidFill>
                  <a:srgbClr val="0070C0"/>
                </a:solidFill>
              </a:rPr>
              <a:t> </a:t>
            </a:r>
            <a:r>
              <a:rPr lang="en-US" altLang="zh-CN" sz="2000" b="1" dirty="0" smtClean="0">
                <a:solidFill>
                  <a:srgbClr val="0070C0"/>
                </a:solidFill>
              </a:rPr>
              <a:t>             </a:t>
            </a:r>
            <a:r>
              <a:rPr lang="zh-CN" altLang="en-US" sz="2000" b="1" dirty="0" smtClean="0">
                <a:solidFill>
                  <a:srgbClr val="0070C0"/>
                </a:solidFill>
              </a:rPr>
              <a:t>扩散控制</a:t>
            </a:r>
            <a:endParaRPr lang="zh-CN" altLang="en-US" sz="2000" b="1" dirty="0">
              <a:solidFill>
                <a:srgbClr val="0070C0"/>
              </a:solidFill>
            </a:endParaRPr>
          </a:p>
        </p:txBody>
      </p:sp>
      <p:sp>
        <p:nvSpPr>
          <p:cNvPr id="8" name="Rectangle 2052" descr="永恒"/>
          <p:cNvSpPr txBox="1">
            <a:spLocks noChangeArrowheads="1"/>
          </p:cNvSpPr>
          <p:nvPr/>
        </p:nvSpPr>
        <p:spPr bwMode="auto">
          <a:xfrm>
            <a:off x="1555127" y="188640"/>
            <a:ext cx="9144000" cy="864096"/>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en-US" altLang="zh-CN" sz="4000" b="1" dirty="0">
                <a:solidFill>
                  <a:srgbClr val="FF0000"/>
                </a:solidFill>
                <a:latin typeface="Times New Roman" pitchFamily="18" charset="0"/>
                <a:ea typeface="隶书" pitchFamily="49" charset="-122"/>
                <a:cs typeface="Times New Roman" pitchFamily="18" charset="0"/>
              </a:rPr>
              <a:t>Thiele</a:t>
            </a:r>
            <a:r>
              <a:rPr lang="zh-CN" altLang="en-US" sz="4000" b="1" dirty="0">
                <a:solidFill>
                  <a:srgbClr val="FF0000"/>
                </a:solidFill>
                <a:latin typeface="隶书" pitchFamily="49" charset="-122"/>
                <a:ea typeface="隶书" pitchFamily="49" charset="-122"/>
              </a:rPr>
              <a:t>理论</a:t>
            </a:r>
          </a:p>
        </p:txBody>
      </p:sp>
      <p:graphicFrame>
        <p:nvGraphicFramePr>
          <p:cNvPr id="3" name="对象 2"/>
          <p:cNvGraphicFramePr>
            <a:graphicFrameLocks noChangeAspect="1"/>
          </p:cNvGraphicFramePr>
          <p:nvPr>
            <p:extLst/>
          </p:nvPr>
        </p:nvGraphicFramePr>
        <p:xfrm>
          <a:off x="7757582" y="1912938"/>
          <a:ext cx="1615017" cy="953125"/>
        </p:xfrm>
        <a:graphic>
          <a:graphicData uri="http://schemas.openxmlformats.org/presentationml/2006/ole">
            <mc:AlternateContent xmlns:mc="http://schemas.openxmlformats.org/markup-compatibility/2006">
              <mc:Choice xmlns:v="urn:schemas-microsoft-com:vml" Requires="v">
                <p:oleObj spid="_x0000_s31749" name="公式" r:id="rId5" imgW="774360" imgH="457200" progId="Equation.3">
                  <p:embed/>
                </p:oleObj>
              </mc:Choice>
              <mc:Fallback>
                <p:oleObj name="公式" r:id="rId5" imgW="774360" imgH="457200" progId="Equation.3">
                  <p:embed/>
                  <p:pic>
                    <p:nvPicPr>
                      <p:cNvPr id="0" name=""/>
                      <p:cNvPicPr/>
                      <p:nvPr/>
                    </p:nvPicPr>
                    <p:blipFill>
                      <a:blip r:embed="rId6"/>
                      <a:stretch>
                        <a:fillRect/>
                      </a:stretch>
                    </p:blipFill>
                    <p:spPr>
                      <a:xfrm>
                        <a:off x="7757582" y="1912938"/>
                        <a:ext cx="1615017" cy="953125"/>
                      </a:xfrm>
                      <a:prstGeom prst="rect">
                        <a:avLst/>
                      </a:prstGeom>
                    </p:spPr>
                  </p:pic>
                </p:oleObj>
              </mc:Fallback>
            </mc:AlternateContent>
          </a:graphicData>
        </a:graphic>
      </p:graphicFrame>
    </p:spTree>
    <p:extLst>
      <p:ext uri="{BB962C8B-B14F-4D97-AF65-F5344CB8AC3E}">
        <p14:creationId xmlns:p14="http://schemas.microsoft.com/office/powerpoint/2010/main" val="1252303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575720" y="1772816"/>
            <a:ext cx="5338936" cy="3744416"/>
          </a:xfrm>
        </p:spPr>
        <p:txBody>
          <a:bodyPr>
            <a:normAutofit/>
          </a:bodyPr>
          <a:lstStyle/>
          <a:p>
            <a:pPr>
              <a:lnSpc>
                <a:spcPct val="150000"/>
              </a:lnSpc>
              <a:buFont typeface="Wingdings" pitchFamily="2" charset="2"/>
              <a:buChar char="Ø"/>
            </a:pPr>
            <a:r>
              <a:rPr lang="zh-CN" altLang="en-US" b="1" dirty="0" smtClean="0">
                <a:solidFill>
                  <a:srgbClr val="7030A0"/>
                </a:solidFill>
                <a:latin typeface="华文楷体" pitchFamily="2" charset="-122"/>
                <a:ea typeface="华文楷体" pitchFamily="2" charset="-122"/>
              </a:rPr>
              <a:t>反应速率</a:t>
            </a:r>
            <a:endParaRPr lang="en-US" altLang="zh-CN" b="1" dirty="0">
              <a:solidFill>
                <a:srgbClr val="7030A0"/>
              </a:solidFill>
              <a:latin typeface="华文楷体" pitchFamily="2" charset="-122"/>
              <a:ea typeface="华文楷体" pitchFamily="2" charset="-122"/>
            </a:endParaRPr>
          </a:p>
          <a:p>
            <a:pPr>
              <a:lnSpc>
                <a:spcPct val="150000"/>
              </a:lnSpc>
              <a:buFont typeface="Wingdings" pitchFamily="2" charset="2"/>
              <a:buChar char="Ø"/>
            </a:pPr>
            <a:r>
              <a:rPr lang="zh-CN" altLang="en-US" b="1" dirty="0" smtClean="0">
                <a:solidFill>
                  <a:srgbClr val="7030A0"/>
                </a:solidFill>
                <a:latin typeface="华文楷体" pitchFamily="2" charset="-122"/>
                <a:ea typeface="华文楷体" pitchFamily="2" charset="-122"/>
              </a:rPr>
              <a:t>反应速率方程</a:t>
            </a:r>
            <a:endParaRPr lang="en-US" altLang="zh-CN" b="1" dirty="0" smtClean="0">
              <a:solidFill>
                <a:srgbClr val="7030A0"/>
              </a:solidFill>
              <a:latin typeface="华文楷体" pitchFamily="2" charset="-122"/>
              <a:ea typeface="华文楷体" pitchFamily="2" charset="-122"/>
            </a:endParaRPr>
          </a:p>
          <a:p>
            <a:pPr>
              <a:lnSpc>
                <a:spcPct val="150000"/>
              </a:lnSpc>
              <a:buFont typeface="Wingdings" pitchFamily="2" charset="2"/>
              <a:buChar char="Ø"/>
            </a:pPr>
            <a:r>
              <a:rPr lang="zh-CN" altLang="en-US" b="1" dirty="0" smtClean="0">
                <a:solidFill>
                  <a:srgbClr val="7030A0"/>
                </a:solidFill>
                <a:latin typeface="华文楷体" pitchFamily="2" charset="-122"/>
                <a:ea typeface="华文楷体" pitchFamily="2" charset="-122"/>
              </a:rPr>
              <a:t>温度对反应的影响</a:t>
            </a:r>
            <a:endParaRPr lang="en-US" altLang="zh-CN" b="1" dirty="0" smtClean="0">
              <a:solidFill>
                <a:srgbClr val="7030A0"/>
              </a:solidFill>
              <a:latin typeface="华文楷体" pitchFamily="2" charset="-122"/>
              <a:ea typeface="华文楷体" pitchFamily="2" charset="-122"/>
            </a:endParaRPr>
          </a:p>
          <a:p>
            <a:pPr>
              <a:lnSpc>
                <a:spcPct val="150000"/>
              </a:lnSpc>
              <a:buFont typeface="Wingdings" pitchFamily="2" charset="2"/>
              <a:buChar char="Ø"/>
            </a:pPr>
            <a:r>
              <a:rPr lang="zh-CN" altLang="en-US" b="1" dirty="0" smtClean="0">
                <a:solidFill>
                  <a:srgbClr val="7030A0"/>
                </a:solidFill>
                <a:latin typeface="华文楷体" pitchFamily="2" charset="-122"/>
                <a:ea typeface="华文楷体" pitchFamily="2" charset="-122"/>
              </a:rPr>
              <a:t>复合反应</a:t>
            </a:r>
            <a:endParaRPr lang="en-US" altLang="zh-CN" b="1" dirty="0" smtClean="0">
              <a:solidFill>
                <a:srgbClr val="7030A0"/>
              </a:solidFill>
              <a:latin typeface="华文楷体" pitchFamily="2" charset="-122"/>
              <a:ea typeface="华文楷体" pitchFamily="2" charset="-122"/>
            </a:endParaRPr>
          </a:p>
        </p:txBody>
      </p:sp>
      <p:sp>
        <p:nvSpPr>
          <p:cNvPr id="4" name="Rectangle 2052" descr="永恒"/>
          <p:cNvSpPr>
            <a:spLocks noChangeArrowheads="1"/>
          </p:cNvSpPr>
          <p:nvPr/>
        </p:nvSpPr>
        <p:spPr bwMode="auto">
          <a:xfrm>
            <a:off x="1631504" y="271109"/>
            <a:ext cx="8928992" cy="86705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FF0B2E"/>
                </a:solidFill>
                <a:ea typeface="隶书" pitchFamily="49" charset="-122"/>
              </a:rPr>
              <a:t>反应动力学基本概念</a:t>
            </a:r>
            <a:endParaRPr lang="zh-CN" altLang="en-US" sz="3600" dirty="0">
              <a:solidFill>
                <a:prstClr val="black"/>
              </a:solidFill>
            </a:endParaRPr>
          </a:p>
        </p:txBody>
      </p:sp>
    </p:spTree>
    <p:extLst>
      <p:ext uri="{BB962C8B-B14F-4D97-AF65-F5344CB8AC3E}">
        <p14:creationId xmlns:p14="http://schemas.microsoft.com/office/powerpoint/2010/main" val="1659822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9315" name="Rectangle 3"/>
              <p:cNvSpPr>
                <a:spLocks noGrp="1" noChangeArrowheads="1"/>
              </p:cNvSpPr>
              <p:nvPr>
                <p:ph type="body" idx="1"/>
              </p:nvPr>
            </p:nvSpPr>
            <p:spPr>
              <a:xfrm>
                <a:off x="892038" y="2938463"/>
                <a:ext cx="5762762" cy="3235914"/>
              </a:xfrm>
            </p:spPr>
            <p:txBody>
              <a:bodyPr>
                <a:normAutofit/>
              </a:bodyPr>
              <a:lstStyle/>
              <a:p>
                <a:pPr>
                  <a:buFont typeface="Wingdings" pitchFamily="2" charset="2"/>
                  <a:buChar char="Ø"/>
                </a:pPr>
                <a:r>
                  <a:rPr lang="en-US" altLang="zh-CN" sz="2800" b="1" dirty="0">
                    <a:latin typeface="华文楷体" pitchFamily="2" charset="-122"/>
                    <a:ea typeface="华文楷体" pitchFamily="2" charset="-122"/>
                  </a:rPr>
                  <a:t>h</a:t>
                </a:r>
                <a:r>
                  <a:rPr lang="en-US" altLang="zh-CN" sz="2800" b="1" baseline="-25000" dirty="0">
                    <a:latin typeface="华文楷体" pitchFamily="2" charset="-122"/>
                    <a:ea typeface="华文楷体" pitchFamily="2" charset="-122"/>
                  </a:rPr>
                  <a:t>1</a:t>
                </a:r>
                <a:r>
                  <a:rPr lang="zh-CN" altLang="en-US" sz="2800" b="1" dirty="0">
                    <a:latin typeface="华文楷体" pitchFamily="2" charset="-122"/>
                    <a:ea typeface="华文楷体" pitchFamily="2" charset="-122"/>
                  </a:rPr>
                  <a:t>大，</a:t>
                </a:r>
                <a:r>
                  <a:rPr lang="zh-CN" altLang="en-US" sz="2800" b="1" dirty="0">
                    <a:solidFill>
                      <a:srgbClr val="FF0000"/>
                    </a:solidFill>
                    <a:latin typeface="华文楷体" pitchFamily="2" charset="-122"/>
                    <a:ea typeface="华文楷体" pitchFamily="2" charset="-122"/>
                  </a:rPr>
                  <a:t>快反应、小孔径  </a:t>
                </a:r>
                <a:r>
                  <a:rPr lang="en-US" altLang="zh-CN" sz="2800" b="1" dirty="0">
                    <a:latin typeface="Times New Roman" pitchFamily="18" charset="0"/>
                    <a:ea typeface="华文楷体" pitchFamily="2" charset="-122"/>
                    <a:cs typeface="Times New Roman" pitchFamily="18" charset="0"/>
                  </a:rPr>
                  <a:t>F=1/h</a:t>
                </a:r>
                <a:r>
                  <a:rPr lang="en-US" altLang="zh-CN" sz="2800" b="1" baseline="-25000" dirty="0">
                    <a:latin typeface="Times New Roman" pitchFamily="18" charset="0"/>
                    <a:ea typeface="华文楷体" pitchFamily="2" charset="-122"/>
                    <a:cs typeface="Times New Roman" pitchFamily="18" charset="0"/>
                  </a:rPr>
                  <a:t>1</a:t>
                </a:r>
              </a:p>
              <a:p>
                <a:pPr>
                  <a:buFont typeface="Wingdings" pitchFamily="2" charset="2"/>
                  <a:buNone/>
                </a:pPr>
                <a:r>
                  <a:rPr lang="en-US" altLang="zh-CN" sz="2800" b="1" dirty="0">
                    <a:latin typeface="华文楷体" pitchFamily="2" charset="-122"/>
                    <a:ea typeface="华文楷体" pitchFamily="2" charset="-122"/>
                  </a:rPr>
                  <a:t>         </a:t>
                </a:r>
                <a:r>
                  <a:rPr lang="zh-CN" altLang="en-US" sz="2800" b="1" dirty="0">
                    <a:latin typeface="华文楷体" pitchFamily="2" charset="-122"/>
                    <a:ea typeface="华文楷体" pitchFamily="2" charset="-122"/>
                  </a:rPr>
                  <a:t>内扩散影响使得表面利用率低  </a:t>
                </a:r>
              </a:p>
              <a:p>
                <a:pPr>
                  <a:buFont typeface="Wingdings" pitchFamily="2" charset="2"/>
                  <a:buNone/>
                </a:pPr>
                <a:r>
                  <a:rPr lang="zh-CN" altLang="en-US" sz="2800" b="1" dirty="0" smtClean="0">
                    <a:latin typeface="华文楷体" pitchFamily="2" charset="-122"/>
                    <a:ea typeface="华文楷体" pitchFamily="2" charset="-122"/>
                  </a:rPr>
                  <a:t>            </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𝑟</m:t>
                        </m:r>
                      </m:e>
                      <m:sub>
                        <m:f>
                          <m:fPr>
                            <m:type m:val="skw"/>
                            <m:ctrlPr>
                              <a:rPr lang="zh-CN"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sub>
                    </m:sSub>
                    <m:r>
                      <a:rPr lang="en-US" altLang="zh-CN" sz="2800" i="1">
                        <a:latin typeface="Cambria Math" panose="02040503050406030204" pitchFamily="18" charset="0"/>
                      </a:rPr>
                      <m:t>∝ </m:t>
                    </m:r>
                    <m:rad>
                      <m:radPr>
                        <m:degHide m:val="on"/>
                        <m:ctrlPr>
                          <a:rPr lang="zh-CN" altLang="zh-CN" sz="2800" i="1">
                            <a:latin typeface="Cambria Math" panose="02040503050406030204" pitchFamily="18" charset="0"/>
                          </a:rPr>
                        </m:ctrlPr>
                      </m:radPr>
                      <m:deg/>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𝑘</m:t>
                            </m:r>
                          </m:e>
                          <m:sub>
                            <m:r>
                              <a:rPr lang="en-US" altLang="zh-CN" sz="2800" i="1">
                                <a:latin typeface="Cambria Math" panose="02040503050406030204" pitchFamily="18" charset="0"/>
                              </a:rPr>
                              <m:t>1</m:t>
                            </m:r>
                          </m:sub>
                        </m:sSub>
                      </m:e>
                    </m:rad>
                  </m:oMath>
                </a14:m>
                <a:endParaRPr lang="zh-CN" altLang="en-US" sz="2800" dirty="0"/>
              </a:p>
              <a:p>
                <a:pPr>
                  <a:spcBef>
                    <a:spcPts val="1800"/>
                  </a:spcBef>
                  <a:buFont typeface="Wingdings" pitchFamily="2" charset="2"/>
                  <a:buChar char="Ø"/>
                </a:pPr>
                <a:r>
                  <a:rPr lang="en-US" altLang="zh-CN" sz="2800" b="1" dirty="0">
                    <a:latin typeface="华文楷体" pitchFamily="2" charset="-122"/>
                    <a:ea typeface="华文楷体" pitchFamily="2" charset="-122"/>
                  </a:rPr>
                  <a:t>h</a:t>
                </a:r>
                <a:r>
                  <a:rPr lang="en-US" altLang="zh-CN" sz="2800" b="1" baseline="-25000" dirty="0">
                    <a:latin typeface="华文楷体" pitchFamily="2" charset="-122"/>
                    <a:ea typeface="华文楷体" pitchFamily="2" charset="-122"/>
                  </a:rPr>
                  <a:t>1</a:t>
                </a:r>
                <a:r>
                  <a:rPr lang="zh-CN" altLang="en-US" sz="2800" b="1" dirty="0">
                    <a:latin typeface="华文楷体" pitchFamily="2" charset="-122"/>
                    <a:ea typeface="华文楷体" pitchFamily="2" charset="-122"/>
                  </a:rPr>
                  <a:t>小，</a:t>
                </a:r>
                <a:r>
                  <a:rPr lang="zh-CN" altLang="en-US" sz="2800" b="1" dirty="0">
                    <a:solidFill>
                      <a:srgbClr val="339933"/>
                    </a:solidFill>
                    <a:latin typeface="华文楷体" pitchFamily="2" charset="-122"/>
                    <a:ea typeface="华文楷体" pitchFamily="2" charset="-122"/>
                  </a:rPr>
                  <a:t>慢反应、大孔径  </a:t>
                </a:r>
                <a:r>
                  <a:rPr lang="en-US" altLang="zh-CN" sz="2800" b="1" dirty="0">
                    <a:latin typeface="Times New Roman" pitchFamily="18" charset="0"/>
                    <a:ea typeface="华文楷体" pitchFamily="2" charset="-122"/>
                    <a:cs typeface="Times New Roman" pitchFamily="18" charset="0"/>
                  </a:rPr>
                  <a:t>F=1</a:t>
                </a:r>
              </a:p>
              <a:p>
                <a:pPr>
                  <a:buNone/>
                </a:pPr>
                <a:r>
                  <a:rPr lang="en-US" altLang="zh-CN" sz="2800" b="1" dirty="0">
                    <a:latin typeface="华文楷体" pitchFamily="2" charset="-122"/>
                    <a:ea typeface="华文楷体" pitchFamily="2" charset="-122"/>
                  </a:rPr>
                  <a:t>        </a:t>
                </a:r>
                <a:r>
                  <a:rPr lang="zh-CN" altLang="en-US" sz="2800" b="1" dirty="0">
                    <a:latin typeface="华文楷体" pitchFamily="2" charset="-122"/>
                    <a:ea typeface="华文楷体" pitchFamily="2" charset="-122"/>
                  </a:rPr>
                  <a:t>内扩散基本没有影响</a:t>
                </a:r>
              </a:p>
              <a:p>
                <a:endParaRPr lang="en-US" altLang="zh-CN" sz="2800" dirty="0"/>
              </a:p>
            </p:txBody>
          </p:sp>
        </mc:Choice>
        <mc:Fallback xmlns="">
          <p:sp>
            <p:nvSpPr>
              <p:cNvPr id="269315" name="Rectangle 3"/>
              <p:cNvSpPr>
                <a:spLocks noGrp="1" noRot="1" noChangeAspect="1" noMove="1" noResize="1" noEditPoints="1" noAdjustHandles="1" noChangeArrowheads="1" noChangeShapeType="1" noTextEdit="1"/>
              </p:cNvSpPr>
              <p:nvPr>
                <p:ph type="body" idx="1"/>
              </p:nvPr>
            </p:nvSpPr>
            <p:spPr>
              <a:xfrm>
                <a:off x="892038" y="2938463"/>
                <a:ext cx="5762762" cy="3235914"/>
              </a:xfrm>
              <a:blipFill rotWithShape="0">
                <a:blip r:embed="rId5"/>
                <a:stretch>
                  <a:fillRect l="-106" t="-2260"/>
                </a:stretch>
              </a:blipFill>
            </p:spPr>
            <p:txBody>
              <a:bodyPr/>
              <a:lstStyle/>
              <a:p>
                <a:r>
                  <a:rPr lang="zh-CN" altLang="en-US">
                    <a:noFill/>
                  </a:rPr>
                  <a:t> </a:t>
                </a:r>
              </a:p>
            </p:txBody>
          </p:sp>
        </mc:Fallback>
      </mc:AlternateContent>
      <p:sp>
        <p:nvSpPr>
          <p:cNvPr id="269316" name="Rectangle 4"/>
          <p:cNvSpPr>
            <a:spLocks noChangeArrowheads="1"/>
          </p:cNvSpPr>
          <p:nvPr/>
        </p:nvSpPr>
        <p:spPr bwMode="auto">
          <a:xfrm>
            <a:off x="1524001" y="-184987"/>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solidFill>
                <a:prstClr val="black"/>
              </a:solidFill>
            </a:endParaRPr>
          </a:p>
        </p:txBody>
      </p:sp>
      <p:graphicFrame>
        <p:nvGraphicFramePr>
          <p:cNvPr id="269317" name="Object 5"/>
          <p:cNvGraphicFramePr>
            <a:graphicFrameLocks noChangeAspect="1"/>
          </p:cNvGraphicFramePr>
          <p:nvPr>
            <p:extLst/>
          </p:nvPr>
        </p:nvGraphicFramePr>
        <p:xfrm>
          <a:off x="1333153" y="782360"/>
          <a:ext cx="5260975" cy="2230438"/>
        </p:xfrm>
        <a:graphic>
          <a:graphicData uri="http://schemas.openxmlformats.org/presentationml/2006/ole">
            <mc:AlternateContent xmlns:mc="http://schemas.openxmlformats.org/markup-compatibility/2006">
              <mc:Choice xmlns:v="urn:schemas-microsoft-com:vml" Requires="v">
                <p:oleObj spid="_x0000_s32773" name="公式" r:id="rId6" imgW="2844720" imgH="1244520" progId="Equation.3">
                  <p:embed/>
                </p:oleObj>
              </mc:Choice>
              <mc:Fallback>
                <p:oleObj name="公式" r:id="rId6" imgW="2844720" imgH="1244520" progId="Equation.3">
                  <p:embed/>
                  <p:pic>
                    <p:nvPicPr>
                      <p:cNvPr id="0" name=""/>
                      <p:cNvPicPr>
                        <a:picLocks noChangeAspect="1" noChangeArrowheads="1"/>
                      </p:cNvPicPr>
                      <p:nvPr/>
                    </p:nvPicPr>
                    <p:blipFill>
                      <a:blip r:embed="rId7"/>
                      <a:srcRect/>
                      <a:stretch>
                        <a:fillRect/>
                      </a:stretch>
                    </p:blipFill>
                    <p:spPr bwMode="auto">
                      <a:xfrm>
                        <a:off x="1333153" y="782360"/>
                        <a:ext cx="5260975" cy="223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文本框 2"/>
          <p:cNvSpPr txBox="1"/>
          <p:nvPr/>
        </p:nvSpPr>
        <p:spPr>
          <a:xfrm>
            <a:off x="1710014" y="320695"/>
            <a:ext cx="2646878" cy="461665"/>
          </a:xfrm>
          <a:prstGeom prst="rect">
            <a:avLst/>
          </a:prstGeom>
          <a:noFill/>
        </p:spPr>
        <p:txBody>
          <a:bodyPr wrap="none" rtlCol="0">
            <a:spAutoFit/>
          </a:bodyPr>
          <a:lstStyle/>
          <a:p>
            <a:r>
              <a:rPr lang="zh-CN" altLang="en-US" sz="2400" dirty="0">
                <a:solidFill>
                  <a:srgbClr val="C00000"/>
                </a:solidFill>
              </a:rPr>
              <a:t>半孔内的反应速率</a:t>
            </a:r>
          </a:p>
        </p:txBody>
      </p:sp>
      <p:pic>
        <p:nvPicPr>
          <p:cNvPr id="2" name="图片 1"/>
          <p:cNvPicPr>
            <a:picLocks noChangeAspect="1"/>
          </p:cNvPicPr>
          <p:nvPr/>
        </p:nvPicPr>
        <p:blipFill>
          <a:blip r:embed="rId8"/>
          <a:stretch>
            <a:fillRect/>
          </a:stretch>
        </p:blipFill>
        <p:spPr>
          <a:xfrm>
            <a:off x="6932185" y="782360"/>
            <a:ext cx="4597748" cy="4902200"/>
          </a:xfrm>
          <a:prstGeom prst="rect">
            <a:avLst/>
          </a:prstGeom>
        </p:spPr>
      </p:pic>
      <p:sp>
        <p:nvSpPr>
          <p:cNvPr id="4" name="文本框 3"/>
          <p:cNvSpPr txBox="1"/>
          <p:nvPr/>
        </p:nvSpPr>
        <p:spPr>
          <a:xfrm>
            <a:off x="7870014" y="1298410"/>
            <a:ext cx="1620957" cy="307777"/>
          </a:xfrm>
          <a:prstGeom prst="rect">
            <a:avLst/>
          </a:prstGeom>
          <a:noFill/>
        </p:spPr>
        <p:txBody>
          <a:bodyPr wrap="none" rtlCol="0">
            <a:spAutoFit/>
          </a:bodyPr>
          <a:lstStyle/>
          <a:p>
            <a:r>
              <a:rPr lang="zh-CN" altLang="en-US" sz="1400" b="1" dirty="0" smtClean="0">
                <a:solidFill>
                  <a:srgbClr val="C00000"/>
                </a:solidFill>
              </a:rPr>
              <a:t>单圆柱孔一级反应</a:t>
            </a:r>
            <a:endParaRPr lang="zh-CN" altLang="en-US" sz="1400" b="1" dirty="0">
              <a:solidFill>
                <a:srgbClr val="C00000"/>
              </a:solidFill>
            </a:endParaRPr>
          </a:p>
        </p:txBody>
      </p:sp>
      <p:sp>
        <p:nvSpPr>
          <p:cNvPr id="5" name="矩形 4"/>
          <p:cNvSpPr/>
          <p:nvPr/>
        </p:nvSpPr>
        <p:spPr>
          <a:xfrm>
            <a:off x="9146393" y="1965681"/>
            <a:ext cx="1690940" cy="307777"/>
          </a:xfrm>
          <a:prstGeom prst="rect">
            <a:avLst/>
          </a:prstGeom>
        </p:spPr>
        <p:txBody>
          <a:bodyPr wrap="square">
            <a:spAutoFit/>
          </a:bodyPr>
          <a:lstStyle/>
          <a:p>
            <a:r>
              <a:rPr lang="zh-CN" altLang="en-US" sz="1400" b="1" dirty="0" smtClean="0">
                <a:solidFill>
                  <a:srgbClr val="C00000"/>
                </a:solidFill>
              </a:rPr>
              <a:t>单圆柱孔零级反应</a:t>
            </a:r>
            <a:endParaRPr lang="zh-CN" altLang="en-US" sz="1400" b="1" dirty="0">
              <a:solidFill>
                <a:srgbClr val="C00000"/>
              </a:solidFill>
            </a:endParaRPr>
          </a:p>
        </p:txBody>
      </p:sp>
      <p:sp>
        <p:nvSpPr>
          <p:cNvPr id="9" name="矩形 8"/>
          <p:cNvSpPr/>
          <p:nvPr/>
        </p:nvSpPr>
        <p:spPr>
          <a:xfrm rot="3215657">
            <a:off x="7613926" y="3047922"/>
            <a:ext cx="1690940" cy="307777"/>
          </a:xfrm>
          <a:prstGeom prst="rect">
            <a:avLst/>
          </a:prstGeom>
        </p:spPr>
        <p:txBody>
          <a:bodyPr wrap="square">
            <a:spAutoFit/>
          </a:bodyPr>
          <a:lstStyle/>
          <a:p>
            <a:r>
              <a:rPr lang="zh-CN" altLang="en-US" sz="1400" b="1" dirty="0" smtClean="0">
                <a:solidFill>
                  <a:srgbClr val="C00000"/>
                </a:solidFill>
              </a:rPr>
              <a:t>单圆柱孔二级反应</a:t>
            </a:r>
            <a:endParaRPr lang="zh-CN" altLang="en-US" sz="1400" b="1" dirty="0">
              <a:solidFill>
                <a:srgbClr val="C00000"/>
              </a:solidFill>
            </a:endParaRPr>
          </a:p>
        </p:txBody>
      </p:sp>
      <p:sp>
        <p:nvSpPr>
          <p:cNvPr id="11" name="文本框 10"/>
          <p:cNvSpPr txBox="1"/>
          <p:nvPr/>
        </p:nvSpPr>
        <p:spPr>
          <a:xfrm>
            <a:off x="9085037" y="3149002"/>
            <a:ext cx="1620957" cy="307777"/>
          </a:xfrm>
          <a:prstGeom prst="rect">
            <a:avLst/>
          </a:prstGeom>
          <a:noFill/>
        </p:spPr>
        <p:txBody>
          <a:bodyPr wrap="none" rtlCol="0">
            <a:spAutoFit/>
          </a:bodyPr>
          <a:lstStyle/>
          <a:p>
            <a:r>
              <a:rPr lang="zh-CN" altLang="en-US" sz="1400" b="1" dirty="0" smtClean="0">
                <a:solidFill>
                  <a:srgbClr val="C00000"/>
                </a:solidFill>
              </a:rPr>
              <a:t>球型颗粒一级反应</a:t>
            </a:r>
            <a:endParaRPr lang="zh-CN" altLang="en-US" sz="1400" b="1" dirty="0">
              <a:solidFill>
                <a:srgbClr val="C00000"/>
              </a:solidFill>
            </a:endParaRPr>
          </a:p>
        </p:txBody>
      </p:sp>
      <p:sp>
        <p:nvSpPr>
          <p:cNvPr id="6" name="文本框 5"/>
          <p:cNvSpPr txBox="1"/>
          <p:nvPr/>
        </p:nvSpPr>
        <p:spPr>
          <a:xfrm>
            <a:off x="6796718" y="5967959"/>
            <a:ext cx="5232523" cy="369332"/>
          </a:xfrm>
          <a:prstGeom prst="rect">
            <a:avLst/>
          </a:prstGeom>
          <a:noFill/>
        </p:spPr>
        <p:txBody>
          <a:bodyPr wrap="none" rtlCol="0">
            <a:spAutoFit/>
          </a:bodyPr>
          <a:lstStyle/>
          <a:p>
            <a:r>
              <a:rPr lang="zh-CN" altLang="en-US" b="1" dirty="0" smtClean="0">
                <a:solidFill>
                  <a:srgbClr val="1E13AD"/>
                </a:solidFill>
              </a:rPr>
              <a:t>随着模数和反应级数的增加，内扩散影响越显著</a:t>
            </a:r>
            <a:endParaRPr lang="zh-CN" altLang="en-US" b="1" dirty="0">
              <a:solidFill>
                <a:srgbClr val="1E13AD"/>
              </a:solidFill>
            </a:endParaRPr>
          </a:p>
        </p:txBody>
      </p:sp>
    </p:spTree>
    <p:extLst>
      <p:ext uri="{BB962C8B-B14F-4D97-AF65-F5344CB8AC3E}">
        <p14:creationId xmlns:p14="http://schemas.microsoft.com/office/powerpoint/2010/main" val="1825526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extLst mod="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339" name="Group 3"/>
          <p:cNvGraphicFramePr>
            <a:graphicFrameLocks noGrp="1"/>
          </p:cNvGraphicFramePr>
          <p:nvPr>
            <p:ph sz="half" idx="1"/>
            <p:extLst/>
          </p:nvPr>
        </p:nvGraphicFramePr>
        <p:xfrm>
          <a:off x="2235200" y="2518378"/>
          <a:ext cx="7283450" cy="2801042"/>
        </p:xfrm>
        <a:graphic>
          <a:graphicData uri="http://schemas.openxmlformats.org/drawingml/2006/table">
            <a:tbl>
              <a:tblPr/>
              <a:tblGrid>
                <a:gridCol w="1522512"/>
                <a:gridCol w="1512168"/>
                <a:gridCol w="1368152"/>
                <a:gridCol w="1191518"/>
                <a:gridCol w="1689100"/>
              </a:tblGrid>
              <a:tr h="7200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速控步骤</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反应级次</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活化能</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比表面</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孔容</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0081">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化学反应</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n</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E</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0" i="0" u="none" strike="noStrike" cap="none" normalizeH="0" baseline="0" dirty="0" err="1" smtClean="0">
                          <a:ln>
                            <a:noFill/>
                          </a:ln>
                          <a:solidFill>
                            <a:schemeClr val="tx1"/>
                          </a:solidFill>
                          <a:effectLst/>
                          <a:latin typeface="Arial" charset="0"/>
                          <a:ea typeface="宋体" pitchFamily="2" charset="-122"/>
                        </a:rPr>
                        <a:t>Sg</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dirty="0" smtClean="0">
                          <a:ln>
                            <a:noFill/>
                          </a:ln>
                          <a:solidFill>
                            <a:schemeClr val="tx1"/>
                          </a:solidFill>
                          <a:effectLst/>
                          <a:latin typeface="Arial" charset="0"/>
                          <a:ea typeface="宋体" pitchFamily="2" charset="-122"/>
                        </a:rPr>
                        <a:t>无关</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239">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容积扩散</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n/2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E/2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zh-CN" sz="2400" b="0" i="0" u="none" strike="noStrike" cap="none" normalizeH="0" baseline="0" smtClean="0">
                        <a:ln>
                          <a:noFill/>
                        </a:ln>
                        <a:solidFill>
                          <a:schemeClr val="tx1"/>
                        </a:solidFill>
                        <a:effectLst/>
                        <a:latin typeface="Arial" charset="0"/>
                        <a:ea typeface="宋体" pitchFamily="2" charset="-122"/>
                      </a:endParaRP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zh-CN" sz="2400" b="0" i="0" u="none" strike="noStrike" cap="none" normalizeH="0" baseline="0" dirty="0" smtClean="0">
                        <a:ln>
                          <a:noFill/>
                        </a:ln>
                        <a:solidFill>
                          <a:schemeClr val="tx1"/>
                        </a:solidFill>
                        <a:effectLst/>
                        <a:latin typeface="Arial" charset="0"/>
                        <a:ea typeface="宋体" pitchFamily="2" charset="-122"/>
                      </a:endParaRP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64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努森扩散</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(n+1)/2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E/2</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无关</a:t>
                      </a:r>
                    </a:p>
                  </a:txBody>
                  <a:tcPr marL="92075" marR="92075"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Vg</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70371" name="Object 35"/>
          <p:cNvGraphicFramePr>
            <a:graphicFrameLocks noGrp="1" noChangeAspect="1"/>
          </p:cNvGraphicFramePr>
          <p:nvPr>
            <p:ph sz="quarter" idx="2"/>
            <p:extLst/>
          </p:nvPr>
        </p:nvGraphicFramePr>
        <p:xfrm>
          <a:off x="6838950" y="4054971"/>
          <a:ext cx="552450" cy="476250"/>
        </p:xfrm>
        <a:graphic>
          <a:graphicData uri="http://schemas.openxmlformats.org/presentationml/2006/ole">
            <mc:AlternateContent xmlns:mc="http://schemas.openxmlformats.org/markup-compatibility/2006">
              <mc:Choice xmlns:v="urn:schemas-microsoft-com:vml" Requires="v">
                <p:oleObj spid="_x0000_s33800" name="公式" r:id="rId3" imgW="368280" imgH="317160" progId="Equation.3">
                  <p:embed/>
                </p:oleObj>
              </mc:Choice>
              <mc:Fallback>
                <p:oleObj name="公式" r:id="rId3" imgW="368280" imgH="317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50" y="4054971"/>
                        <a:ext cx="552450" cy="476250"/>
                      </a:xfrm>
                      <a:prstGeom prst="rect">
                        <a:avLst/>
                      </a:prstGeom>
                      <a:noFill/>
                      <a:ln>
                        <a:noFill/>
                      </a:ln>
                      <a:effectLst/>
                      <a:extLst/>
                    </p:spPr>
                  </p:pic>
                </p:oleObj>
              </mc:Fallback>
            </mc:AlternateContent>
          </a:graphicData>
        </a:graphic>
      </p:graphicFrame>
      <p:graphicFrame>
        <p:nvGraphicFramePr>
          <p:cNvPr id="270372" name="Object 36"/>
          <p:cNvGraphicFramePr>
            <a:graphicFrameLocks noGrp="1" noChangeAspect="1"/>
          </p:cNvGraphicFramePr>
          <p:nvPr>
            <p:ph sz="quarter" idx="3"/>
            <p:extLst/>
          </p:nvPr>
        </p:nvGraphicFramePr>
        <p:xfrm>
          <a:off x="8251296" y="4059224"/>
          <a:ext cx="528637" cy="471997"/>
        </p:xfrm>
        <a:graphic>
          <a:graphicData uri="http://schemas.openxmlformats.org/presentationml/2006/ole">
            <mc:AlternateContent xmlns:mc="http://schemas.openxmlformats.org/markup-compatibility/2006">
              <mc:Choice xmlns:v="urn:schemas-microsoft-com:vml" Requires="v">
                <p:oleObj spid="_x0000_s33801" name="公式" r:id="rId5" imgW="355320" imgH="317160" progId="Equation.3">
                  <p:embed/>
                </p:oleObj>
              </mc:Choice>
              <mc:Fallback>
                <p:oleObj name="公式" r:id="rId5" imgW="35532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1296" y="4059224"/>
                        <a:ext cx="528637" cy="471997"/>
                      </a:xfrm>
                      <a:prstGeom prst="rect">
                        <a:avLst/>
                      </a:prstGeom>
                      <a:noFill/>
                      <a:ln>
                        <a:noFill/>
                      </a:ln>
                      <a:effectLst/>
                      <a:extLst/>
                    </p:spPr>
                  </p:pic>
                </p:oleObj>
              </mc:Fallback>
            </mc:AlternateContent>
          </a:graphicData>
        </a:graphic>
      </p:graphicFrame>
      <p:sp>
        <p:nvSpPr>
          <p:cNvPr id="6" name="Rectangle 2052" descr="永恒"/>
          <p:cNvSpPr txBox="1">
            <a:spLocks noChangeArrowheads="1"/>
          </p:cNvSpPr>
          <p:nvPr/>
        </p:nvSpPr>
        <p:spPr bwMode="auto">
          <a:xfrm>
            <a:off x="1524000" y="260648"/>
            <a:ext cx="9144000" cy="864096"/>
          </a:xfrm>
          <a:prstGeom prst="rect">
            <a:avLst/>
          </a:prstGeom>
          <a:blipFill dpi="0" rotWithShape="0">
            <a:blip r:embed="rId7"/>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zh-CN" altLang="en-US" sz="4000" b="1" dirty="0">
                <a:solidFill>
                  <a:srgbClr val="FF0000"/>
                </a:solidFill>
                <a:latin typeface="隶书" pitchFamily="49" charset="-122"/>
                <a:ea typeface="隶书" pitchFamily="49" charset="-122"/>
              </a:rPr>
              <a:t>内扩散对</a:t>
            </a:r>
            <a:r>
              <a:rPr lang="zh-CN" altLang="en-US" sz="4000" b="1" dirty="0" smtClean="0">
                <a:solidFill>
                  <a:srgbClr val="FF0000"/>
                </a:solidFill>
                <a:latin typeface="隶书" pitchFamily="49" charset="-122"/>
                <a:ea typeface="隶书" pitchFamily="49" charset="-122"/>
              </a:rPr>
              <a:t>反应</a:t>
            </a:r>
            <a:r>
              <a:rPr lang="zh-CN" altLang="en-US" sz="4000" b="1" dirty="0">
                <a:solidFill>
                  <a:srgbClr val="FF0000"/>
                </a:solidFill>
                <a:latin typeface="隶书" pitchFamily="49" charset="-122"/>
                <a:ea typeface="隶书" pitchFamily="49" charset="-122"/>
              </a:rPr>
              <a:t>动力学</a:t>
            </a:r>
            <a:r>
              <a:rPr lang="zh-CN" altLang="en-US" sz="4000" b="1" dirty="0" smtClean="0">
                <a:solidFill>
                  <a:srgbClr val="FF0000"/>
                </a:solidFill>
                <a:latin typeface="隶书" pitchFamily="49" charset="-122"/>
                <a:ea typeface="隶书" pitchFamily="49" charset="-122"/>
              </a:rPr>
              <a:t>参数</a:t>
            </a:r>
            <a:r>
              <a:rPr lang="zh-CN" altLang="en-US" sz="4000" b="1" dirty="0">
                <a:solidFill>
                  <a:srgbClr val="FF0000"/>
                </a:solidFill>
                <a:latin typeface="隶书" pitchFamily="49" charset="-122"/>
                <a:ea typeface="隶书" pitchFamily="49" charset="-122"/>
              </a:rPr>
              <a:t>的影响</a:t>
            </a:r>
          </a:p>
        </p:txBody>
      </p:sp>
    </p:spTree>
    <p:extLst>
      <p:ext uri="{BB962C8B-B14F-4D97-AF65-F5344CB8AC3E}">
        <p14:creationId xmlns:p14="http://schemas.microsoft.com/office/powerpoint/2010/main" val="2395918477"/>
      </p:ext>
    </p:extLst>
  </p:cSld>
  <p:clrMapOvr>
    <a:masterClrMapping/>
  </p:clrMapOvr>
  <p:transition>
    <p:blinds dir="vert"/>
  </p:transition>
  <p:timing>
    <p:tnLst>
      <p:par>
        <p:cTn id="1" dur="indefinite" restart="never" nodeType="tmRoot"/>
      </p:par>
    </p:tnLst>
  </p:timing>
  <p:extLst mod="1"/>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type="body" idx="1"/>
          </p:nvPr>
        </p:nvSpPr>
        <p:spPr/>
        <p:txBody>
          <a:bodyPr/>
          <a:lstStyle/>
          <a:p>
            <a:pPr>
              <a:lnSpc>
                <a:spcPct val="125000"/>
              </a:lnSpc>
            </a:pPr>
            <a:r>
              <a:rPr lang="zh-CN" altLang="en-US" sz="2800" dirty="0">
                <a:latin typeface="+mn-ea"/>
              </a:rPr>
              <a:t>表观速率与催化剂粒度成反比</a:t>
            </a:r>
          </a:p>
          <a:p>
            <a:pPr>
              <a:lnSpc>
                <a:spcPct val="125000"/>
              </a:lnSpc>
              <a:buFont typeface="Wingdings" pitchFamily="2" charset="2"/>
              <a:buNone/>
            </a:pPr>
            <a:r>
              <a:rPr lang="zh-CN" altLang="en-US" sz="2800" dirty="0">
                <a:latin typeface="+mn-ea"/>
              </a:rPr>
              <a:t>    颗粒越小、反应速率越大</a:t>
            </a:r>
          </a:p>
          <a:p>
            <a:pPr>
              <a:lnSpc>
                <a:spcPct val="125000"/>
              </a:lnSpc>
            </a:pPr>
            <a:r>
              <a:rPr lang="zh-CN" altLang="en-US" sz="2800" dirty="0">
                <a:latin typeface="+mn-ea"/>
              </a:rPr>
              <a:t>表观活化能接近低温测定的真实活化能的一半</a:t>
            </a:r>
          </a:p>
          <a:p>
            <a:pPr>
              <a:lnSpc>
                <a:spcPct val="125000"/>
              </a:lnSpc>
            </a:pPr>
            <a:r>
              <a:rPr lang="zh-CN" altLang="en-US" sz="2800" dirty="0" smtClean="0">
                <a:latin typeface="+mn-ea"/>
              </a:rPr>
              <a:t>增加停留时间，表观活化能不受影响</a:t>
            </a:r>
          </a:p>
          <a:p>
            <a:pPr marL="0" indent="0">
              <a:buNone/>
            </a:pPr>
            <a:endParaRPr lang="en-US" altLang="zh-CN" dirty="0"/>
          </a:p>
        </p:txBody>
      </p:sp>
      <p:sp>
        <p:nvSpPr>
          <p:cNvPr id="4" name="Rectangle 2052" descr="永恒"/>
          <p:cNvSpPr txBox="1">
            <a:spLocks noChangeArrowheads="1"/>
          </p:cNvSpPr>
          <p:nvPr/>
        </p:nvSpPr>
        <p:spPr bwMode="auto">
          <a:xfrm>
            <a:off x="1574441" y="236451"/>
            <a:ext cx="9036496" cy="86409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defTabSz="855048"/>
            <a:r>
              <a:rPr lang="zh-CN" altLang="en-US" b="1" dirty="0">
                <a:solidFill>
                  <a:srgbClr val="FF0B2E"/>
                </a:solidFill>
                <a:ea typeface="隶书" pitchFamily="49" charset="-122"/>
              </a:rPr>
              <a:t>内扩散控制识别</a:t>
            </a:r>
          </a:p>
        </p:txBody>
      </p:sp>
    </p:spTree>
    <p:extLst>
      <p:ext uri="{BB962C8B-B14F-4D97-AF65-F5344CB8AC3E}">
        <p14:creationId xmlns:p14="http://schemas.microsoft.com/office/powerpoint/2010/main" val="393500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052" descr="永恒"/>
          <p:cNvSpPr txBox="1">
            <a:spLocks noChangeArrowheads="1"/>
          </p:cNvSpPr>
          <p:nvPr/>
        </p:nvSpPr>
        <p:spPr bwMode="auto">
          <a:xfrm>
            <a:off x="1524000" y="188640"/>
            <a:ext cx="9144000" cy="86409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zh-CN" altLang="en-US" sz="4000" b="1" dirty="0">
                <a:solidFill>
                  <a:srgbClr val="FF0000"/>
                </a:solidFill>
                <a:latin typeface="隶书" pitchFamily="49" charset="-122"/>
                <a:ea typeface="隶书" pitchFamily="49" charset="-122"/>
              </a:rPr>
              <a:t>内扩散对独立反应影响</a:t>
            </a:r>
          </a:p>
        </p:txBody>
      </p:sp>
      <p:sp>
        <p:nvSpPr>
          <p:cNvPr id="3" name="TextBox 2"/>
          <p:cNvSpPr txBox="1"/>
          <p:nvPr/>
        </p:nvSpPr>
        <p:spPr>
          <a:xfrm>
            <a:off x="4511824" y="1484785"/>
            <a:ext cx="349776" cy="461665"/>
          </a:xfrm>
          <a:prstGeom prst="rect">
            <a:avLst/>
          </a:prstGeom>
          <a:noFill/>
        </p:spPr>
        <p:txBody>
          <a:bodyPr wrap="none" rtlCol="0">
            <a:spAutoFit/>
          </a:bodyPr>
          <a:lstStyle/>
          <a:p>
            <a:r>
              <a:rPr lang="en-US" altLang="zh-CN" sz="2400" b="1" dirty="0"/>
              <a:t>A</a:t>
            </a:r>
            <a:endParaRPr lang="zh-CN" altLang="en-US" sz="2400" b="1" dirty="0"/>
          </a:p>
        </p:txBody>
      </p:sp>
      <p:cxnSp>
        <p:nvCxnSpPr>
          <p:cNvPr id="6" name="直接箭头连接符 5"/>
          <p:cNvCxnSpPr/>
          <p:nvPr/>
        </p:nvCxnSpPr>
        <p:spPr>
          <a:xfrm>
            <a:off x="5231904" y="1669450"/>
            <a:ext cx="119102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6835925" y="1484785"/>
            <a:ext cx="960519" cy="461665"/>
          </a:xfrm>
          <a:prstGeom prst="rect">
            <a:avLst/>
          </a:prstGeom>
          <a:noFill/>
        </p:spPr>
        <p:txBody>
          <a:bodyPr wrap="none" rtlCol="0">
            <a:spAutoFit/>
          </a:bodyPr>
          <a:lstStyle/>
          <a:p>
            <a:r>
              <a:rPr lang="en-US" altLang="zh-CN" sz="2400" b="1" dirty="0"/>
              <a:t>B +  C</a:t>
            </a:r>
            <a:endParaRPr lang="zh-CN" altLang="en-US" sz="2400" b="1" dirty="0"/>
          </a:p>
        </p:txBody>
      </p:sp>
      <p:sp>
        <p:nvSpPr>
          <p:cNvPr id="8" name="TextBox 7"/>
          <p:cNvSpPr txBox="1"/>
          <p:nvPr/>
        </p:nvSpPr>
        <p:spPr>
          <a:xfrm>
            <a:off x="5673874" y="1196753"/>
            <a:ext cx="458780" cy="461665"/>
          </a:xfrm>
          <a:prstGeom prst="rect">
            <a:avLst/>
          </a:prstGeom>
          <a:noFill/>
        </p:spPr>
        <p:txBody>
          <a:bodyPr wrap="none" rtlCol="0">
            <a:spAutoFit/>
          </a:bodyPr>
          <a:lstStyle/>
          <a:p>
            <a:r>
              <a:rPr lang="en-US" altLang="zh-CN" sz="2400" b="1" dirty="0"/>
              <a:t>k</a:t>
            </a:r>
            <a:r>
              <a:rPr lang="en-US" altLang="zh-CN" sz="2400" b="1" baseline="-25000" dirty="0"/>
              <a:t>1</a:t>
            </a:r>
            <a:endParaRPr lang="zh-CN" altLang="en-US" sz="2400" b="1" baseline="-25000" dirty="0"/>
          </a:p>
        </p:txBody>
      </p:sp>
      <p:sp>
        <p:nvSpPr>
          <p:cNvPr id="13" name="TextBox 12"/>
          <p:cNvSpPr txBox="1"/>
          <p:nvPr/>
        </p:nvSpPr>
        <p:spPr>
          <a:xfrm>
            <a:off x="4511824" y="2195573"/>
            <a:ext cx="344966" cy="461665"/>
          </a:xfrm>
          <a:prstGeom prst="rect">
            <a:avLst/>
          </a:prstGeom>
          <a:noFill/>
        </p:spPr>
        <p:txBody>
          <a:bodyPr wrap="none" rtlCol="0">
            <a:spAutoFit/>
          </a:bodyPr>
          <a:lstStyle/>
          <a:p>
            <a:r>
              <a:rPr lang="en-US" altLang="zh-CN" sz="2400" b="1" dirty="0"/>
              <a:t>X</a:t>
            </a:r>
            <a:endParaRPr lang="zh-CN" altLang="en-US" sz="2400" b="1" dirty="0"/>
          </a:p>
        </p:txBody>
      </p:sp>
      <p:cxnSp>
        <p:nvCxnSpPr>
          <p:cNvPr id="14" name="直接箭头连接符 13"/>
          <p:cNvCxnSpPr/>
          <p:nvPr/>
        </p:nvCxnSpPr>
        <p:spPr>
          <a:xfrm>
            <a:off x="5231904" y="2380238"/>
            <a:ext cx="11910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835925" y="2195573"/>
            <a:ext cx="990977" cy="461665"/>
          </a:xfrm>
          <a:prstGeom prst="rect">
            <a:avLst/>
          </a:prstGeom>
          <a:noFill/>
        </p:spPr>
        <p:txBody>
          <a:bodyPr wrap="none" rtlCol="0">
            <a:spAutoFit/>
          </a:bodyPr>
          <a:lstStyle/>
          <a:p>
            <a:r>
              <a:rPr lang="en-US" altLang="zh-CN" sz="2400" b="1" dirty="0"/>
              <a:t>Y  +  Z</a:t>
            </a:r>
            <a:endParaRPr lang="zh-CN" altLang="en-US" sz="2400" b="1" dirty="0"/>
          </a:p>
        </p:txBody>
      </p:sp>
      <p:sp>
        <p:nvSpPr>
          <p:cNvPr id="16" name="TextBox 15"/>
          <p:cNvSpPr txBox="1"/>
          <p:nvPr/>
        </p:nvSpPr>
        <p:spPr>
          <a:xfrm>
            <a:off x="5673874" y="1907541"/>
            <a:ext cx="458780" cy="461665"/>
          </a:xfrm>
          <a:prstGeom prst="rect">
            <a:avLst/>
          </a:prstGeom>
          <a:noFill/>
        </p:spPr>
        <p:txBody>
          <a:bodyPr wrap="none" rtlCol="0">
            <a:spAutoFit/>
          </a:bodyPr>
          <a:lstStyle/>
          <a:p>
            <a:r>
              <a:rPr lang="en-US" altLang="zh-CN" sz="2400" b="1" dirty="0"/>
              <a:t>k</a:t>
            </a:r>
            <a:r>
              <a:rPr lang="en-US" altLang="zh-CN" sz="2400" b="1" baseline="-25000" dirty="0"/>
              <a:t>2</a:t>
            </a:r>
            <a:endParaRPr lang="zh-CN" altLang="en-US" sz="2400" b="1" baseline="-25000" dirty="0"/>
          </a:p>
        </p:txBody>
      </p:sp>
      <p:sp>
        <p:nvSpPr>
          <p:cNvPr id="2" name="TextBox 1"/>
          <p:cNvSpPr txBox="1"/>
          <p:nvPr/>
        </p:nvSpPr>
        <p:spPr>
          <a:xfrm>
            <a:off x="7608169" y="1123489"/>
            <a:ext cx="2954655" cy="369332"/>
          </a:xfrm>
          <a:prstGeom prst="rect">
            <a:avLst/>
          </a:prstGeom>
          <a:noFill/>
        </p:spPr>
        <p:txBody>
          <a:bodyPr wrap="none" rtlCol="0">
            <a:spAutoFit/>
          </a:bodyPr>
          <a:lstStyle/>
          <a:p>
            <a:r>
              <a:rPr lang="zh-CN" altLang="en-US" dirty="0"/>
              <a:t>烯烃和芳烃的混合加氢反应</a:t>
            </a:r>
          </a:p>
        </p:txBody>
      </p:sp>
      <mc:AlternateContent xmlns:mc="http://schemas.openxmlformats.org/markup-compatibility/2006" xmlns:a14="http://schemas.microsoft.com/office/drawing/2010/main">
        <mc:Choice Requires="a14">
          <p:sp>
            <p:nvSpPr>
              <p:cNvPr id="4" name="矩形 3"/>
              <p:cNvSpPr/>
              <p:nvPr/>
            </p:nvSpPr>
            <p:spPr>
              <a:xfrm>
                <a:off x="4340745" y="3027159"/>
                <a:ext cx="3560205" cy="803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𝑺</m:t>
                          </m:r>
                        </m:e>
                        <m:sub>
                          <m:r>
                            <a:rPr lang="en-US" altLang="zh-CN" b="1" i="1">
                              <a:latin typeface="Cambria Math"/>
                            </a:rPr>
                            <m:t>𝒌</m:t>
                          </m:r>
                        </m:sub>
                      </m:sSub>
                      <m:r>
                        <a:rPr lang="en-US" altLang="zh-CN" b="1" i="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𝟏</m:t>
                              </m:r>
                            </m:sub>
                          </m:sSub>
                        </m:num>
                        <m:den>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𝟐</m:t>
                              </m:r>
                            </m:sub>
                          </m:sSub>
                        </m:den>
                      </m:f>
                      <m:r>
                        <a:rPr lang="en-US" altLang="zh-CN" b="1" i="1">
                          <a:latin typeface="Cambria Math"/>
                        </a:rPr>
                        <m:t>=</m:t>
                      </m:r>
                      <m:f>
                        <m:fPr>
                          <m:ctrlPr>
                            <a:rPr lang="zh-CN" altLang="zh-CN" b="1" i="1">
                              <a:latin typeface="Cambria Math" panose="02040503050406030204" pitchFamily="18" charset="0"/>
                            </a:rPr>
                          </m:ctrlPr>
                        </m:fPr>
                        <m:num>
                          <m:r>
                            <a:rPr lang="en-US" altLang="zh-CN" b="1" i="1">
                              <a:latin typeface="Cambria Math"/>
                            </a:rPr>
                            <m:t>𝝅</m:t>
                          </m:r>
                          <m:r>
                            <a:rPr lang="en-US" altLang="zh-CN" b="1" i="1">
                              <a:latin typeface="Cambria Math"/>
                            </a:rPr>
                            <m:t>𝒓</m:t>
                          </m:r>
                          <m:rad>
                            <m:radPr>
                              <m:degHide m:val="on"/>
                              <m:ctrlPr>
                                <a:rPr lang="zh-CN" altLang="zh-CN" b="1" i="1">
                                  <a:latin typeface="Cambria Math" panose="02040503050406030204" pitchFamily="18" charset="0"/>
                                </a:rPr>
                              </m:ctrlPr>
                            </m:radPr>
                            <m:deg/>
                            <m:e>
                              <m:r>
                                <a:rPr lang="en-US" altLang="zh-CN" b="1" i="1">
                                  <a:latin typeface="Cambria Math"/>
                                </a:rPr>
                                <m:t>𝟐</m:t>
                              </m:r>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𝟏</m:t>
                                  </m:r>
                                </m:sub>
                              </m:sSub>
                              <m:r>
                                <a:rPr lang="en-US" altLang="zh-CN" b="1" i="1">
                                  <a:latin typeface="Cambria Math"/>
                                </a:rPr>
                                <m:t>𝒓</m:t>
                              </m:r>
                              <m:sSub>
                                <m:sSubPr>
                                  <m:ctrlPr>
                                    <a:rPr lang="zh-CN" altLang="zh-CN" b="1" i="1">
                                      <a:latin typeface="Cambria Math" panose="02040503050406030204" pitchFamily="18" charset="0"/>
                                    </a:rPr>
                                  </m:ctrlPr>
                                </m:sSubPr>
                                <m:e>
                                  <m:r>
                                    <a:rPr lang="en-US" altLang="zh-CN" b="1" i="1">
                                      <a:latin typeface="Cambria Math"/>
                                    </a:rPr>
                                    <m:t>𝑫</m:t>
                                  </m:r>
                                </m:e>
                                <m:sub>
                                  <m:r>
                                    <a:rPr lang="en-US" altLang="zh-CN" b="1" i="1">
                                      <a:latin typeface="Cambria Math"/>
                                    </a:rPr>
                                    <m:t>𝑨</m:t>
                                  </m:r>
                                </m:sub>
                              </m:sSub>
                            </m:e>
                          </m:rad>
                          <m:r>
                            <a:rPr lang="en-US" altLang="zh-CN" b="1" i="1">
                              <a:latin typeface="Cambria Math"/>
                            </a:rPr>
                            <m:t>𝐭𝐚𝐧𝐡</m:t>
                          </m:r>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𝒉</m:t>
                              </m:r>
                            </m:e>
                            <m:sub>
                              <m:r>
                                <a:rPr lang="en-US" altLang="zh-CN" b="1" i="1">
                                  <a:latin typeface="Cambria Math"/>
                                </a:rPr>
                                <m:t>𝑨</m:t>
                              </m:r>
                            </m:sub>
                          </m:sSub>
                          <m:r>
                            <a:rPr lang="en-US" altLang="zh-CN" b="1" i="1">
                              <a:latin typeface="Cambria Math"/>
                            </a:rPr>
                            <m:t>)</m:t>
                          </m:r>
                        </m:num>
                        <m:den>
                          <m:r>
                            <a:rPr lang="en-US" altLang="zh-CN" b="1" i="1">
                              <a:latin typeface="Cambria Math"/>
                            </a:rPr>
                            <m:t>𝝅</m:t>
                          </m:r>
                          <m:r>
                            <a:rPr lang="en-US" altLang="zh-CN" b="1" i="1">
                              <a:latin typeface="Cambria Math"/>
                            </a:rPr>
                            <m:t>𝒓</m:t>
                          </m:r>
                          <m:rad>
                            <m:radPr>
                              <m:degHide m:val="on"/>
                              <m:ctrlPr>
                                <a:rPr lang="zh-CN" altLang="zh-CN" b="1" i="1">
                                  <a:latin typeface="Cambria Math" panose="02040503050406030204" pitchFamily="18" charset="0"/>
                                </a:rPr>
                              </m:ctrlPr>
                            </m:radPr>
                            <m:deg/>
                            <m:e>
                              <m:r>
                                <a:rPr lang="en-US" altLang="zh-CN" b="1" i="1">
                                  <a:latin typeface="Cambria Math"/>
                                </a:rPr>
                                <m:t>𝟐</m:t>
                              </m:r>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𝟐</m:t>
                                  </m:r>
                                </m:sub>
                              </m:sSub>
                              <m:r>
                                <a:rPr lang="en-US" altLang="zh-CN" b="1" i="1">
                                  <a:latin typeface="Cambria Math"/>
                                </a:rPr>
                                <m:t>𝒓</m:t>
                              </m:r>
                              <m:sSub>
                                <m:sSubPr>
                                  <m:ctrlPr>
                                    <a:rPr lang="zh-CN" altLang="zh-CN" b="1" i="1">
                                      <a:latin typeface="Cambria Math" panose="02040503050406030204" pitchFamily="18" charset="0"/>
                                    </a:rPr>
                                  </m:ctrlPr>
                                </m:sSubPr>
                                <m:e>
                                  <m:r>
                                    <a:rPr lang="en-US" altLang="zh-CN" b="1" i="1">
                                      <a:latin typeface="Cambria Math"/>
                                    </a:rPr>
                                    <m:t>𝑫</m:t>
                                  </m:r>
                                </m:e>
                                <m:sub>
                                  <m:r>
                                    <a:rPr lang="en-US" altLang="zh-CN" b="1" i="1">
                                      <a:latin typeface="Cambria Math"/>
                                    </a:rPr>
                                    <m:t>𝒙</m:t>
                                  </m:r>
                                </m:sub>
                              </m:sSub>
                            </m:e>
                          </m:rad>
                          <m:r>
                            <a:rPr lang="en-US" altLang="zh-CN" b="1" i="1">
                              <a:latin typeface="Cambria Math"/>
                            </a:rPr>
                            <m:t>𝐭𝐚𝐧𝐡</m:t>
                          </m:r>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𝒉</m:t>
                              </m:r>
                            </m:e>
                            <m:sub>
                              <m:r>
                                <a:rPr lang="en-US" altLang="zh-CN" b="1" i="1">
                                  <a:latin typeface="Cambria Math"/>
                                </a:rPr>
                                <m:t>𝒙</m:t>
                              </m:r>
                            </m:sub>
                          </m:sSub>
                          <m:r>
                            <a:rPr lang="en-US" altLang="zh-CN" b="1" i="1">
                              <a:latin typeface="Cambria Math"/>
                            </a:rPr>
                            <m:t>)</m:t>
                          </m:r>
                        </m:den>
                      </m:f>
                    </m:oMath>
                  </m:oMathPara>
                </a14:m>
                <a:endParaRPr lang="zh-CN" altLang="zh-CN" b="1" dirty="0"/>
              </a:p>
            </p:txBody>
          </p:sp>
        </mc:Choice>
        <mc:Fallback xmlns="">
          <p:sp>
            <p:nvSpPr>
              <p:cNvPr id="4" name="矩形 3"/>
              <p:cNvSpPr>
                <a:spLocks noRot="1" noChangeAspect="1" noMove="1" noResize="1" noEditPoints="1" noAdjustHandles="1" noChangeArrowheads="1" noChangeShapeType="1" noTextEdit="1"/>
              </p:cNvSpPr>
              <p:nvPr/>
            </p:nvSpPr>
            <p:spPr>
              <a:xfrm>
                <a:off x="2816744" y="3027159"/>
                <a:ext cx="3560205" cy="80381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381026" y="4209366"/>
                <a:ext cx="2587183" cy="803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𝑺</m:t>
                          </m:r>
                        </m:e>
                        <m:sub>
                          <m:r>
                            <a:rPr lang="en-US" altLang="zh-CN" b="1" i="1">
                              <a:latin typeface="Cambria Math"/>
                            </a:rPr>
                            <m:t>𝒌</m:t>
                          </m:r>
                        </m:sub>
                      </m:sSub>
                      <m:r>
                        <a:rPr lang="en-US" altLang="zh-CN" b="1" i="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𝟏</m:t>
                              </m:r>
                            </m:sub>
                          </m:sSub>
                        </m:num>
                        <m:den>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𝟐</m:t>
                              </m:r>
                            </m:sub>
                          </m:sSub>
                        </m:den>
                      </m:f>
                      <m:r>
                        <a:rPr lang="en-US" altLang="zh-CN" b="1" i="1">
                          <a:latin typeface="Cambria Math"/>
                        </a:rPr>
                        <m:t>=</m:t>
                      </m:r>
                      <m:f>
                        <m:fPr>
                          <m:ctrlPr>
                            <a:rPr lang="zh-CN" altLang="zh-CN" b="1" i="1">
                              <a:latin typeface="Cambria Math" panose="02040503050406030204" pitchFamily="18" charset="0"/>
                            </a:rPr>
                          </m:ctrlPr>
                        </m:fPr>
                        <m:num>
                          <m:rad>
                            <m:radPr>
                              <m:degHide m:val="on"/>
                              <m:ctrlPr>
                                <a:rPr lang="zh-CN" altLang="zh-CN" b="1" i="1">
                                  <a:latin typeface="Cambria Math" panose="02040503050406030204" pitchFamily="18" charset="0"/>
                                </a:rPr>
                              </m:ctrlPr>
                            </m:radPr>
                            <m:deg/>
                            <m:e>
                              <m:r>
                                <a:rPr lang="en-US" altLang="zh-CN" b="1" i="1">
                                  <a:latin typeface="Cambria Math"/>
                                </a:rPr>
                                <m:t>𝟐</m:t>
                              </m:r>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𝟏</m:t>
                                  </m:r>
                                </m:sub>
                              </m:sSub>
                              <m:r>
                                <a:rPr lang="en-US" altLang="zh-CN" b="1" i="1">
                                  <a:latin typeface="Cambria Math"/>
                                </a:rPr>
                                <m:t>𝒓</m:t>
                              </m:r>
                              <m:sSub>
                                <m:sSubPr>
                                  <m:ctrlPr>
                                    <a:rPr lang="zh-CN" altLang="zh-CN" b="1" i="1">
                                      <a:latin typeface="Cambria Math" panose="02040503050406030204" pitchFamily="18" charset="0"/>
                                    </a:rPr>
                                  </m:ctrlPr>
                                </m:sSubPr>
                                <m:e>
                                  <m:r>
                                    <a:rPr lang="en-US" altLang="zh-CN" b="1" i="1">
                                      <a:latin typeface="Cambria Math"/>
                                    </a:rPr>
                                    <m:t>𝑫</m:t>
                                  </m:r>
                                </m:e>
                                <m:sub>
                                  <m:r>
                                    <a:rPr lang="en-US" altLang="zh-CN" b="1" i="1">
                                      <a:latin typeface="Cambria Math"/>
                                    </a:rPr>
                                    <m:t>𝑨</m:t>
                                  </m:r>
                                </m:sub>
                              </m:sSub>
                            </m:e>
                          </m:rad>
                          <m:sSub>
                            <m:sSubPr>
                              <m:ctrlPr>
                                <a:rPr lang="zh-CN" altLang="zh-CN" b="1" i="1">
                                  <a:latin typeface="Cambria Math" panose="02040503050406030204" pitchFamily="18" charset="0"/>
                                </a:rPr>
                              </m:ctrlPr>
                            </m:sSubPr>
                            <m:e>
                              <m:r>
                                <a:rPr lang="en-US" altLang="zh-CN" b="1" i="1">
                                  <a:latin typeface="Cambria Math"/>
                                </a:rPr>
                                <m:t>𝒉</m:t>
                              </m:r>
                            </m:e>
                            <m:sub>
                              <m:r>
                                <a:rPr lang="en-US" altLang="zh-CN" b="1" i="1">
                                  <a:latin typeface="Cambria Math"/>
                                </a:rPr>
                                <m:t>𝑨</m:t>
                              </m:r>
                            </m:sub>
                          </m:sSub>
                        </m:num>
                        <m:den>
                          <m:rad>
                            <m:radPr>
                              <m:degHide m:val="on"/>
                              <m:ctrlPr>
                                <a:rPr lang="zh-CN" altLang="zh-CN" b="1" i="1">
                                  <a:latin typeface="Cambria Math" panose="02040503050406030204" pitchFamily="18" charset="0"/>
                                </a:rPr>
                              </m:ctrlPr>
                            </m:radPr>
                            <m:deg/>
                            <m:e>
                              <m:r>
                                <a:rPr lang="en-US" altLang="zh-CN" b="1" i="1">
                                  <a:latin typeface="Cambria Math"/>
                                </a:rPr>
                                <m:t>𝟐</m:t>
                              </m:r>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𝟐</m:t>
                                  </m:r>
                                </m:sub>
                              </m:sSub>
                              <m:r>
                                <a:rPr lang="en-US" altLang="zh-CN" b="1" i="1">
                                  <a:latin typeface="Cambria Math"/>
                                </a:rPr>
                                <m:t>𝒓</m:t>
                              </m:r>
                              <m:sSub>
                                <m:sSubPr>
                                  <m:ctrlPr>
                                    <a:rPr lang="zh-CN" altLang="zh-CN" b="1" i="1">
                                      <a:latin typeface="Cambria Math" panose="02040503050406030204" pitchFamily="18" charset="0"/>
                                    </a:rPr>
                                  </m:ctrlPr>
                                </m:sSubPr>
                                <m:e>
                                  <m:r>
                                    <a:rPr lang="en-US" altLang="zh-CN" b="1" i="1">
                                      <a:latin typeface="Cambria Math"/>
                                    </a:rPr>
                                    <m:t>𝑫</m:t>
                                  </m:r>
                                </m:e>
                                <m:sub>
                                  <m:r>
                                    <a:rPr lang="en-US" altLang="zh-CN" b="1" i="1">
                                      <a:latin typeface="Cambria Math"/>
                                    </a:rPr>
                                    <m:t>𝒙</m:t>
                                  </m:r>
                                </m:sub>
                              </m:sSub>
                            </m:e>
                          </m:rad>
                          <m:sSub>
                            <m:sSubPr>
                              <m:ctrlPr>
                                <a:rPr lang="zh-CN" altLang="zh-CN" b="1" i="1">
                                  <a:latin typeface="Cambria Math" panose="02040503050406030204" pitchFamily="18" charset="0"/>
                                </a:rPr>
                              </m:ctrlPr>
                            </m:sSubPr>
                            <m:e>
                              <m:r>
                                <a:rPr lang="en-US" altLang="zh-CN" b="1" i="1">
                                  <a:latin typeface="Cambria Math"/>
                                </a:rPr>
                                <m:t>𝒉</m:t>
                              </m:r>
                            </m:e>
                            <m:sub>
                              <m:r>
                                <a:rPr lang="en-US" altLang="zh-CN" b="1" i="1">
                                  <a:latin typeface="Cambria Math"/>
                                </a:rPr>
                                <m:t>𝒙</m:t>
                              </m:r>
                            </m:sub>
                          </m:sSub>
                        </m:den>
                      </m:f>
                    </m:oMath>
                  </m:oMathPara>
                </a14:m>
                <a:endParaRPr lang="zh-CN" altLang="zh-CN" b="1" dirty="0"/>
              </a:p>
            </p:txBody>
          </p:sp>
        </mc:Choice>
        <mc:Fallback xmlns="">
          <p:sp>
            <p:nvSpPr>
              <p:cNvPr id="17" name="矩形 16"/>
              <p:cNvSpPr>
                <a:spLocks noRot="1" noChangeAspect="1" noMove="1" noResize="1" noEditPoints="1" noAdjustHandles="1" noChangeArrowheads="1" noChangeShapeType="1" noTextEdit="1"/>
              </p:cNvSpPr>
              <p:nvPr/>
            </p:nvSpPr>
            <p:spPr>
              <a:xfrm>
                <a:off x="3857025" y="4209366"/>
                <a:ext cx="2587183" cy="8038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109740" y="5217606"/>
                <a:ext cx="1210396" cy="803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𝑺</m:t>
                          </m:r>
                        </m:e>
                        <m:sub>
                          <m:r>
                            <a:rPr lang="en-US" altLang="zh-CN" b="1" i="1">
                              <a:latin typeface="Cambria Math"/>
                            </a:rPr>
                            <m:t>𝒌</m:t>
                          </m:r>
                        </m:sub>
                      </m:sSub>
                      <m:r>
                        <a:rPr lang="en-US" altLang="zh-CN" b="1" i="1">
                          <a:latin typeface="Cambria Math"/>
                        </a:rPr>
                        <m:t>=</m:t>
                      </m:r>
                      <m:f>
                        <m:fPr>
                          <m:ctrlPr>
                            <a:rPr lang="zh-CN" altLang="zh-CN" b="1" i="1">
                              <a:latin typeface="Cambria Math" panose="02040503050406030204" pitchFamily="18" charset="0"/>
                            </a:rPr>
                          </m:ctrlPr>
                        </m:fPr>
                        <m:num>
                          <m:rad>
                            <m:radPr>
                              <m:degHide m:val="on"/>
                              <m:ctrlPr>
                                <a:rPr lang="zh-CN" altLang="zh-CN" b="1" i="1">
                                  <a:latin typeface="Cambria Math" panose="02040503050406030204" pitchFamily="18" charset="0"/>
                                </a:rPr>
                              </m:ctrlPr>
                            </m:radPr>
                            <m:deg/>
                            <m:e>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𝟏</m:t>
                                  </m:r>
                                </m:sub>
                              </m:sSub>
                            </m:e>
                          </m:rad>
                        </m:num>
                        <m:den>
                          <m:rad>
                            <m:radPr>
                              <m:degHide m:val="on"/>
                              <m:ctrlPr>
                                <a:rPr lang="zh-CN" altLang="zh-CN" b="1" i="1">
                                  <a:latin typeface="Cambria Math" panose="02040503050406030204" pitchFamily="18" charset="0"/>
                                </a:rPr>
                              </m:ctrlPr>
                            </m:radPr>
                            <m:deg/>
                            <m:e>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𝟐</m:t>
                                  </m:r>
                                </m:sub>
                              </m:sSub>
                            </m:e>
                          </m:rad>
                        </m:den>
                      </m:f>
                    </m:oMath>
                  </m:oMathPara>
                </a14:m>
                <a:endParaRPr lang="zh-CN" altLang="zh-CN" b="1" dirty="0"/>
              </a:p>
            </p:txBody>
          </p:sp>
        </mc:Choice>
        <mc:Fallback xmlns="">
          <p:sp>
            <p:nvSpPr>
              <p:cNvPr id="18" name="矩形 17"/>
              <p:cNvSpPr>
                <a:spLocks noRot="1" noChangeAspect="1" noMove="1" noResize="1" noEditPoints="1" noAdjustHandles="1" noChangeArrowheads="1" noChangeShapeType="1" noTextEdit="1"/>
              </p:cNvSpPr>
              <p:nvPr/>
            </p:nvSpPr>
            <p:spPr>
              <a:xfrm>
                <a:off x="4585740" y="5217606"/>
                <a:ext cx="1210396" cy="80381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821800" y="4427820"/>
                <a:ext cx="312207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a:solidFill>
                            <a:srgbClr val="339933"/>
                          </a:solidFill>
                          <a:latin typeface="Cambria Math"/>
                        </a:rPr>
                        <m:t>𝐡</m:t>
                      </m:r>
                      <m:r>
                        <a:rPr lang="en-US" altLang="zh-CN" sz="2000" b="1">
                          <a:solidFill>
                            <a:srgbClr val="339933"/>
                          </a:solidFill>
                          <a:latin typeface="Cambria Math"/>
                        </a:rPr>
                        <m:t>&lt;</m:t>
                      </m:r>
                      <m:r>
                        <a:rPr lang="en-US" altLang="zh-CN" sz="2000" b="1" i="1">
                          <a:solidFill>
                            <a:srgbClr val="339933"/>
                          </a:solidFill>
                          <a:latin typeface="Cambria Math"/>
                        </a:rPr>
                        <m:t>𝟎</m:t>
                      </m:r>
                      <m:r>
                        <a:rPr lang="en-US" altLang="zh-CN" sz="2000" b="1">
                          <a:solidFill>
                            <a:srgbClr val="339933"/>
                          </a:solidFill>
                          <a:latin typeface="Cambria Math"/>
                        </a:rPr>
                        <m:t>.</m:t>
                      </m:r>
                      <m:r>
                        <a:rPr lang="en-US" altLang="zh-CN" sz="2000" b="1" i="1">
                          <a:solidFill>
                            <a:srgbClr val="339933"/>
                          </a:solidFill>
                          <a:latin typeface="Cambria Math"/>
                        </a:rPr>
                        <m:t>𝟐</m:t>
                      </m:r>
                      <m:r>
                        <a:rPr lang="en-US" altLang="zh-CN" sz="2000" b="1">
                          <a:solidFill>
                            <a:srgbClr val="339933"/>
                          </a:solidFill>
                          <a:latin typeface="Cambria Math"/>
                        </a:rPr>
                        <m:t>,  </m:t>
                      </m:r>
                      <m:r>
                        <a:rPr lang="en-US" altLang="zh-CN" sz="2000" b="1" i="1">
                          <a:solidFill>
                            <a:srgbClr val="339933"/>
                          </a:solidFill>
                          <a:latin typeface="Cambria Math"/>
                        </a:rPr>
                        <m:t>𝐭𝐚𝐧𝐡</m:t>
                      </m:r>
                      <m:r>
                        <a:rPr lang="en-US" altLang="zh-CN" sz="2000" b="1">
                          <a:solidFill>
                            <a:srgbClr val="339933"/>
                          </a:solidFill>
                          <a:latin typeface="Cambria Math"/>
                        </a:rPr>
                        <m:t>(</m:t>
                      </m:r>
                      <m:r>
                        <a:rPr lang="en-US" altLang="zh-CN" sz="2000" b="1" i="1">
                          <a:solidFill>
                            <a:srgbClr val="339933"/>
                          </a:solidFill>
                          <a:latin typeface="Cambria Math"/>
                        </a:rPr>
                        <m:t>𝐡</m:t>
                      </m:r>
                      <m:r>
                        <a:rPr lang="en-US" altLang="zh-CN" sz="2000" b="1">
                          <a:solidFill>
                            <a:srgbClr val="339933"/>
                          </a:solidFill>
                          <a:latin typeface="Cambria Math"/>
                        </a:rPr>
                        <m:t>)≈</m:t>
                      </m:r>
                      <m:r>
                        <a:rPr lang="en-US" altLang="zh-CN" sz="2000" b="1" i="1">
                          <a:solidFill>
                            <a:srgbClr val="339933"/>
                          </a:solidFill>
                          <a:latin typeface="Cambria Math"/>
                        </a:rPr>
                        <m:t>𝐡</m:t>
                      </m:r>
                    </m:oMath>
                  </m:oMathPara>
                </a14:m>
                <a:endParaRPr lang="zh-CN" altLang="zh-CN" sz="2000" b="1" dirty="0">
                  <a:solidFill>
                    <a:srgbClr val="339933"/>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297799" y="4427820"/>
                <a:ext cx="3122073" cy="400110"/>
              </a:xfrm>
              <a:prstGeom prst="rect">
                <a:avLst/>
              </a:prstGeom>
              <a:blipFill rotWithShape="1">
                <a:blip r:embed="rId8"/>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290584" y="5517232"/>
                <a:ext cx="28693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a:solidFill>
                            <a:srgbClr val="0070C0"/>
                          </a:solidFill>
                          <a:latin typeface="Cambria Math"/>
                        </a:rPr>
                        <m:t>𝐡</m:t>
                      </m:r>
                      <m:r>
                        <a:rPr lang="en-US" altLang="zh-CN" sz="2000" b="1">
                          <a:solidFill>
                            <a:srgbClr val="0070C0"/>
                          </a:solidFill>
                          <a:latin typeface="Cambria Math"/>
                        </a:rPr>
                        <m:t>&gt;</m:t>
                      </m:r>
                      <m:r>
                        <a:rPr lang="en-US" altLang="zh-CN" sz="2000" b="1" i="1">
                          <a:solidFill>
                            <a:srgbClr val="0070C0"/>
                          </a:solidFill>
                          <a:latin typeface="Cambria Math"/>
                        </a:rPr>
                        <m:t>𝟐</m:t>
                      </m:r>
                      <m:r>
                        <a:rPr lang="en-US" altLang="zh-CN" sz="2000" b="1">
                          <a:solidFill>
                            <a:srgbClr val="0070C0"/>
                          </a:solidFill>
                          <a:latin typeface="Cambria Math"/>
                        </a:rPr>
                        <m:t>,  </m:t>
                      </m:r>
                      <m:r>
                        <a:rPr lang="en-US" altLang="zh-CN" sz="2000" b="1" i="1">
                          <a:solidFill>
                            <a:srgbClr val="0070C0"/>
                          </a:solidFill>
                          <a:latin typeface="Cambria Math"/>
                        </a:rPr>
                        <m:t>𝐭𝐚𝐧𝐡</m:t>
                      </m:r>
                      <m:r>
                        <a:rPr lang="en-US" altLang="zh-CN" sz="2000" b="1">
                          <a:solidFill>
                            <a:srgbClr val="0070C0"/>
                          </a:solidFill>
                          <a:latin typeface="Cambria Math"/>
                        </a:rPr>
                        <m:t>(</m:t>
                      </m:r>
                      <m:r>
                        <a:rPr lang="en-US" altLang="zh-CN" sz="2000" b="1" i="1">
                          <a:solidFill>
                            <a:srgbClr val="0070C0"/>
                          </a:solidFill>
                          <a:latin typeface="Cambria Math"/>
                        </a:rPr>
                        <m:t>𝐡</m:t>
                      </m:r>
                      <m:r>
                        <a:rPr lang="en-US" altLang="zh-CN" sz="2000" b="1">
                          <a:solidFill>
                            <a:srgbClr val="0070C0"/>
                          </a:solidFill>
                          <a:latin typeface="Cambria Math"/>
                        </a:rPr>
                        <m:t>)≈</m:t>
                      </m:r>
                      <m:r>
                        <a:rPr lang="en-US" altLang="zh-CN" sz="2000" b="1" i="1">
                          <a:solidFill>
                            <a:srgbClr val="0070C0"/>
                          </a:solidFill>
                          <a:latin typeface="Cambria Math"/>
                        </a:rPr>
                        <m:t>𝟏</m:t>
                      </m:r>
                    </m:oMath>
                  </m:oMathPara>
                </a14:m>
                <a:endParaRPr lang="zh-CN" altLang="zh-CN" sz="2000" b="1" dirty="0">
                  <a:solidFill>
                    <a:srgbClr val="0070C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766584" y="5517232"/>
                <a:ext cx="2869312" cy="400110"/>
              </a:xfrm>
              <a:prstGeom prst="rect">
                <a:avLst/>
              </a:prstGeom>
              <a:blipFill rotWithShape="1">
                <a:blip r:embed="rId9"/>
                <a:stretch>
                  <a:fillRect b="-15152"/>
                </a:stretch>
              </a:blipFill>
            </p:spPr>
            <p:txBody>
              <a:bodyPr/>
              <a:lstStyle/>
              <a:p>
                <a:r>
                  <a:rPr lang="zh-CN" altLang="en-US">
                    <a:noFill/>
                  </a:rPr>
                  <a:t> </a:t>
                </a:r>
              </a:p>
            </p:txBody>
          </p:sp>
        </mc:Fallback>
      </mc:AlternateContent>
      <p:sp>
        <p:nvSpPr>
          <p:cNvPr id="22" name="云形标注 21"/>
          <p:cNvSpPr/>
          <p:nvPr/>
        </p:nvSpPr>
        <p:spPr>
          <a:xfrm>
            <a:off x="8224619" y="3566938"/>
            <a:ext cx="2304256" cy="1110898"/>
          </a:xfrm>
          <a:prstGeom prst="cloudCallout">
            <a:avLst>
              <a:gd name="adj1" fmla="val -61484"/>
              <a:gd name="adj2" fmla="val 57481"/>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70C0"/>
                </a:solidFill>
              </a:rPr>
              <a:t>不受影响</a:t>
            </a:r>
          </a:p>
        </p:txBody>
      </p:sp>
    </p:spTree>
    <p:extLst>
      <p:ext uri="{BB962C8B-B14F-4D97-AF65-F5344CB8AC3E}">
        <p14:creationId xmlns:p14="http://schemas.microsoft.com/office/powerpoint/2010/main" val="3726628672"/>
      </p:ext>
    </p:extLst>
  </p:cSld>
  <p:clrMapOvr>
    <a:masterClrMapping/>
  </p:clrMapOvr>
  <p:transition>
    <p:blinds dir="vert"/>
  </p:transition>
  <p:timing>
    <p:tnLst>
      <p:par>
        <p:cTn id="1" dur="indefinite" restart="never" nodeType="tmRoot"/>
      </p:par>
    </p:tnLst>
  </p:timing>
  <p:extLst mod="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052" descr="永恒"/>
          <p:cNvSpPr txBox="1">
            <a:spLocks noChangeArrowheads="1"/>
          </p:cNvSpPr>
          <p:nvPr/>
        </p:nvSpPr>
        <p:spPr bwMode="auto">
          <a:xfrm>
            <a:off x="1524000" y="188640"/>
            <a:ext cx="9144000" cy="86409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zh-CN" altLang="en-US" sz="4000" b="1" dirty="0">
                <a:solidFill>
                  <a:srgbClr val="FF0000"/>
                </a:solidFill>
                <a:latin typeface="隶书" pitchFamily="49" charset="-122"/>
                <a:ea typeface="隶书" pitchFamily="49" charset="-122"/>
              </a:rPr>
              <a:t>内扩散对平行反应影响</a:t>
            </a:r>
          </a:p>
        </p:txBody>
      </p:sp>
      <p:sp>
        <p:nvSpPr>
          <p:cNvPr id="3" name="TextBox 2"/>
          <p:cNvSpPr txBox="1"/>
          <p:nvPr/>
        </p:nvSpPr>
        <p:spPr>
          <a:xfrm>
            <a:off x="4511825" y="1484785"/>
            <a:ext cx="530915" cy="461665"/>
          </a:xfrm>
          <a:prstGeom prst="rect">
            <a:avLst/>
          </a:prstGeom>
          <a:noFill/>
        </p:spPr>
        <p:txBody>
          <a:bodyPr wrap="none" rtlCol="0">
            <a:spAutoFit/>
          </a:bodyPr>
          <a:lstStyle/>
          <a:p>
            <a:r>
              <a:rPr lang="en-US" altLang="zh-CN" sz="2400" b="1" dirty="0"/>
              <a:t>A1</a:t>
            </a:r>
            <a:endParaRPr lang="zh-CN" altLang="en-US" sz="2400" b="1" dirty="0"/>
          </a:p>
        </p:txBody>
      </p:sp>
      <p:cxnSp>
        <p:nvCxnSpPr>
          <p:cNvPr id="6" name="直接箭头连接符 5"/>
          <p:cNvCxnSpPr/>
          <p:nvPr/>
        </p:nvCxnSpPr>
        <p:spPr>
          <a:xfrm>
            <a:off x="5231904" y="1669450"/>
            <a:ext cx="119102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6835925" y="1484785"/>
            <a:ext cx="530915" cy="461665"/>
          </a:xfrm>
          <a:prstGeom prst="rect">
            <a:avLst/>
          </a:prstGeom>
          <a:noFill/>
        </p:spPr>
        <p:txBody>
          <a:bodyPr wrap="none" rtlCol="0">
            <a:spAutoFit/>
          </a:bodyPr>
          <a:lstStyle/>
          <a:p>
            <a:r>
              <a:rPr lang="en-US" altLang="zh-CN" sz="2400" b="1" dirty="0"/>
              <a:t>A2</a:t>
            </a:r>
            <a:endParaRPr lang="zh-CN" altLang="en-US" sz="2400" b="1" dirty="0"/>
          </a:p>
        </p:txBody>
      </p:sp>
      <p:sp>
        <p:nvSpPr>
          <p:cNvPr id="8" name="TextBox 7"/>
          <p:cNvSpPr txBox="1"/>
          <p:nvPr/>
        </p:nvSpPr>
        <p:spPr>
          <a:xfrm>
            <a:off x="5673874" y="1196753"/>
            <a:ext cx="458780" cy="461665"/>
          </a:xfrm>
          <a:prstGeom prst="rect">
            <a:avLst/>
          </a:prstGeom>
          <a:noFill/>
        </p:spPr>
        <p:txBody>
          <a:bodyPr wrap="none" rtlCol="0">
            <a:spAutoFit/>
          </a:bodyPr>
          <a:lstStyle/>
          <a:p>
            <a:r>
              <a:rPr lang="en-US" altLang="zh-CN" sz="2400" b="1" dirty="0"/>
              <a:t>k</a:t>
            </a:r>
            <a:r>
              <a:rPr lang="en-US" altLang="zh-CN" sz="2400" b="1" baseline="-25000" dirty="0"/>
              <a:t>1</a:t>
            </a:r>
            <a:endParaRPr lang="zh-CN" altLang="en-US" sz="2400" b="1" baseline="-25000" dirty="0"/>
          </a:p>
        </p:txBody>
      </p:sp>
      <p:sp>
        <p:nvSpPr>
          <p:cNvPr id="13" name="TextBox 12"/>
          <p:cNvSpPr txBox="1"/>
          <p:nvPr/>
        </p:nvSpPr>
        <p:spPr>
          <a:xfrm>
            <a:off x="4511825" y="2195573"/>
            <a:ext cx="530915" cy="461665"/>
          </a:xfrm>
          <a:prstGeom prst="rect">
            <a:avLst/>
          </a:prstGeom>
          <a:noFill/>
        </p:spPr>
        <p:txBody>
          <a:bodyPr wrap="none" rtlCol="0">
            <a:spAutoFit/>
          </a:bodyPr>
          <a:lstStyle/>
          <a:p>
            <a:r>
              <a:rPr lang="en-US" altLang="zh-CN" sz="2400" b="1" dirty="0"/>
              <a:t>A1</a:t>
            </a:r>
            <a:endParaRPr lang="zh-CN" altLang="en-US" sz="2400" b="1" dirty="0"/>
          </a:p>
        </p:txBody>
      </p:sp>
      <p:cxnSp>
        <p:nvCxnSpPr>
          <p:cNvPr id="14" name="直接箭头连接符 13"/>
          <p:cNvCxnSpPr/>
          <p:nvPr/>
        </p:nvCxnSpPr>
        <p:spPr>
          <a:xfrm>
            <a:off x="5231904" y="2380238"/>
            <a:ext cx="11910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835925" y="2195573"/>
            <a:ext cx="530915" cy="461665"/>
          </a:xfrm>
          <a:prstGeom prst="rect">
            <a:avLst/>
          </a:prstGeom>
          <a:noFill/>
        </p:spPr>
        <p:txBody>
          <a:bodyPr wrap="none" rtlCol="0">
            <a:spAutoFit/>
          </a:bodyPr>
          <a:lstStyle/>
          <a:p>
            <a:r>
              <a:rPr lang="en-US" altLang="zh-CN" sz="2400" b="1" dirty="0"/>
              <a:t>A3</a:t>
            </a:r>
            <a:endParaRPr lang="zh-CN" altLang="en-US" sz="2400" b="1" dirty="0"/>
          </a:p>
        </p:txBody>
      </p:sp>
      <p:sp>
        <p:nvSpPr>
          <p:cNvPr id="16" name="TextBox 15"/>
          <p:cNvSpPr txBox="1"/>
          <p:nvPr/>
        </p:nvSpPr>
        <p:spPr>
          <a:xfrm>
            <a:off x="5673874" y="1907541"/>
            <a:ext cx="458780" cy="461665"/>
          </a:xfrm>
          <a:prstGeom prst="rect">
            <a:avLst/>
          </a:prstGeom>
          <a:noFill/>
        </p:spPr>
        <p:txBody>
          <a:bodyPr wrap="none" rtlCol="0">
            <a:spAutoFit/>
          </a:bodyPr>
          <a:lstStyle/>
          <a:p>
            <a:r>
              <a:rPr lang="en-US" altLang="zh-CN" sz="2400" b="1" dirty="0"/>
              <a:t>k</a:t>
            </a:r>
            <a:r>
              <a:rPr lang="en-US" altLang="zh-CN" sz="2400" b="1" baseline="-25000" dirty="0"/>
              <a:t>2</a:t>
            </a:r>
            <a:endParaRPr lang="zh-CN" altLang="en-US" sz="2400" b="1" baseline="-25000" dirty="0"/>
          </a:p>
        </p:txBody>
      </p:sp>
      <mc:AlternateContent xmlns:mc="http://schemas.openxmlformats.org/markup-compatibility/2006" xmlns:a14="http://schemas.microsoft.com/office/drawing/2010/main">
        <mc:Choice Requires="a14">
          <p:sp>
            <p:nvSpPr>
              <p:cNvPr id="9" name="矩形 8"/>
              <p:cNvSpPr/>
              <p:nvPr/>
            </p:nvSpPr>
            <p:spPr>
              <a:xfrm>
                <a:off x="3960425" y="3171413"/>
                <a:ext cx="415179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a:rPr>
                            <m:t>𝜸</m:t>
                          </m:r>
                        </m:e>
                        <m:sub>
                          <m:r>
                            <a:rPr lang="en-US" altLang="zh-CN" sz="2000" b="1" i="1">
                              <a:latin typeface="Cambria Math"/>
                            </a:rPr>
                            <m:t>𝟏</m:t>
                          </m:r>
                        </m:sub>
                      </m:sSub>
                      <m:r>
                        <a:rPr lang="en-US" altLang="zh-CN" sz="2000" b="1">
                          <a:latin typeface="Cambria Math"/>
                        </a:rPr>
                        <m:t>=</m:t>
                      </m:r>
                      <m:sSub>
                        <m:sSubPr>
                          <m:ctrlPr>
                            <a:rPr lang="zh-CN" altLang="zh-CN" sz="2000" b="1" i="1">
                              <a:latin typeface="Cambria Math" panose="02040503050406030204" pitchFamily="18" charset="0"/>
                            </a:rPr>
                          </m:ctrlPr>
                        </m:sSubPr>
                        <m:e>
                          <m:r>
                            <a:rPr lang="en-US" altLang="zh-CN" sz="2000" b="1" i="1">
                              <a:latin typeface="Cambria Math"/>
                            </a:rPr>
                            <m:t>𝒌</m:t>
                          </m:r>
                        </m:e>
                        <m:sub>
                          <m:r>
                            <a:rPr lang="en-US" altLang="zh-CN" sz="2000" b="1" i="1">
                              <a:latin typeface="Cambria Math"/>
                            </a:rPr>
                            <m:t>𝟏</m:t>
                          </m:r>
                        </m:sub>
                      </m:sSub>
                      <m:sSubSup>
                        <m:sSubSupPr>
                          <m:ctrlPr>
                            <a:rPr lang="zh-CN" altLang="zh-CN" sz="2000" b="1" i="1">
                              <a:latin typeface="Cambria Math" panose="02040503050406030204" pitchFamily="18" charset="0"/>
                            </a:rPr>
                          </m:ctrlPr>
                        </m:sSubSupPr>
                        <m:e>
                          <m:r>
                            <a:rPr lang="en-US" altLang="zh-CN" sz="2000" b="1" i="1">
                              <a:latin typeface="Cambria Math"/>
                            </a:rPr>
                            <m:t>𝑪</m:t>
                          </m:r>
                        </m:e>
                        <m:sub>
                          <m:r>
                            <a:rPr lang="en-US" altLang="zh-CN" sz="2000" b="1" i="1">
                              <a:latin typeface="Cambria Math"/>
                            </a:rPr>
                            <m:t>𝟏</m:t>
                          </m:r>
                          <m:r>
                            <a:rPr lang="en-US" altLang="zh-CN" sz="2000" b="1" i="1">
                              <a:latin typeface="Cambria Math"/>
                            </a:rPr>
                            <m:t>𝒔</m:t>
                          </m:r>
                        </m:sub>
                        <m:sup>
                          <m:r>
                            <a:rPr lang="en-US" altLang="zh-CN" sz="2000" b="1" i="1">
                              <a:latin typeface="Cambria Math"/>
                            </a:rPr>
                            <m:t>𝜶</m:t>
                          </m:r>
                        </m:sup>
                      </m:sSubSup>
                    </m:oMath>
                  </m:oMathPara>
                </a14:m>
                <a:endParaRPr lang="zh-CN" altLang="zh-CN" sz="2000" b="1" dirty="0"/>
              </a:p>
            </p:txBody>
          </p:sp>
        </mc:Choice>
        <mc:Fallback xmlns="">
          <p:sp>
            <p:nvSpPr>
              <p:cNvPr id="9" name="矩形 8"/>
              <p:cNvSpPr>
                <a:spLocks noRot="1" noChangeAspect="1" noMove="1" noResize="1" noEditPoints="1" noAdjustHandles="1" noChangeArrowheads="1" noChangeShapeType="1" noTextEdit="1"/>
              </p:cNvSpPr>
              <p:nvPr/>
            </p:nvSpPr>
            <p:spPr>
              <a:xfrm>
                <a:off x="2436424" y="3171413"/>
                <a:ext cx="4151799" cy="400110"/>
              </a:xfrm>
              <a:prstGeom prst="rect">
                <a:avLst/>
              </a:prstGeom>
              <a:blipFill rotWithShape="1">
                <a:blip r:embed="rId5"/>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996299" y="4005064"/>
                <a:ext cx="4080050" cy="4892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a:rPr>
                            <m:t>𝜸</m:t>
                          </m:r>
                        </m:e>
                        <m:sub>
                          <m:r>
                            <a:rPr lang="en-US" altLang="zh-CN" sz="2000" b="1" i="1">
                              <a:latin typeface="Cambria Math"/>
                            </a:rPr>
                            <m:t>𝟐</m:t>
                          </m:r>
                        </m:sub>
                      </m:sSub>
                      <m:r>
                        <a:rPr lang="en-US" altLang="zh-CN" sz="2000" b="1">
                          <a:latin typeface="Cambria Math"/>
                        </a:rPr>
                        <m:t>=</m:t>
                      </m:r>
                      <m:sSub>
                        <m:sSubPr>
                          <m:ctrlPr>
                            <a:rPr lang="zh-CN" altLang="zh-CN" sz="2000" b="1" i="1">
                              <a:latin typeface="Cambria Math" panose="02040503050406030204" pitchFamily="18" charset="0"/>
                            </a:rPr>
                          </m:ctrlPr>
                        </m:sSubPr>
                        <m:e>
                          <m:r>
                            <a:rPr lang="en-US" altLang="zh-CN" sz="2000" b="1" i="1">
                              <a:latin typeface="Cambria Math"/>
                            </a:rPr>
                            <m:t>𝒌</m:t>
                          </m:r>
                        </m:e>
                        <m:sub>
                          <m:r>
                            <a:rPr lang="en-US" altLang="zh-CN" sz="2000" b="1" i="1">
                              <a:latin typeface="Cambria Math"/>
                            </a:rPr>
                            <m:t>𝟐</m:t>
                          </m:r>
                        </m:sub>
                      </m:sSub>
                      <m:sSubSup>
                        <m:sSubSupPr>
                          <m:ctrlPr>
                            <a:rPr lang="zh-CN" altLang="zh-CN" sz="2000" b="1" i="1">
                              <a:latin typeface="Cambria Math" panose="02040503050406030204" pitchFamily="18" charset="0"/>
                            </a:rPr>
                          </m:ctrlPr>
                        </m:sSubSupPr>
                        <m:e>
                          <m:r>
                            <a:rPr lang="en-US" altLang="zh-CN" sz="2000" b="1" i="1">
                              <a:latin typeface="Cambria Math"/>
                            </a:rPr>
                            <m:t>𝑪</m:t>
                          </m:r>
                        </m:e>
                        <m:sub>
                          <m:r>
                            <a:rPr lang="en-US" altLang="zh-CN" sz="2000" b="1" i="1">
                              <a:latin typeface="Cambria Math"/>
                            </a:rPr>
                            <m:t>𝟏</m:t>
                          </m:r>
                          <m:r>
                            <a:rPr lang="en-US" altLang="zh-CN" sz="2000" b="1" i="1">
                              <a:latin typeface="Cambria Math"/>
                            </a:rPr>
                            <m:t>𝒔</m:t>
                          </m:r>
                        </m:sub>
                        <m:sup>
                          <m:r>
                            <a:rPr lang="en-US" altLang="zh-CN" sz="2000" b="1" i="1">
                              <a:latin typeface="Cambria Math"/>
                            </a:rPr>
                            <m:t>𝜷</m:t>
                          </m:r>
                        </m:sup>
                      </m:sSubSup>
                    </m:oMath>
                  </m:oMathPara>
                </a14:m>
                <a:endParaRPr lang="zh-CN" altLang="zh-CN" sz="2000" b="1" dirty="0"/>
              </a:p>
            </p:txBody>
          </p:sp>
        </mc:Choice>
        <mc:Fallback xmlns="">
          <p:sp>
            <p:nvSpPr>
              <p:cNvPr id="10" name="矩形 9"/>
              <p:cNvSpPr>
                <a:spLocks noRot="1" noChangeAspect="1" noMove="1" noResize="1" noEditPoints="1" noAdjustHandles="1" noChangeArrowheads="1" noChangeShapeType="1" noTextEdit="1"/>
              </p:cNvSpPr>
              <p:nvPr/>
            </p:nvSpPr>
            <p:spPr>
              <a:xfrm>
                <a:off x="2472299" y="4005064"/>
                <a:ext cx="4080050" cy="489236"/>
              </a:xfrm>
              <a:prstGeom prst="rect">
                <a:avLst/>
              </a:prstGeom>
              <a:blipFill rotWithShape="1">
                <a:blip r:embed="rId6"/>
                <a:stretch>
                  <a:fillRect b="-1250"/>
                </a:stretch>
              </a:blipFill>
            </p:spPr>
            <p:txBody>
              <a:bodyPr/>
              <a:lstStyle/>
              <a:p>
                <a:r>
                  <a:rPr lang="zh-CN" altLang="en-US">
                    <a:noFill/>
                  </a:rPr>
                  <a:t> </a:t>
                </a:r>
              </a:p>
            </p:txBody>
          </p:sp>
        </mc:Fallback>
      </mc:AlternateContent>
      <p:sp>
        <p:nvSpPr>
          <p:cNvPr id="11" name="TextBox 10"/>
          <p:cNvSpPr txBox="1"/>
          <p:nvPr/>
        </p:nvSpPr>
        <p:spPr>
          <a:xfrm>
            <a:off x="3020997" y="5149957"/>
            <a:ext cx="1499128" cy="461665"/>
          </a:xfrm>
          <a:prstGeom prst="rect">
            <a:avLst/>
          </a:prstGeom>
          <a:noFill/>
        </p:spPr>
        <p:txBody>
          <a:bodyPr wrap="none" rtlCol="0">
            <a:spAutoFit/>
          </a:bodyPr>
          <a:lstStyle/>
          <a:p>
            <a:r>
              <a:rPr lang="zh-CN" altLang="en-US" sz="2400" b="1" dirty="0">
                <a:solidFill>
                  <a:srgbClr val="C00000"/>
                </a:solidFill>
              </a:rPr>
              <a:t>选择因子 </a:t>
            </a:r>
          </a:p>
        </p:txBody>
      </p:sp>
      <mc:AlternateContent xmlns:mc="http://schemas.openxmlformats.org/markup-compatibility/2006" xmlns:a14="http://schemas.microsoft.com/office/drawing/2010/main">
        <mc:Choice Requires="a14">
          <p:sp>
            <p:nvSpPr>
              <p:cNvPr id="17" name="矩形 16"/>
              <p:cNvSpPr/>
              <p:nvPr/>
            </p:nvSpPr>
            <p:spPr>
              <a:xfrm>
                <a:off x="3647728" y="4797152"/>
                <a:ext cx="4572000" cy="894540"/>
              </a:xfrm>
              <a:prstGeom prst="rect">
                <a:avLst/>
              </a:prstGeom>
            </p:spPr>
            <p:txBody>
              <a:bodyPr>
                <a:spAutoFit/>
              </a:bodyPr>
              <a:lstStyle/>
              <a:p>
                <a:r>
                  <a:rPr lang="en-US" altLang="zh-CN" b="1" dirty="0"/>
                  <a:t> </a:t>
                </a:r>
                <a:endParaRPr lang="zh-CN" altLang="zh-CN" b="1" dirty="0"/>
              </a:p>
              <a:p>
                <a:pPr/>
                <a14:m>
                  <m:oMathPara xmlns:m="http://schemas.openxmlformats.org/officeDocument/2006/math">
                    <m:oMathParaPr>
                      <m:jc m:val="centerGroup"/>
                    </m:oMathParaPr>
                    <m:oMath xmlns:m="http://schemas.openxmlformats.org/officeDocument/2006/math">
                      <m:r>
                        <m:rPr>
                          <m:sty m:val="p"/>
                        </m:rPr>
                        <a:rPr lang="en-US" altLang="zh-CN" b="1" i="1" dirty="0">
                          <a:latin typeface="Cambria Math" panose="02040503050406030204" pitchFamily="18" charset="0"/>
                        </a:rPr>
                        <m:t>S</m:t>
                      </m:r>
                      <m:r>
                        <a:rPr lang="en-US" altLang="zh-CN" b="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𝜸</m:t>
                              </m:r>
                            </m:e>
                            <m:sub>
                              <m:r>
                                <a:rPr lang="en-US" altLang="zh-CN" b="1" i="1">
                                  <a:latin typeface="Cambria Math"/>
                                </a:rPr>
                                <m:t>𝟏</m:t>
                              </m:r>
                            </m:sub>
                          </m:sSub>
                        </m:num>
                        <m:den>
                          <m:sSub>
                            <m:sSubPr>
                              <m:ctrlPr>
                                <a:rPr lang="zh-CN" altLang="zh-CN" b="1" i="1">
                                  <a:latin typeface="Cambria Math" panose="02040503050406030204" pitchFamily="18" charset="0"/>
                                </a:rPr>
                              </m:ctrlPr>
                            </m:sSubPr>
                            <m:e>
                              <m:r>
                                <a:rPr lang="en-US" altLang="zh-CN" b="1" i="1">
                                  <a:latin typeface="Cambria Math"/>
                                </a:rPr>
                                <m:t>𝜸</m:t>
                              </m:r>
                            </m:e>
                            <m:sub>
                              <m:r>
                                <a:rPr lang="en-US" altLang="zh-CN" b="1" i="1">
                                  <a:latin typeface="Cambria Math"/>
                                </a:rPr>
                                <m:t>𝟏</m:t>
                              </m:r>
                            </m:sub>
                          </m:sSub>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𝜸</m:t>
                              </m:r>
                            </m:e>
                            <m:sub>
                              <m:r>
                                <a:rPr lang="en-US" altLang="zh-CN" b="1" i="1">
                                  <a:latin typeface="Cambria Math"/>
                                </a:rPr>
                                <m:t>𝟐</m:t>
                              </m:r>
                            </m:sub>
                          </m:sSub>
                        </m:den>
                      </m:f>
                    </m:oMath>
                  </m:oMathPara>
                </a14:m>
                <a:endParaRPr lang="zh-CN" altLang="zh-CN" b="1" dirty="0"/>
              </a:p>
            </p:txBody>
          </p:sp>
        </mc:Choice>
        <mc:Fallback xmlns="">
          <p:sp>
            <p:nvSpPr>
              <p:cNvPr id="17" name="矩形 16"/>
              <p:cNvSpPr>
                <a:spLocks noRot="1" noChangeAspect="1" noMove="1" noResize="1" noEditPoints="1" noAdjustHandles="1" noChangeArrowheads="1" noChangeShapeType="1" noTextEdit="1"/>
              </p:cNvSpPr>
              <p:nvPr/>
            </p:nvSpPr>
            <p:spPr>
              <a:xfrm>
                <a:off x="3647728" y="4797152"/>
                <a:ext cx="4572000" cy="894540"/>
              </a:xfrm>
              <a:prstGeom prst="rect">
                <a:avLst/>
              </a:prstGeom>
              <a:blipFill rotWithShape="0">
                <a:blip r:embed="rId7"/>
                <a:stretch>
                  <a:fillRect/>
                </a:stretch>
              </a:blipFill>
            </p:spPr>
            <p:txBody>
              <a:bodyPr/>
              <a:lstStyle/>
              <a:p>
                <a:r>
                  <a:rPr lang="zh-CN" altLang="en-US">
                    <a:noFill/>
                  </a:rPr>
                  <a:t> </a:t>
                </a:r>
              </a:p>
            </p:txBody>
          </p:sp>
        </mc:Fallback>
      </mc:AlternateContent>
      <p:sp>
        <p:nvSpPr>
          <p:cNvPr id="18" name="TextBox 1"/>
          <p:cNvSpPr txBox="1"/>
          <p:nvPr/>
        </p:nvSpPr>
        <p:spPr>
          <a:xfrm>
            <a:off x="8070111" y="1393321"/>
            <a:ext cx="3775393" cy="956352"/>
          </a:xfrm>
          <a:prstGeom prst="rect">
            <a:avLst/>
          </a:prstGeom>
          <a:noFill/>
        </p:spPr>
        <p:txBody>
          <a:bodyPr wrap="none" rtlCol="0">
            <a:spAutoFit/>
          </a:bodyPr>
          <a:lstStyle/>
          <a:p>
            <a:pPr>
              <a:lnSpc>
                <a:spcPct val="150000"/>
              </a:lnSpc>
            </a:pPr>
            <a:r>
              <a:rPr lang="zh-CN" altLang="en-US" sz="2000" dirty="0" smtClean="0"/>
              <a:t>乙醇在氧化铝上脱氢生成乙醛，</a:t>
            </a:r>
            <a:endParaRPr lang="en-US" altLang="zh-CN" sz="2000" dirty="0" smtClean="0"/>
          </a:p>
          <a:p>
            <a:pPr>
              <a:lnSpc>
                <a:spcPct val="150000"/>
              </a:lnSpc>
            </a:pPr>
            <a:r>
              <a:rPr lang="zh-CN" altLang="en-US" sz="2000" dirty="0" smtClean="0"/>
              <a:t>也可以脱水生成乙烯</a:t>
            </a:r>
            <a:endParaRPr lang="zh-CN" altLang="en-US" sz="2000" dirty="0"/>
          </a:p>
        </p:txBody>
      </p:sp>
    </p:spTree>
    <p:extLst>
      <p:ext uri="{BB962C8B-B14F-4D97-AF65-F5344CB8AC3E}">
        <p14:creationId xmlns:p14="http://schemas.microsoft.com/office/powerpoint/2010/main" val="278524522"/>
      </p:ext>
    </p:extLst>
  </p:cSld>
  <p:clrMapOvr>
    <a:masterClrMapping/>
  </p:clrMapOvr>
  <p:transition>
    <p:blinds dir="vert"/>
  </p:transition>
  <p:timing>
    <p:tnLst>
      <p:par>
        <p:cTn id="1" dur="indefinite" restart="never" nodeType="tmRoot"/>
      </p:par>
    </p:tnLst>
  </p:timing>
  <p:extLst mod="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052" descr="永恒"/>
          <p:cNvSpPr txBox="1">
            <a:spLocks noChangeArrowheads="1"/>
          </p:cNvSpPr>
          <p:nvPr/>
        </p:nvSpPr>
        <p:spPr bwMode="auto">
          <a:xfrm>
            <a:off x="1524000" y="188640"/>
            <a:ext cx="9144000" cy="86409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zh-CN" altLang="en-US" sz="4000" b="1" dirty="0">
                <a:solidFill>
                  <a:srgbClr val="FF0000"/>
                </a:solidFill>
                <a:latin typeface="隶书" pitchFamily="49" charset="-122"/>
                <a:ea typeface="隶书" pitchFamily="49" charset="-122"/>
              </a:rPr>
              <a:t>内扩散对平行反应影响</a:t>
            </a:r>
          </a:p>
        </p:txBody>
      </p:sp>
      <p:sp>
        <p:nvSpPr>
          <p:cNvPr id="11" name="TextBox 10"/>
          <p:cNvSpPr txBox="1"/>
          <p:nvPr/>
        </p:nvSpPr>
        <p:spPr>
          <a:xfrm>
            <a:off x="2149351" y="1700227"/>
            <a:ext cx="2040943" cy="461665"/>
          </a:xfrm>
          <a:prstGeom prst="rect">
            <a:avLst/>
          </a:prstGeom>
          <a:noFill/>
        </p:spPr>
        <p:txBody>
          <a:bodyPr wrap="none" rtlCol="0">
            <a:spAutoFit/>
          </a:bodyPr>
          <a:lstStyle/>
          <a:p>
            <a:r>
              <a:rPr lang="zh-CN" altLang="en-US" sz="2400" b="1" dirty="0" smtClean="0">
                <a:solidFill>
                  <a:srgbClr val="C00000"/>
                </a:solidFill>
              </a:rPr>
              <a:t>有内扩散影响</a:t>
            </a:r>
            <a:endParaRPr lang="zh-CN" altLang="en-US" sz="2400" b="1" dirty="0">
              <a:solidFill>
                <a:srgbClr val="C00000"/>
              </a:solidFill>
            </a:endParaRPr>
          </a:p>
        </p:txBody>
      </p:sp>
      <mc:AlternateContent xmlns:mc="http://schemas.openxmlformats.org/markup-compatibility/2006" xmlns:a14="http://schemas.microsoft.com/office/drawing/2010/main">
        <mc:Choice Requires="a14">
          <p:sp>
            <p:nvSpPr>
              <p:cNvPr id="17" name="矩形 16"/>
              <p:cNvSpPr/>
              <p:nvPr/>
            </p:nvSpPr>
            <p:spPr>
              <a:xfrm>
                <a:off x="4980200" y="2852936"/>
                <a:ext cx="2174954" cy="9778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000" b="1" i="1" smtClean="0">
                              <a:latin typeface="Cambria Math" panose="02040503050406030204" pitchFamily="18" charset="0"/>
                            </a:rPr>
                          </m:ctrlPr>
                        </m:sSubPr>
                        <m:e>
                          <m:r>
                            <m:rPr>
                              <m:sty m:val="p"/>
                            </m:rPr>
                            <a:rPr lang="en-US" altLang="zh-CN" sz="2000" b="1" i="1">
                              <a:latin typeface="Cambria Math" panose="02040503050406030204" pitchFamily="18" charset="0"/>
                            </a:rPr>
                            <m:t>S</m:t>
                          </m:r>
                        </m:e>
                        <m:sub>
                          <m:r>
                            <a:rPr lang="en-US" altLang="zh-CN" sz="2000" b="1" i="1">
                              <a:latin typeface="Cambria Math"/>
                            </a:rPr>
                            <m:t>𝟎</m:t>
                          </m:r>
                        </m:sub>
                      </m:sSub>
                      <m:r>
                        <a:rPr lang="en-US" altLang="zh-CN" sz="2000" b="1">
                          <a:latin typeface="Cambria Math"/>
                        </a:rPr>
                        <m:t>=</m:t>
                      </m:r>
                      <m:f>
                        <m:fPr>
                          <m:ctrlPr>
                            <a:rPr lang="zh-CN" altLang="zh-CN" sz="2000" b="1" i="1">
                              <a:latin typeface="Cambria Math" panose="02040503050406030204" pitchFamily="18" charset="0"/>
                            </a:rPr>
                          </m:ctrlPr>
                        </m:fPr>
                        <m:num>
                          <m:r>
                            <a:rPr lang="en-US" altLang="zh-CN" sz="2000" b="1" i="1">
                              <a:latin typeface="Cambria Math"/>
                            </a:rPr>
                            <m:t>𝟏</m:t>
                          </m:r>
                        </m:num>
                        <m:den>
                          <m:r>
                            <a:rPr lang="en-US" altLang="zh-CN" sz="2000" b="1" i="1">
                              <a:latin typeface="Cambria Math"/>
                            </a:rPr>
                            <m:t>𝟏</m:t>
                          </m:r>
                          <m:r>
                            <a:rPr lang="en-US" altLang="zh-CN" sz="2000" b="1" i="1">
                              <a:latin typeface="Cambria Math"/>
                            </a:rPr>
                            <m:t>+</m:t>
                          </m:r>
                          <m:sSubSup>
                            <m:sSubSupPr>
                              <m:ctrlPr>
                                <a:rPr lang="zh-CN" altLang="zh-CN" sz="2000" b="1" i="1">
                                  <a:latin typeface="Cambria Math" panose="02040503050406030204" pitchFamily="18" charset="0"/>
                                </a:rPr>
                              </m:ctrlPr>
                            </m:sSubSupPr>
                            <m:e>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a:rPr>
                                        <m:t>𝒌</m:t>
                                      </m:r>
                                    </m:e>
                                    <m:sub>
                                      <m:r>
                                        <a:rPr lang="en-US" altLang="zh-CN" sz="2000" b="1" i="1">
                                          <a:latin typeface="Cambria Math"/>
                                        </a:rPr>
                                        <m:t>𝟐</m:t>
                                      </m:r>
                                    </m:sub>
                                  </m:sSub>
                                </m:num>
                                <m:den>
                                  <m:sSub>
                                    <m:sSubPr>
                                      <m:ctrlPr>
                                        <a:rPr lang="zh-CN" altLang="zh-CN" sz="2000" b="1" i="1">
                                          <a:latin typeface="Cambria Math" panose="02040503050406030204" pitchFamily="18" charset="0"/>
                                        </a:rPr>
                                      </m:ctrlPr>
                                    </m:sSubPr>
                                    <m:e>
                                      <m:r>
                                        <a:rPr lang="en-US" altLang="zh-CN" sz="2000" b="1" i="1">
                                          <a:latin typeface="Cambria Math"/>
                                        </a:rPr>
                                        <m:t>𝒌</m:t>
                                      </m:r>
                                    </m:e>
                                    <m:sub>
                                      <m:r>
                                        <a:rPr lang="en-US" altLang="zh-CN" sz="2000" b="1" i="1">
                                          <a:latin typeface="Cambria Math"/>
                                        </a:rPr>
                                        <m:t>𝟏</m:t>
                                      </m:r>
                                    </m:sub>
                                  </m:sSub>
                                </m:den>
                              </m:f>
                              <m:r>
                                <a:rPr lang="en-US" altLang="zh-CN" sz="2000" b="1" i="1">
                                  <a:latin typeface="Cambria Math"/>
                                </a:rPr>
                                <m:t>𝑪</m:t>
                              </m:r>
                            </m:e>
                            <m:sub>
                              <m:r>
                                <a:rPr lang="en-US" altLang="zh-CN" sz="2000" b="1" i="1">
                                  <a:latin typeface="Cambria Math"/>
                                </a:rPr>
                                <m:t>𝑨</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𝑺</m:t>
                              </m:r>
                            </m:sub>
                            <m:sup>
                              <m:r>
                                <a:rPr lang="en-US" altLang="zh-CN" sz="2000" b="1" i="1">
                                  <a:latin typeface="Cambria Math"/>
                                </a:rPr>
                                <m:t>𝜷</m:t>
                              </m:r>
                              <m:r>
                                <a:rPr lang="en-US" altLang="zh-CN" sz="2000" b="1" i="1">
                                  <a:latin typeface="Cambria Math"/>
                                </a:rPr>
                                <m:t>−</m:t>
                              </m:r>
                              <m:r>
                                <a:rPr lang="en-US" altLang="zh-CN" sz="2000" b="1" i="1">
                                  <a:latin typeface="Cambria Math"/>
                                </a:rPr>
                                <m:t>𝜶</m:t>
                              </m:r>
                            </m:sup>
                          </m:sSubSup>
                        </m:den>
                      </m:f>
                    </m:oMath>
                  </m:oMathPara>
                </a14:m>
                <a:endParaRPr lang="zh-CN" altLang="zh-CN" sz="2000" b="1" dirty="0"/>
              </a:p>
            </p:txBody>
          </p:sp>
        </mc:Choice>
        <mc:Fallback xmlns="">
          <p:sp>
            <p:nvSpPr>
              <p:cNvPr id="17" name="矩形 16"/>
              <p:cNvSpPr>
                <a:spLocks noRot="1" noChangeAspect="1" noMove="1" noResize="1" noEditPoints="1" noAdjustHandles="1" noChangeArrowheads="1" noChangeShapeType="1" noTextEdit="1"/>
              </p:cNvSpPr>
              <p:nvPr/>
            </p:nvSpPr>
            <p:spPr>
              <a:xfrm>
                <a:off x="4980200" y="2852936"/>
                <a:ext cx="2174954" cy="977896"/>
              </a:xfrm>
              <a:prstGeom prst="rect">
                <a:avLst/>
              </a:prstGeom>
              <a:blipFill rotWithShape="0">
                <a:blip r:embed="rId5"/>
                <a:stretch>
                  <a:fillRect/>
                </a:stretch>
              </a:blipFill>
            </p:spPr>
            <p:txBody>
              <a:bodyPr/>
              <a:lstStyle/>
              <a:p>
                <a:r>
                  <a:rPr lang="zh-CN" altLang="en-US">
                    <a:noFill/>
                  </a:rPr>
                  <a:t> </a:t>
                </a:r>
              </a:p>
            </p:txBody>
          </p:sp>
        </mc:Fallback>
      </mc:AlternateContent>
      <p:sp>
        <p:nvSpPr>
          <p:cNvPr id="18" name="TextBox 17"/>
          <p:cNvSpPr txBox="1"/>
          <p:nvPr/>
        </p:nvSpPr>
        <p:spPr>
          <a:xfrm>
            <a:off x="2670109" y="4005065"/>
            <a:ext cx="6203942" cy="2031325"/>
          </a:xfrm>
          <a:prstGeom prst="rect">
            <a:avLst/>
          </a:prstGeom>
          <a:noFill/>
        </p:spPr>
        <p:txBody>
          <a:bodyPr wrap="none" rtlCol="0">
            <a:spAutoFit/>
          </a:bodyPr>
          <a:lstStyle/>
          <a:p>
            <a:pPr marL="285750" indent="-285750">
              <a:lnSpc>
                <a:spcPct val="150000"/>
              </a:lnSpc>
              <a:buFont typeface="Wingdings" pitchFamily="2" charset="2"/>
              <a:buChar char="Ø"/>
            </a:pPr>
            <a:r>
              <a:rPr lang="el-GR" altLang="zh-CN" sz="2400" b="1" dirty="0" smtClean="0">
                <a:solidFill>
                  <a:srgbClr val="0070C0"/>
                </a:solidFill>
                <a:latin typeface="Times New Roman" panose="02020603050405020304" pitchFamily="18" charset="0"/>
                <a:cs typeface="Times New Roman" panose="02020603050405020304" pitchFamily="18" charset="0"/>
              </a:rPr>
              <a:t>α</a:t>
            </a:r>
            <a:r>
              <a:rPr lang="en-US" altLang="zh-CN" sz="2400" b="1" dirty="0" smtClean="0">
                <a:solidFill>
                  <a:srgbClr val="0070C0"/>
                </a:solidFill>
              </a:rPr>
              <a:t>= </a:t>
            </a:r>
            <a:r>
              <a:rPr lang="el-GR" altLang="zh-CN" sz="2400" b="1" dirty="0">
                <a:solidFill>
                  <a:srgbClr val="0070C0"/>
                </a:solidFill>
              </a:rPr>
              <a:t>β</a:t>
            </a:r>
            <a:r>
              <a:rPr lang="zh-CN" altLang="en-US" sz="2400" b="1" dirty="0">
                <a:solidFill>
                  <a:srgbClr val="0070C0"/>
                </a:solidFill>
              </a:rPr>
              <a:t>，</a:t>
            </a:r>
            <a:r>
              <a:rPr lang="zh-CN" altLang="en-US" sz="2400" b="1" dirty="0">
                <a:solidFill>
                  <a:srgbClr val="0070C0"/>
                </a:solidFill>
                <a:ea typeface="宋体"/>
              </a:rPr>
              <a:t>内扩散不改变反应选择性</a:t>
            </a:r>
            <a:endParaRPr lang="en-US" altLang="zh-CN" sz="2400" dirty="0">
              <a:ea typeface="宋体"/>
            </a:endParaRPr>
          </a:p>
          <a:p>
            <a:pPr marL="285750" indent="-285750">
              <a:lnSpc>
                <a:spcPct val="150000"/>
              </a:lnSpc>
              <a:buFont typeface="Wingdings" pitchFamily="2" charset="2"/>
              <a:buChar char="Ø"/>
            </a:pPr>
            <a:r>
              <a:rPr lang="el-GR" altLang="zh-CN" sz="2400" b="1" dirty="0" smtClean="0">
                <a:solidFill>
                  <a:srgbClr val="0070C0"/>
                </a:solidFill>
                <a:latin typeface="Times New Roman" panose="02020603050405020304" pitchFamily="18" charset="0"/>
                <a:cs typeface="Times New Roman" panose="02020603050405020304" pitchFamily="18" charset="0"/>
              </a:rPr>
              <a:t>α </a:t>
            </a:r>
            <a:r>
              <a:rPr lang="en-US" altLang="zh-CN" sz="2400" b="1" dirty="0">
                <a:solidFill>
                  <a:srgbClr val="0070C0"/>
                </a:solidFill>
              </a:rPr>
              <a:t>&gt;</a:t>
            </a:r>
            <a:r>
              <a:rPr lang="el-GR" altLang="zh-CN" sz="2400" b="1" dirty="0" smtClean="0">
                <a:solidFill>
                  <a:srgbClr val="0070C0"/>
                </a:solidFill>
              </a:rPr>
              <a:t>β</a:t>
            </a:r>
            <a:r>
              <a:rPr lang="zh-CN" altLang="en-US" sz="2400" b="1" dirty="0" smtClean="0">
                <a:solidFill>
                  <a:srgbClr val="0070C0"/>
                </a:solidFill>
              </a:rPr>
              <a:t>，</a:t>
            </a:r>
            <a:r>
              <a:rPr lang="en-US" altLang="zh-CN" sz="2400" b="1" dirty="0" smtClean="0">
                <a:solidFill>
                  <a:srgbClr val="0070C0"/>
                </a:solidFill>
                <a:ea typeface="宋体"/>
              </a:rPr>
              <a:t>S&lt; S</a:t>
            </a:r>
            <a:r>
              <a:rPr lang="en-US" altLang="zh-CN" sz="2400" b="1" baseline="-25000" dirty="0" smtClean="0">
                <a:solidFill>
                  <a:srgbClr val="0070C0"/>
                </a:solidFill>
                <a:ea typeface="宋体"/>
              </a:rPr>
              <a:t>0</a:t>
            </a:r>
            <a:r>
              <a:rPr lang="en-US" altLang="zh-CN" sz="2400" b="1" dirty="0" smtClean="0">
                <a:solidFill>
                  <a:srgbClr val="0070C0"/>
                </a:solidFill>
                <a:ea typeface="宋体"/>
              </a:rPr>
              <a:t>, </a:t>
            </a:r>
            <a:r>
              <a:rPr lang="zh-CN" altLang="en-US" sz="2400" b="1" dirty="0" smtClean="0">
                <a:solidFill>
                  <a:srgbClr val="0070C0"/>
                </a:solidFill>
                <a:ea typeface="宋体"/>
              </a:rPr>
              <a:t>内扩散</a:t>
            </a:r>
            <a:r>
              <a:rPr lang="zh-CN" altLang="en-US" sz="2400" b="1" dirty="0">
                <a:solidFill>
                  <a:srgbClr val="0070C0"/>
                </a:solidFill>
                <a:ea typeface="宋体"/>
              </a:rPr>
              <a:t>使得反应选择性降低</a:t>
            </a:r>
            <a:endParaRPr lang="en-US" altLang="zh-CN" sz="2400" b="1" dirty="0">
              <a:solidFill>
                <a:srgbClr val="0070C0"/>
              </a:solidFill>
              <a:ea typeface="宋体"/>
            </a:endParaRPr>
          </a:p>
          <a:p>
            <a:pPr marL="285750" indent="-285750">
              <a:lnSpc>
                <a:spcPct val="150000"/>
              </a:lnSpc>
              <a:buFont typeface="Wingdings" pitchFamily="2" charset="2"/>
              <a:buChar char="Ø"/>
            </a:pPr>
            <a:r>
              <a:rPr lang="el-GR" altLang="zh-CN" sz="2400" b="1" dirty="0" smtClean="0">
                <a:solidFill>
                  <a:srgbClr val="0070C0"/>
                </a:solidFill>
                <a:latin typeface="Times New Roman" panose="02020603050405020304" pitchFamily="18" charset="0"/>
                <a:cs typeface="Times New Roman" panose="02020603050405020304" pitchFamily="18" charset="0"/>
              </a:rPr>
              <a:t>α</a:t>
            </a:r>
            <a:r>
              <a:rPr lang="en-US" altLang="zh-CN" sz="2400" b="1" dirty="0">
                <a:solidFill>
                  <a:srgbClr val="0070C0"/>
                </a:solidFill>
              </a:rPr>
              <a:t> </a:t>
            </a:r>
            <a:r>
              <a:rPr lang="en-US" altLang="zh-CN" sz="2400" b="1" dirty="0" smtClean="0">
                <a:solidFill>
                  <a:srgbClr val="0070C0"/>
                </a:solidFill>
              </a:rPr>
              <a:t>&lt; </a:t>
            </a:r>
            <a:r>
              <a:rPr lang="el-GR" altLang="zh-CN" sz="2400" b="1" dirty="0" smtClean="0">
                <a:solidFill>
                  <a:srgbClr val="0070C0"/>
                </a:solidFill>
              </a:rPr>
              <a:t>β</a:t>
            </a:r>
            <a:r>
              <a:rPr lang="zh-CN" altLang="en-US" sz="2400" b="1" dirty="0">
                <a:solidFill>
                  <a:srgbClr val="0070C0"/>
                </a:solidFill>
              </a:rPr>
              <a:t>，</a:t>
            </a:r>
            <a:r>
              <a:rPr lang="en-US" altLang="zh-CN" sz="2400" b="1" dirty="0">
                <a:solidFill>
                  <a:srgbClr val="0070C0"/>
                </a:solidFill>
              </a:rPr>
              <a:t> </a:t>
            </a:r>
            <a:r>
              <a:rPr lang="en-US" altLang="zh-CN" sz="2400" b="1" dirty="0" smtClean="0">
                <a:solidFill>
                  <a:srgbClr val="0070C0"/>
                </a:solidFill>
                <a:ea typeface="宋体"/>
              </a:rPr>
              <a:t>S&gt; S</a:t>
            </a:r>
            <a:r>
              <a:rPr lang="en-US" altLang="zh-CN" sz="2400" b="1" baseline="-25000" dirty="0" smtClean="0">
                <a:solidFill>
                  <a:srgbClr val="0070C0"/>
                </a:solidFill>
                <a:ea typeface="宋体"/>
              </a:rPr>
              <a:t>0</a:t>
            </a:r>
            <a:r>
              <a:rPr lang="en-US" altLang="zh-CN" sz="2400" b="1" dirty="0">
                <a:solidFill>
                  <a:srgbClr val="0070C0"/>
                </a:solidFill>
                <a:ea typeface="宋体"/>
              </a:rPr>
              <a:t>,  </a:t>
            </a:r>
            <a:r>
              <a:rPr lang="zh-CN" altLang="en-US" sz="2400" b="1" dirty="0">
                <a:solidFill>
                  <a:srgbClr val="0070C0"/>
                </a:solidFill>
                <a:ea typeface="宋体"/>
              </a:rPr>
              <a:t>内扩散使得反应选择性提高</a:t>
            </a:r>
            <a:endParaRPr lang="en-US" altLang="zh-CN" sz="2400" b="1" dirty="0">
              <a:solidFill>
                <a:srgbClr val="0070C0"/>
              </a:solidFill>
              <a:ea typeface="宋体"/>
            </a:endParaRPr>
          </a:p>
          <a:p>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4871864" y="1484784"/>
                <a:ext cx="2304256" cy="892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1" i="1" smtClean="0">
                          <a:latin typeface="Cambria Math" panose="02040503050406030204" pitchFamily="18" charset="0"/>
                        </a:rPr>
                        <m:t>S</m:t>
                      </m:r>
                      <m:r>
                        <a:rPr lang="en-US" altLang="zh-CN" b="1">
                          <a:latin typeface="Cambria Math"/>
                        </a:rPr>
                        <m:t>=</m:t>
                      </m:r>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𝟏</m:t>
                          </m:r>
                          <m:r>
                            <a:rPr lang="en-US" altLang="zh-CN" b="1" i="1">
                              <a:latin typeface="Cambria Math"/>
                            </a:rPr>
                            <m:t>+</m:t>
                          </m:r>
                          <m:sSubSup>
                            <m:sSubSupPr>
                              <m:ctrlPr>
                                <a:rPr lang="zh-CN" altLang="zh-CN" b="1" i="1">
                                  <a:latin typeface="Cambria Math" panose="02040503050406030204" pitchFamily="18" charset="0"/>
                                </a:rPr>
                              </m:ctrlPr>
                            </m:sSubSupPr>
                            <m:e>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𝟐</m:t>
                                      </m:r>
                                    </m:sub>
                                  </m:sSub>
                                </m:num>
                                <m:den>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𝟏</m:t>
                                      </m:r>
                                    </m:sub>
                                  </m:sSub>
                                </m:den>
                              </m:f>
                              <m:r>
                                <a:rPr lang="en-US" altLang="zh-CN" b="1" i="1">
                                  <a:latin typeface="Cambria Math"/>
                                </a:rPr>
                                <m:t>𝑪</m:t>
                              </m:r>
                            </m:e>
                            <m:sub>
                              <m:r>
                                <a:rPr lang="en-US" altLang="zh-CN" b="1" i="1" smtClean="0">
                                  <a:latin typeface="Cambria Math" panose="02040503050406030204" pitchFamily="18" charset="0"/>
                                </a:rPr>
                                <m:t>𝑨</m:t>
                              </m:r>
                              <m:r>
                                <a:rPr lang="en-US" altLang="zh-CN" b="1" i="1" smtClean="0">
                                  <a:latin typeface="Cambria Math" panose="02040503050406030204" pitchFamily="18" charset="0"/>
                                </a:rPr>
                                <m:t>𝟏</m:t>
                              </m:r>
                            </m:sub>
                            <m:sup>
                              <m:r>
                                <a:rPr lang="en-US" altLang="zh-CN" b="1" i="1">
                                  <a:latin typeface="Cambria Math"/>
                                </a:rPr>
                                <m:t>𝜷</m:t>
                              </m:r>
                              <m:r>
                                <a:rPr lang="en-US" altLang="zh-CN" b="1" i="1">
                                  <a:latin typeface="Cambria Math"/>
                                </a:rPr>
                                <m:t>−</m:t>
                              </m:r>
                              <m:r>
                                <a:rPr lang="en-US" altLang="zh-CN" b="1" i="1">
                                  <a:latin typeface="Cambria Math"/>
                                </a:rPr>
                                <m:t>𝜶</m:t>
                              </m:r>
                            </m:sup>
                          </m:sSubSup>
                        </m:den>
                      </m:f>
                    </m:oMath>
                  </m:oMathPara>
                </a14:m>
                <a:endParaRPr lang="zh-CN" altLang="zh-CN" b="1" dirty="0"/>
              </a:p>
            </p:txBody>
          </p:sp>
        </mc:Choice>
        <mc:Fallback xmlns="">
          <p:sp>
            <p:nvSpPr>
              <p:cNvPr id="4" name="矩形 3"/>
              <p:cNvSpPr>
                <a:spLocks noRot="1" noChangeAspect="1" noMove="1" noResize="1" noEditPoints="1" noAdjustHandles="1" noChangeArrowheads="1" noChangeShapeType="1" noTextEdit="1"/>
              </p:cNvSpPr>
              <p:nvPr/>
            </p:nvSpPr>
            <p:spPr>
              <a:xfrm>
                <a:off x="4871864" y="1484784"/>
                <a:ext cx="2304256" cy="892552"/>
              </a:xfrm>
              <a:prstGeom prst="rect">
                <a:avLst/>
              </a:prstGeom>
              <a:blipFill rotWithShape="0">
                <a:blip r:embed="rId6"/>
                <a:stretch>
                  <a:fillRect/>
                </a:stretch>
              </a:blipFill>
            </p:spPr>
            <p:txBody>
              <a:bodyPr/>
              <a:lstStyle/>
              <a:p>
                <a:r>
                  <a:rPr lang="zh-CN" altLang="en-US">
                    <a:noFill/>
                  </a:rPr>
                  <a:t> </a:t>
                </a:r>
              </a:p>
            </p:txBody>
          </p:sp>
        </mc:Fallback>
      </mc:AlternateContent>
      <p:sp>
        <p:nvSpPr>
          <p:cNvPr id="19" name="TextBox 18"/>
          <p:cNvSpPr txBox="1"/>
          <p:nvPr/>
        </p:nvSpPr>
        <p:spPr>
          <a:xfrm>
            <a:off x="2149351" y="2968530"/>
            <a:ext cx="2040943" cy="461665"/>
          </a:xfrm>
          <a:prstGeom prst="rect">
            <a:avLst/>
          </a:prstGeom>
          <a:noFill/>
        </p:spPr>
        <p:txBody>
          <a:bodyPr wrap="none" rtlCol="0">
            <a:spAutoFit/>
          </a:bodyPr>
          <a:lstStyle/>
          <a:p>
            <a:r>
              <a:rPr lang="zh-CN" altLang="en-US" sz="2400" b="1" dirty="0">
                <a:solidFill>
                  <a:srgbClr val="339933"/>
                </a:solidFill>
              </a:rPr>
              <a:t>无内扩散</a:t>
            </a:r>
            <a:r>
              <a:rPr lang="zh-CN" altLang="en-US" sz="2400" b="1" dirty="0" smtClean="0">
                <a:solidFill>
                  <a:srgbClr val="339933"/>
                </a:solidFill>
              </a:rPr>
              <a:t>影响</a:t>
            </a:r>
            <a:endParaRPr lang="zh-CN" altLang="en-US" sz="2400" b="1" dirty="0">
              <a:solidFill>
                <a:srgbClr val="339933"/>
              </a:solidFill>
            </a:endParaRPr>
          </a:p>
        </p:txBody>
      </p:sp>
      <p:sp>
        <p:nvSpPr>
          <p:cNvPr id="2" name="文本框 1"/>
          <p:cNvSpPr txBox="1"/>
          <p:nvPr/>
        </p:nvSpPr>
        <p:spPr>
          <a:xfrm>
            <a:off x="8412479" y="3100250"/>
            <a:ext cx="1532709" cy="461665"/>
          </a:xfrm>
          <a:prstGeom prst="rect">
            <a:avLst/>
          </a:prstGeom>
          <a:noFill/>
        </p:spPr>
        <p:txBody>
          <a:bodyPr wrap="square" rtlCol="0">
            <a:spAutoFit/>
          </a:bodyPr>
          <a:lstStyle/>
          <a:p>
            <a:r>
              <a:rPr lang="en-US" altLang="zh-CN" sz="2400" dirty="0" smtClean="0"/>
              <a:t>C</a:t>
            </a:r>
            <a:r>
              <a:rPr lang="en-US" altLang="zh-CN" sz="2400" baseline="-25000" dirty="0" smtClean="0"/>
              <a:t>A1S</a:t>
            </a:r>
            <a:r>
              <a:rPr lang="en-US" altLang="zh-CN" sz="2400" dirty="0" smtClean="0"/>
              <a:t> &gt; C</a:t>
            </a:r>
            <a:r>
              <a:rPr lang="en-US" altLang="zh-CN" sz="2400" baseline="-25000" dirty="0" smtClean="0"/>
              <a:t>A1</a:t>
            </a:r>
            <a:endParaRPr lang="zh-CN" altLang="en-US" sz="2400" baseline="-25000" dirty="0"/>
          </a:p>
        </p:txBody>
      </p:sp>
    </p:spTree>
    <p:extLst>
      <p:ext uri="{BB962C8B-B14F-4D97-AF65-F5344CB8AC3E}">
        <p14:creationId xmlns:p14="http://schemas.microsoft.com/office/powerpoint/2010/main" val="3758911591"/>
      </p:ext>
    </p:extLst>
  </p:cSld>
  <p:clrMapOvr>
    <a:masterClrMapping/>
  </p:clrMapOvr>
  <p:transition>
    <p:blinds dir="vert"/>
  </p:transition>
  <p:timing>
    <p:tnLst>
      <p:par>
        <p:cTn id="1" dur="indefinite" restart="never" nodeType="tmRoot"/>
      </p:par>
    </p:tnLst>
  </p:timing>
  <p:extLst mod="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052" descr="永恒"/>
          <p:cNvSpPr txBox="1">
            <a:spLocks noChangeArrowheads="1"/>
          </p:cNvSpPr>
          <p:nvPr/>
        </p:nvSpPr>
        <p:spPr bwMode="auto">
          <a:xfrm>
            <a:off x="1524000" y="188640"/>
            <a:ext cx="9144000" cy="86409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zh-CN" altLang="en-US" sz="4000" b="1" dirty="0">
                <a:solidFill>
                  <a:srgbClr val="FF0000"/>
                </a:solidFill>
                <a:latin typeface="隶书" pitchFamily="49" charset="-122"/>
                <a:ea typeface="隶书" pitchFamily="49" charset="-122"/>
              </a:rPr>
              <a:t>内扩散对连串反应影响</a:t>
            </a:r>
          </a:p>
        </p:txBody>
      </p:sp>
      <p:sp>
        <p:nvSpPr>
          <p:cNvPr id="4" name="云形标注 3"/>
          <p:cNvSpPr/>
          <p:nvPr/>
        </p:nvSpPr>
        <p:spPr>
          <a:xfrm>
            <a:off x="8328248" y="3293438"/>
            <a:ext cx="2065468" cy="1101492"/>
          </a:xfrm>
          <a:prstGeom prst="cloudCallout">
            <a:avLst>
              <a:gd name="adj1" fmla="val -92638"/>
              <a:gd name="adj2" fmla="val 138569"/>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动力学区 ！</a:t>
            </a:r>
          </a:p>
        </p:txBody>
      </p:sp>
      <p:sp>
        <p:nvSpPr>
          <p:cNvPr id="2" name="TextBox 1"/>
          <p:cNvSpPr txBox="1"/>
          <p:nvPr/>
        </p:nvSpPr>
        <p:spPr>
          <a:xfrm>
            <a:off x="4007768" y="1556792"/>
            <a:ext cx="444352"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A</a:t>
            </a:r>
            <a:endParaRPr lang="zh-CN" altLang="en-US" sz="2800" dirty="0">
              <a:latin typeface="Times New Roman" pitchFamily="18" charset="0"/>
              <a:cs typeface="Times New Roman" pitchFamily="18" charset="0"/>
            </a:endParaRPr>
          </a:p>
        </p:txBody>
      </p:sp>
      <p:sp>
        <p:nvSpPr>
          <p:cNvPr id="6" name="TextBox 5"/>
          <p:cNvSpPr txBox="1"/>
          <p:nvPr/>
        </p:nvSpPr>
        <p:spPr>
          <a:xfrm>
            <a:off x="5447928" y="1556792"/>
            <a:ext cx="423514"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B</a:t>
            </a:r>
            <a:endParaRPr lang="zh-CN" altLang="en-US" sz="2800" dirty="0">
              <a:latin typeface="Times New Roman" pitchFamily="18" charset="0"/>
              <a:cs typeface="Times New Roman" pitchFamily="18" charset="0"/>
            </a:endParaRPr>
          </a:p>
        </p:txBody>
      </p:sp>
      <p:sp>
        <p:nvSpPr>
          <p:cNvPr id="7" name="TextBox 6"/>
          <p:cNvSpPr txBox="1"/>
          <p:nvPr/>
        </p:nvSpPr>
        <p:spPr>
          <a:xfrm>
            <a:off x="6888088" y="1556792"/>
            <a:ext cx="423514"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C</a:t>
            </a:r>
            <a:endParaRPr lang="zh-CN" altLang="en-US" sz="2800" dirty="0">
              <a:latin typeface="Times New Roman" pitchFamily="18" charset="0"/>
              <a:cs typeface="Times New Roman" pitchFamily="18" charset="0"/>
            </a:endParaRPr>
          </a:p>
        </p:txBody>
      </p:sp>
      <p:cxnSp>
        <p:nvCxnSpPr>
          <p:cNvPr id="9" name="直接箭头连接符 8"/>
          <p:cNvCxnSpPr/>
          <p:nvPr/>
        </p:nvCxnSpPr>
        <p:spPr>
          <a:xfrm>
            <a:off x="4631658" y="1818402"/>
            <a:ext cx="81627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直接箭头连接符 10"/>
          <p:cNvCxnSpPr/>
          <p:nvPr/>
        </p:nvCxnSpPr>
        <p:spPr>
          <a:xfrm>
            <a:off x="6096000" y="1831421"/>
            <a:ext cx="792088"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4655840" y="1196752"/>
            <a:ext cx="484428"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k</a:t>
            </a:r>
            <a:r>
              <a:rPr lang="en-US" altLang="zh-CN" sz="2800" baseline="-25000" dirty="0">
                <a:latin typeface="Times New Roman" pitchFamily="18" charset="0"/>
                <a:cs typeface="Times New Roman" pitchFamily="18" charset="0"/>
              </a:rPr>
              <a:t>1</a:t>
            </a:r>
            <a:endParaRPr lang="zh-CN" altLang="en-US" sz="2800" baseline="-25000" dirty="0">
              <a:latin typeface="Times New Roman" pitchFamily="18" charset="0"/>
              <a:cs typeface="Times New Roman" pitchFamily="18" charset="0"/>
            </a:endParaRPr>
          </a:p>
        </p:txBody>
      </p:sp>
      <p:sp>
        <p:nvSpPr>
          <p:cNvPr id="18" name="TextBox 17"/>
          <p:cNvSpPr txBox="1"/>
          <p:nvPr/>
        </p:nvSpPr>
        <p:spPr>
          <a:xfrm>
            <a:off x="6240016" y="1196752"/>
            <a:ext cx="484428"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k</a:t>
            </a:r>
            <a:r>
              <a:rPr lang="en-US" altLang="zh-CN" sz="2800" baseline="-25000" dirty="0">
                <a:latin typeface="Times New Roman" pitchFamily="18" charset="0"/>
                <a:cs typeface="Times New Roman" pitchFamily="18" charset="0"/>
              </a:rPr>
              <a:t>2</a:t>
            </a:r>
            <a:endParaRPr lang="zh-CN" altLang="en-US" sz="2800" baseline="-25000" dirty="0">
              <a:latin typeface="Times New Roman" pitchFamily="18" charset="0"/>
              <a:cs typeface="Times New Roman" pitchFamily="18" charset="0"/>
            </a:endParaRPr>
          </a:p>
        </p:txBody>
      </p:sp>
      <p:sp>
        <p:nvSpPr>
          <p:cNvPr id="10" name="TextBox 9"/>
          <p:cNvSpPr txBox="1"/>
          <p:nvPr/>
        </p:nvSpPr>
        <p:spPr>
          <a:xfrm>
            <a:off x="1657445" y="5271592"/>
            <a:ext cx="2581156" cy="461665"/>
          </a:xfrm>
          <a:prstGeom prst="rect">
            <a:avLst/>
          </a:prstGeom>
          <a:noFill/>
        </p:spPr>
        <p:txBody>
          <a:bodyPr wrap="none" rtlCol="0">
            <a:spAutoFit/>
          </a:bodyPr>
          <a:lstStyle/>
          <a:p>
            <a:r>
              <a:rPr lang="zh-CN" altLang="en-US" sz="2400" b="1" dirty="0"/>
              <a:t>   反应瞬时选择性</a:t>
            </a:r>
          </a:p>
        </p:txBody>
      </p:sp>
      <mc:AlternateContent xmlns:mc="http://schemas.openxmlformats.org/markup-compatibility/2006" xmlns:a14="http://schemas.microsoft.com/office/drawing/2010/main">
        <mc:Choice Requires="a14">
          <p:sp>
            <p:nvSpPr>
              <p:cNvPr id="14" name="矩形 13"/>
              <p:cNvSpPr/>
              <p:nvPr/>
            </p:nvSpPr>
            <p:spPr>
              <a:xfrm>
                <a:off x="4871864" y="2276872"/>
                <a:ext cx="1749582" cy="674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𝒅</m:t>
                              </m:r>
                            </m:e>
                            <m:sub>
                              <m:sSub>
                                <m:sSubPr>
                                  <m:ctrlPr>
                                    <a:rPr lang="zh-CN" altLang="zh-CN" b="1" i="1">
                                      <a:latin typeface="Cambria Math" panose="02040503050406030204" pitchFamily="18" charset="0"/>
                                    </a:rPr>
                                  </m:ctrlPr>
                                </m:sSubPr>
                                <m:e>
                                  <m:r>
                                    <a:rPr lang="en-US" altLang="zh-CN" b="1" i="1">
                                      <a:latin typeface="Cambria Math"/>
                                    </a:rPr>
                                    <m:t>𝑪</m:t>
                                  </m:r>
                                </m:e>
                                <m:sub>
                                  <m:r>
                                    <a:rPr lang="en-US" altLang="zh-CN" b="1" i="1">
                                      <a:latin typeface="Cambria Math"/>
                                    </a:rPr>
                                    <m:t>𝑨</m:t>
                                  </m:r>
                                </m:sub>
                              </m:sSub>
                            </m:sub>
                          </m:sSub>
                        </m:num>
                        <m:den>
                          <m:sSub>
                            <m:sSubPr>
                              <m:ctrlPr>
                                <a:rPr lang="zh-CN" altLang="zh-CN" b="1" i="1">
                                  <a:latin typeface="Cambria Math" panose="02040503050406030204" pitchFamily="18" charset="0"/>
                                </a:rPr>
                              </m:ctrlPr>
                            </m:sSubPr>
                            <m:e>
                              <m:r>
                                <a:rPr lang="en-US" altLang="zh-CN" b="1" i="1">
                                  <a:latin typeface="Cambria Math"/>
                                </a:rPr>
                                <m:t>𝒅</m:t>
                              </m:r>
                            </m:e>
                            <m:sub>
                              <m:r>
                                <a:rPr lang="en-US" altLang="zh-CN" b="1" i="1">
                                  <a:latin typeface="Cambria Math"/>
                                </a:rPr>
                                <m:t>𝒕</m:t>
                              </m:r>
                            </m:sub>
                          </m:sSub>
                        </m:den>
                      </m:f>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𝟏</m:t>
                          </m:r>
                        </m:sub>
                      </m:sSub>
                      <m:sSub>
                        <m:sSubPr>
                          <m:ctrlPr>
                            <a:rPr lang="zh-CN" altLang="zh-CN" b="1" i="1">
                              <a:latin typeface="Cambria Math" panose="02040503050406030204" pitchFamily="18" charset="0"/>
                            </a:rPr>
                          </m:ctrlPr>
                        </m:sSubPr>
                        <m:e>
                          <m:r>
                            <m:rPr>
                              <m:sty m:val="p"/>
                            </m:rPr>
                            <a:rPr lang="en-US" altLang="zh-CN" b="1" i="1">
                              <a:latin typeface="Cambria Math" panose="02040503050406030204" pitchFamily="18" charset="0"/>
                            </a:rPr>
                            <m:t>S</m:t>
                          </m:r>
                          <m:r>
                            <a:rPr lang="en-US" altLang="zh-CN" b="1" i="1">
                              <a:latin typeface="Cambria Math"/>
                            </a:rPr>
                            <m:t>𝑪</m:t>
                          </m:r>
                        </m:e>
                        <m:sub>
                          <m:r>
                            <a:rPr lang="en-US" altLang="zh-CN" b="1" i="1">
                              <a:latin typeface="Cambria Math"/>
                            </a:rPr>
                            <m:t>𝑨</m:t>
                          </m:r>
                        </m:sub>
                      </m:sSub>
                    </m:oMath>
                  </m:oMathPara>
                </a14:m>
                <a:endParaRPr lang="zh-CN" altLang="zh-CN" b="1" dirty="0"/>
              </a:p>
            </p:txBody>
          </p:sp>
        </mc:Choice>
        <mc:Fallback xmlns="">
          <p:sp>
            <p:nvSpPr>
              <p:cNvPr id="14" name="矩形 13"/>
              <p:cNvSpPr>
                <a:spLocks noRot="1" noChangeAspect="1" noMove="1" noResize="1" noEditPoints="1" noAdjustHandles="1" noChangeArrowheads="1" noChangeShapeType="1" noTextEdit="1"/>
              </p:cNvSpPr>
              <p:nvPr/>
            </p:nvSpPr>
            <p:spPr>
              <a:xfrm>
                <a:off x="4871864" y="2276872"/>
                <a:ext cx="1749582" cy="67448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799856" y="3091857"/>
                <a:ext cx="2674386" cy="674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𝒅</m:t>
                              </m:r>
                            </m:e>
                            <m:sub>
                              <m:sSub>
                                <m:sSubPr>
                                  <m:ctrlPr>
                                    <a:rPr lang="zh-CN" altLang="zh-CN" b="1" i="1">
                                      <a:latin typeface="Cambria Math" panose="02040503050406030204" pitchFamily="18" charset="0"/>
                                    </a:rPr>
                                  </m:ctrlPr>
                                </m:sSubPr>
                                <m:e>
                                  <m:r>
                                    <a:rPr lang="en-US" altLang="zh-CN" b="1" i="1">
                                      <a:latin typeface="Cambria Math"/>
                                    </a:rPr>
                                    <m:t>𝑪</m:t>
                                  </m:r>
                                </m:e>
                                <m:sub>
                                  <m:r>
                                    <a:rPr lang="en-US" altLang="zh-CN" b="1" i="1">
                                      <a:latin typeface="Cambria Math"/>
                                    </a:rPr>
                                    <m:t>𝑩</m:t>
                                  </m:r>
                                </m:sub>
                              </m:sSub>
                            </m:sub>
                          </m:sSub>
                        </m:num>
                        <m:den>
                          <m:sSub>
                            <m:sSubPr>
                              <m:ctrlPr>
                                <a:rPr lang="zh-CN" altLang="zh-CN" b="1" i="1">
                                  <a:latin typeface="Cambria Math" panose="02040503050406030204" pitchFamily="18" charset="0"/>
                                </a:rPr>
                              </m:ctrlPr>
                            </m:sSubPr>
                            <m:e>
                              <m:r>
                                <a:rPr lang="en-US" altLang="zh-CN" b="1" i="1">
                                  <a:latin typeface="Cambria Math"/>
                                </a:rPr>
                                <m:t>𝒅</m:t>
                              </m:r>
                            </m:e>
                            <m:sub>
                              <m:r>
                                <a:rPr lang="en-US" altLang="zh-CN" b="1" i="1">
                                  <a:latin typeface="Cambria Math"/>
                                </a:rPr>
                                <m:t>𝒕</m:t>
                              </m:r>
                            </m:sub>
                          </m:sSub>
                        </m:den>
                      </m:f>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𝟏</m:t>
                          </m:r>
                        </m:sub>
                      </m:sSub>
                      <m:sSub>
                        <m:sSubPr>
                          <m:ctrlPr>
                            <a:rPr lang="zh-CN" altLang="zh-CN" b="1" i="1">
                              <a:latin typeface="Cambria Math" panose="02040503050406030204" pitchFamily="18" charset="0"/>
                            </a:rPr>
                          </m:ctrlPr>
                        </m:sSubPr>
                        <m:e>
                          <m:r>
                            <m:rPr>
                              <m:sty m:val="p"/>
                            </m:rPr>
                            <a:rPr lang="en-US" altLang="zh-CN" b="1" i="1">
                              <a:latin typeface="Cambria Math" panose="02040503050406030204" pitchFamily="18" charset="0"/>
                            </a:rPr>
                            <m:t>S</m:t>
                          </m:r>
                          <m:r>
                            <a:rPr lang="en-US" altLang="zh-CN" b="1" i="1">
                              <a:latin typeface="Cambria Math"/>
                            </a:rPr>
                            <m:t>𝑪</m:t>
                          </m:r>
                        </m:e>
                        <m:sub>
                          <m:r>
                            <a:rPr lang="en-US" altLang="zh-CN" b="1" i="1">
                              <a:latin typeface="Cambria Math"/>
                            </a:rPr>
                            <m:t>𝑨</m:t>
                          </m:r>
                        </m:sub>
                      </m:sSub>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𝟐</m:t>
                          </m:r>
                        </m:sub>
                      </m:sSub>
                      <m:sSub>
                        <m:sSubPr>
                          <m:ctrlPr>
                            <a:rPr lang="zh-CN" altLang="zh-CN" b="1" i="1">
                              <a:latin typeface="Cambria Math" panose="02040503050406030204" pitchFamily="18" charset="0"/>
                            </a:rPr>
                          </m:ctrlPr>
                        </m:sSubPr>
                        <m:e>
                          <m:r>
                            <m:rPr>
                              <m:sty m:val="p"/>
                            </m:rPr>
                            <a:rPr lang="en-US" altLang="zh-CN" b="1" i="1">
                              <a:latin typeface="Cambria Math" panose="02040503050406030204" pitchFamily="18" charset="0"/>
                            </a:rPr>
                            <m:t>S</m:t>
                          </m:r>
                          <m:r>
                            <a:rPr lang="en-US" altLang="zh-CN" b="1" i="1">
                              <a:latin typeface="Cambria Math"/>
                            </a:rPr>
                            <m:t>𝑪</m:t>
                          </m:r>
                        </m:e>
                        <m:sub>
                          <m:r>
                            <a:rPr lang="en-US" altLang="zh-CN" b="1" i="1">
                              <a:latin typeface="Cambria Math"/>
                            </a:rPr>
                            <m:t>𝑩</m:t>
                          </m:r>
                        </m:sub>
                      </m:sSub>
                    </m:oMath>
                  </m:oMathPara>
                </a14:m>
                <a:endParaRPr lang="zh-CN" altLang="zh-CN" b="1" dirty="0"/>
              </a:p>
            </p:txBody>
          </p:sp>
        </mc:Choice>
        <mc:Fallback xmlns="">
          <p:sp>
            <p:nvSpPr>
              <p:cNvPr id="15" name="矩形 14"/>
              <p:cNvSpPr>
                <a:spLocks noRot="1" noChangeAspect="1" noMove="1" noResize="1" noEditPoints="1" noAdjustHandles="1" noChangeArrowheads="1" noChangeShapeType="1" noTextEdit="1"/>
              </p:cNvSpPr>
              <p:nvPr/>
            </p:nvSpPr>
            <p:spPr>
              <a:xfrm>
                <a:off x="4799856" y="3091857"/>
                <a:ext cx="2674386" cy="67448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799856" y="4133573"/>
                <a:ext cx="2678041" cy="529632"/>
              </a:xfrm>
              <a:prstGeom prst="rect">
                <a:avLst/>
              </a:prstGeom>
            </p:spPr>
            <p:txBody>
              <a:bodyPr wrap="none">
                <a:spAutoFit/>
              </a:bodyPr>
              <a:lstStyle/>
              <a:p>
                <a14:m>
                  <m:oMath xmlns:m="http://schemas.openxmlformats.org/officeDocument/2006/math">
                    <m:r>
                      <a:rPr lang="en-US" altLang="zh-CN" b="1" i="1">
                        <a:latin typeface="Cambria Math"/>
                      </a:rPr>
                      <m:t>−</m:t>
                    </m:r>
                    <m:f>
                      <m:fPr>
                        <m:ctrlPr>
                          <a:rPr lang="zh-CN" altLang="zh-CN" b="1" i="1">
                            <a:latin typeface="Cambria Math" panose="02040503050406030204" pitchFamily="18" charset="0"/>
                          </a:rPr>
                        </m:ctrlPr>
                      </m:fPr>
                      <m:num>
                        <m:r>
                          <a:rPr lang="en-US" altLang="zh-CN" b="1" i="1">
                            <a:latin typeface="Cambria Math"/>
                          </a:rPr>
                          <m:t>𝒅</m:t>
                        </m:r>
                        <m:sSub>
                          <m:sSubPr>
                            <m:ctrlPr>
                              <a:rPr lang="zh-CN" altLang="zh-CN" b="1" i="1">
                                <a:latin typeface="Cambria Math" panose="02040503050406030204" pitchFamily="18" charset="0"/>
                              </a:rPr>
                            </m:ctrlPr>
                          </m:sSubPr>
                          <m:e>
                            <m:r>
                              <a:rPr lang="en-US" altLang="zh-CN" b="1" i="1">
                                <a:latin typeface="Cambria Math"/>
                              </a:rPr>
                              <m:t>𝑪</m:t>
                            </m:r>
                          </m:e>
                          <m:sub>
                            <m:r>
                              <a:rPr lang="en-US" altLang="zh-CN" b="1" i="1">
                                <a:latin typeface="Cambria Math"/>
                              </a:rPr>
                              <m:t>𝑩</m:t>
                            </m:r>
                          </m:sub>
                        </m:sSub>
                      </m:num>
                      <m:den>
                        <m:r>
                          <a:rPr lang="en-US" altLang="zh-CN" b="1" i="1">
                            <a:latin typeface="Cambria Math"/>
                          </a:rPr>
                          <m:t>𝒅</m:t>
                        </m:r>
                        <m:sSub>
                          <m:sSubPr>
                            <m:ctrlPr>
                              <a:rPr lang="zh-CN" altLang="zh-CN" b="1" i="1">
                                <a:latin typeface="Cambria Math" panose="02040503050406030204" pitchFamily="18" charset="0"/>
                              </a:rPr>
                            </m:ctrlPr>
                          </m:sSubPr>
                          <m:e>
                            <m:r>
                              <a:rPr lang="en-US" altLang="zh-CN" b="1" i="1">
                                <a:latin typeface="Cambria Math"/>
                              </a:rPr>
                              <m:t>𝑪</m:t>
                            </m:r>
                          </m:e>
                          <m:sub>
                            <m:r>
                              <a:rPr lang="en-US" altLang="zh-CN" b="1" i="1">
                                <a:latin typeface="Cambria Math"/>
                              </a:rPr>
                              <m:t>𝑨</m:t>
                            </m:r>
                          </m:sub>
                        </m:sSub>
                      </m:den>
                    </m:f>
                    <m:r>
                      <a:rPr lang="en-US" altLang="zh-CN" b="1" i="1">
                        <a:latin typeface="Cambria Math"/>
                      </a:rPr>
                      <m:t>=</m:t>
                    </m:r>
                    <m:r>
                      <a:rPr lang="en-US" altLang="zh-CN" b="1" i="1">
                        <a:latin typeface="Cambria Math"/>
                      </a:rPr>
                      <m:t>𝟏</m:t>
                    </m:r>
                    <m:r>
                      <a:rPr lang="en-US" altLang="zh-CN" b="1" i="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𝟐</m:t>
                            </m:r>
                          </m:sub>
                        </m:sSub>
                        <m:sSub>
                          <m:sSubPr>
                            <m:ctrlPr>
                              <a:rPr lang="zh-CN" altLang="zh-CN" b="1" i="1">
                                <a:latin typeface="Cambria Math" panose="02040503050406030204" pitchFamily="18" charset="0"/>
                              </a:rPr>
                            </m:ctrlPr>
                          </m:sSubPr>
                          <m:e>
                            <m:r>
                              <a:rPr lang="en-US" altLang="zh-CN" b="1" i="1">
                                <a:latin typeface="Cambria Math"/>
                              </a:rPr>
                              <m:t>𝑪</m:t>
                            </m:r>
                          </m:e>
                          <m:sub>
                            <m:r>
                              <a:rPr lang="en-US" altLang="zh-CN" b="1" i="1">
                                <a:latin typeface="Cambria Math"/>
                              </a:rPr>
                              <m:t>𝑩</m:t>
                            </m:r>
                          </m:sub>
                        </m:sSub>
                      </m:num>
                      <m:den>
                        <m:sSub>
                          <m:sSubPr>
                            <m:ctrlPr>
                              <a:rPr lang="zh-CN" altLang="zh-CN" b="1" i="1">
                                <a:latin typeface="Cambria Math" panose="02040503050406030204" pitchFamily="18" charset="0"/>
                              </a:rPr>
                            </m:ctrlPr>
                          </m:sSubPr>
                          <m:e>
                            <m:r>
                              <a:rPr lang="en-US" altLang="zh-CN" b="1" i="1">
                                <a:latin typeface="Cambria Math"/>
                              </a:rPr>
                              <m:t>𝒌</m:t>
                            </m:r>
                          </m:e>
                          <m:sub>
                            <m:r>
                              <a:rPr lang="en-US" altLang="zh-CN" b="1" i="1">
                                <a:latin typeface="Cambria Math"/>
                              </a:rPr>
                              <m:t>𝟏</m:t>
                            </m:r>
                          </m:sub>
                        </m:sSub>
                        <m:sSub>
                          <m:sSubPr>
                            <m:ctrlPr>
                              <a:rPr lang="zh-CN" altLang="zh-CN" b="1" i="1">
                                <a:latin typeface="Cambria Math" panose="02040503050406030204" pitchFamily="18" charset="0"/>
                              </a:rPr>
                            </m:ctrlPr>
                          </m:sSubPr>
                          <m:e>
                            <m:r>
                              <a:rPr lang="en-US" altLang="zh-CN" b="1" i="1">
                                <a:latin typeface="Cambria Math"/>
                              </a:rPr>
                              <m:t>𝑪</m:t>
                            </m:r>
                          </m:e>
                          <m:sub>
                            <m:r>
                              <a:rPr lang="en-US" altLang="zh-CN" b="1" i="1">
                                <a:latin typeface="Cambria Math"/>
                              </a:rPr>
                              <m:t>𝑨</m:t>
                            </m:r>
                          </m:sub>
                        </m:sSub>
                      </m:den>
                    </m:f>
                  </m:oMath>
                </a14:m>
                <a:r>
                  <a:rPr lang="en-US" altLang="zh-CN" b="1" dirty="0" smtClean="0"/>
                  <a:t> =1</a:t>
                </a:r>
                <a14:m>
                  <m:oMath xmlns:m="http://schemas.openxmlformats.org/officeDocument/2006/math">
                    <m:r>
                      <a:rPr lang="en-US" altLang="zh-CN" b="1" i="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𝑪</m:t>
                            </m:r>
                          </m:e>
                          <m:sub>
                            <m:r>
                              <a:rPr lang="en-US" altLang="zh-CN" b="1" i="1">
                                <a:latin typeface="Cambria Math"/>
                              </a:rPr>
                              <m:t>𝑩</m:t>
                            </m:r>
                          </m:sub>
                        </m:sSub>
                      </m:num>
                      <m:den>
                        <m:r>
                          <m:rPr>
                            <m:sty m:val="p"/>
                          </m:rPr>
                          <a:rPr lang="en-US" altLang="zh-CN" b="1" i="1">
                            <a:latin typeface="Cambria Math" panose="02040503050406030204" pitchFamily="18" charset="0"/>
                          </a:rPr>
                          <m:t>S</m:t>
                        </m:r>
                        <m:sSub>
                          <m:sSubPr>
                            <m:ctrlPr>
                              <a:rPr lang="zh-CN" altLang="zh-CN" b="1" i="1">
                                <a:latin typeface="Cambria Math" panose="02040503050406030204" pitchFamily="18" charset="0"/>
                              </a:rPr>
                            </m:ctrlPr>
                          </m:sSubPr>
                          <m:e>
                            <m:r>
                              <a:rPr lang="en-US" altLang="zh-CN" b="1" i="1">
                                <a:latin typeface="Cambria Math"/>
                              </a:rPr>
                              <m:t>𝑪</m:t>
                            </m:r>
                          </m:e>
                          <m:sub>
                            <m:r>
                              <a:rPr lang="en-US" altLang="zh-CN" b="1" i="1">
                                <a:latin typeface="Cambria Math"/>
                              </a:rPr>
                              <m:t>𝑨</m:t>
                            </m:r>
                          </m:sub>
                        </m:sSub>
                      </m:den>
                    </m:f>
                  </m:oMath>
                </a14:m>
                <a:endParaRPr lang="zh-CN" altLang="zh-CN" b="1" dirty="0"/>
              </a:p>
            </p:txBody>
          </p:sp>
        </mc:Choice>
        <mc:Fallback xmlns="">
          <p:sp>
            <p:nvSpPr>
              <p:cNvPr id="17" name="矩形 16"/>
              <p:cNvSpPr>
                <a:spLocks noRot="1" noChangeAspect="1" noMove="1" noResize="1" noEditPoints="1" noAdjustHandles="1" noChangeArrowheads="1" noChangeShapeType="1" noTextEdit="1"/>
              </p:cNvSpPr>
              <p:nvPr/>
            </p:nvSpPr>
            <p:spPr>
              <a:xfrm>
                <a:off x="4799856" y="4133573"/>
                <a:ext cx="2678041" cy="529632"/>
              </a:xfrm>
              <a:prstGeom prst="rect">
                <a:avLst/>
              </a:prstGeom>
              <a:blipFill rotWithShape="0">
                <a:blip r:embed="rId7"/>
                <a:stretch>
                  <a:fillRect b="-11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231297" y="5405351"/>
                <a:ext cx="4903137" cy="754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a:rPr>
                            <m:t>𝒚</m:t>
                          </m:r>
                        </m:e>
                        <m:sub>
                          <m:r>
                            <a:rPr lang="en-US" altLang="zh-CN" sz="2000" b="1" i="1">
                              <a:latin typeface="Cambria Math"/>
                            </a:rPr>
                            <m:t>𝑩</m:t>
                          </m:r>
                        </m:sub>
                      </m:sSub>
                      <m:r>
                        <a:rPr lang="en-US" altLang="zh-CN" sz="2000" b="1" i="1">
                          <a:latin typeface="Cambria Math"/>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a:rPr>
                                <m:t>𝑺</m:t>
                              </m:r>
                            </m:e>
                            <m:sub>
                              <m:r>
                                <a:rPr lang="en-US" altLang="zh-CN" sz="2000" b="1" i="1">
                                  <a:latin typeface="Cambria Math"/>
                                </a:rPr>
                                <m:t>𝒌</m:t>
                              </m:r>
                            </m:sub>
                          </m:sSub>
                        </m:num>
                        <m:den>
                          <m:sSub>
                            <m:sSubPr>
                              <m:ctrlPr>
                                <a:rPr lang="zh-CN" altLang="zh-CN" sz="2000" b="1" i="1">
                                  <a:latin typeface="Cambria Math" panose="02040503050406030204" pitchFamily="18" charset="0"/>
                                </a:rPr>
                              </m:ctrlPr>
                            </m:sSubPr>
                            <m:e>
                              <m:r>
                                <a:rPr lang="en-US" altLang="zh-CN" sz="2000" b="1" i="1">
                                  <a:latin typeface="Cambria Math"/>
                                </a:rPr>
                                <m:t>𝑺</m:t>
                              </m:r>
                            </m:e>
                            <m:sub>
                              <m:r>
                                <a:rPr lang="en-US" altLang="zh-CN" sz="2000" b="1" i="1">
                                  <a:latin typeface="Cambria Math"/>
                                </a:rPr>
                                <m:t>𝒌</m:t>
                              </m:r>
                            </m:sub>
                          </m:sSub>
                          <m:r>
                            <a:rPr lang="en-US" altLang="zh-CN" sz="2000" b="1" i="1">
                              <a:latin typeface="Cambria Math"/>
                            </a:rPr>
                            <m:t>−</m:t>
                          </m:r>
                          <m:r>
                            <a:rPr lang="en-US" altLang="zh-CN" sz="2000" b="1" i="1">
                              <a:latin typeface="Cambria Math"/>
                            </a:rPr>
                            <m:t>𝟏</m:t>
                          </m:r>
                        </m:den>
                      </m:f>
                      <m:r>
                        <a:rPr lang="en-US" altLang="zh-CN" sz="2000" b="1" i="1">
                          <a:latin typeface="Cambria Math"/>
                        </a:rPr>
                        <m:t>(</m:t>
                      </m:r>
                      <m:r>
                        <a:rPr lang="en-US" altLang="zh-CN" sz="2000" b="1" i="1">
                          <a:latin typeface="Cambria Math"/>
                        </a:rPr>
                        <m:t>𝟏</m:t>
                      </m:r>
                      <m:r>
                        <a:rPr lang="en-US" altLang="zh-CN" sz="2000" b="1" i="1">
                          <a:latin typeface="Cambria Math"/>
                        </a:rPr>
                        <m:t>−</m:t>
                      </m:r>
                      <m:sSub>
                        <m:sSubPr>
                          <m:ctrlPr>
                            <a:rPr lang="zh-CN" altLang="zh-CN" sz="2000" b="1" i="1">
                              <a:latin typeface="Cambria Math" panose="02040503050406030204" pitchFamily="18" charset="0"/>
                            </a:rPr>
                          </m:ctrlPr>
                        </m:sSubPr>
                        <m:e>
                          <m:r>
                            <a:rPr lang="en-US" altLang="zh-CN" sz="2000" b="1" i="1">
                              <a:latin typeface="Cambria Math"/>
                            </a:rPr>
                            <m:t>𝒙</m:t>
                          </m:r>
                        </m:e>
                        <m:sub>
                          <m:r>
                            <a:rPr lang="en-US" altLang="zh-CN" sz="2000" b="1" i="1">
                              <a:latin typeface="Cambria Math"/>
                            </a:rPr>
                            <m:t>𝑨</m:t>
                          </m:r>
                        </m:sub>
                      </m:sSub>
                      <m:r>
                        <a:rPr lang="en-US" altLang="zh-CN" sz="2000" b="1" i="1">
                          <a:latin typeface="Cambria Math"/>
                        </a:rPr>
                        <m:t>)</m:t>
                      </m:r>
                      <m:d>
                        <m:dPr>
                          <m:begChr m:val="["/>
                          <m:endChr m:val="]"/>
                          <m:ctrlPr>
                            <a:rPr lang="zh-CN" altLang="zh-CN" sz="2000" b="1" i="1">
                              <a:latin typeface="Cambria Math" panose="02040503050406030204" pitchFamily="18" charset="0"/>
                            </a:rPr>
                          </m:ctrlPr>
                        </m:dPr>
                        <m:e>
                          <m:sSup>
                            <m:sSupPr>
                              <m:ctrlPr>
                                <a:rPr lang="zh-CN" altLang="zh-CN" sz="2000" b="1" i="1">
                                  <a:latin typeface="Cambria Math" panose="02040503050406030204" pitchFamily="18" charset="0"/>
                                </a:rPr>
                              </m:ctrlPr>
                            </m:sSupPr>
                            <m:e>
                              <m:r>
                                <a:rPr lang="en-US" altLang="zh-CN" sz="2000" b="1" i="1">
                                  <a:latin typeface="Cambria Math"/>
                                </a:rPr>
                                <m:t>(</m:t>
                              </m:r>
                              <m:r>
                                <a:rPr lang="en-US" altLang="zh-CN" sz="2000" b="1" i="1">
                                  <a:latin typeface="Cambria Math"/>
                                </a:rPr>
                                <m:t>𝟏</m:t>
                              </m:r>
                              <m:r>
                                <a:rPr lang="en-US" altLang="zh-CN" sz="2000" b="1" i="1">
                                  <a:latin typeface="Cambria Math"/>
                                </a:rPr>
                                <m:t>−</m:t>
                              </m:r>
                              <m:sSub>
                                <m:sSubPr>
                                  <m:ctrlPr>
                                    <a:rPr lang="zh-CN" altLang="zh-CN" sz="2000" b="1" i="1">
                                      <a:latin typeface="Cambria Math" panose="02040503050406030204" pitchFamily="18" charset="0"/>
                                    </a:rPr>
                                  </m:ctrlPr>
                                </m:sSubPr>
                                <m:e>
                                  <m:r>
                                    <a:rPr lang="en-US" altLang="zh-CN" sz="2000" b="1" i="1">
                                      <a:latin typeface="Cambria Math"/>
                                    </a:rPr>
                                    <m:t>𝒙</m:t>
                                  </m:r>
                                </m:e>
                                <m:sub>
                                  <m:r>
                                    <a:rPr lang="en-US" altLang="zh-CN" sz="2000" b="1" i="1">
                                      <a:latin typeface="Cambria Math"/>
                                    </a:rPr>
                                    <m:t>𝑨</m:t>
                                  </m:r>
                                </m:sub>
                              </m:sSub>
                              <m:r>
                                <a:rPr lang="en-US" altLang="zh-CN" sz="2000" b="1" i="1">
                                  <a:latin typeface="Cambria Math"/>
                                </a:rPr>
                                <m:t>)</m:t>
                              </m:r>
                            </m:e>
                            <m:sup>
                              <m:r>
                                <a:rPr lang="en-US" altLang="zh-CN" sz="2000" b="1" i="1">
                                  <a:latin typeface="Cambria Math"/>
                                </a:rPr>
                                <m:t>−(</m:t>
                              </m:r>
                              <m:r>
                                <a:rPr lang="en-US" altLang="zh-CN" sz="2000" b="1" i="1">
                                  <a:latin typeface="Cambria Math"/>
                                </a:rPr>
                                <m:t>𝟏</m:t>
                              </m:r>
                              <m:r>
                                <a:rPr lang="en-US" altLang="zh-CN" sz="2000" b="1" i="1">
                                  <a:latin typeface="Cambria Math"/>
                                </a:rPr>
                                <m:t>−</m:t>
                              </m:r>
                              <m:f>
                                <m:fPr>
                                  <m:ctrlPr>
                                    <a:rPr lang="zh-CN" altLang="zh-CN" sz="2000" b="1" i="1">
                                      <a:latin typeface="Cambria Math" panose="02040503050406030204" pitchFamily="18" charset="0"/>
                                    </a:rPr>
                                  </m:ctrlPr>
                                </m:fPr>
                                <m:num>
                                  <m:r>
                                    <a:rPr lang="en-US" altLang="zh-CN" sz="2000" b="1" i="1">
                                      <a:latin typeface="Cambria Math"/>
                                    </a:rPr>
                                    <m:t>𝟏</m:t>
                                  </m:r>
                                </m:num>
                                <m:den>
                                  <m:sSub>
                                    <m:sSubPr>
                                      <m:ctrlPr>
                                        <a:rPr lang="zh-CN" altLang="zh-CN" sz="2000" b="1" i="1">
                                          <a:latin typeface="Cambria Math" panose="02040503050406030204" pitchFamily="18" charset="0"/>
                                        </a:rPr>
                                      </m:ctrlPr>
                                    </m:sSubPr>
                                    <m:e>
                                      <m:r>
                                        <a:rPr lang="en-US" altLang="zh-CN" sz="2000" b="1" i="1">
                                          <a:latin typeface="Cambria Math"/>
                                        </a:rPr>
                                        <m:t>𝑺</m:t>
                                      </m:r>
                                    </m:e>
                                    <m:sub>
                                      <m:r>
                                        <a:rPr lang="en-US" altLang="zh-CN" sz="2000" b="1" i="1">
                                          <a:latin typeface="Cambria Math"/>
                                        </a:rPr>
                                        <m:t>𝒌</m:t>
                                      </m:r>
                                    </m:sub>
                                  </m:sSub>
                                </m:den>
                              </m:f>
                              <m:r>
                                <a:rPr lang="en-US" altLang="zh-CN" sz="2000" b="1" i="1">
                                  <a:latin typeface="Cambria Math"/>
                                </a:rPr>
                                <m:t>)</m:t>
                              </m:r>
                            </m:sup>
                          </m:sSup>
                          <m:r>
                            <a:rPr lang="en-US" altLang="zh-CN" sz="2000" b="1" i="1">
                              <a:latin typeface="Cambria Math"/>
                            </a:rPr>
                            <m:t>−</m:t>
                          </m:r>
                          <m:r>
                            <a:rPr lang="en-US" altLang="zh-CN" sz="2000" b="1" i="1">
                              <a:latin typeface="Cambria Math"/>
                            </a:rPr>
                            <m:t>𝟏</m:t>
                          </m:r>
                        </m:e>
                      </m:d>
                    </m:oMath>
                  </m:oMathPara>
                </a14:m>
                <a:endParaRPr lang="zh-CN" altLang="zh-CN" sz="2000" b="1" dirty="0"/>
              </a:p>
            </p:txBody>
          </p:sp>
        </mc:Choice>
        <mc:Fallback xmlns="">
          <p:sp>
            <p:nvSpPr>
              <p:cNvPr id="19" name="矩形 18"/>
              <p:cNvSpPr>
                <a:spLocks noRot="1" noChangeAspect="1" noMove="1" noResize="1" noEditPoints="1" noAdjustHandles="1" noChangeArrowheads="1" noChangeShapeType="1" noTextEdit="1"/>
              </p:cNvSpPr>
              <p:nvPr/>
            </p:nvSpPr>
            <p:spPr>
              <a:xfrm>
                <a:off x="2707296" y="5405351"/>
                <a:ext cx="4903137" cy="754822"/>
              </a:xfrm>
              <a:prstGeom prst="rect">
                <a:avLst/>
              </a:prstGeom>
              <a:blipFill rotWithShape="1">
                <a:blip r:embed="rId8"/>
                <a:stretch>
                  <a:fillRect/>
                </a:stretch>
              </a:blipFill>
            </p:spPr>
            <p:txBody>
              <a:bodyPr/>
              <a:lstStyle/>
              <a:p>
                <a:r>
                  <a:rPr lang="zh-CN" altLang="en-US">
                    <a:noFill/>
                  </a:rPr>
                  <a:t> </a:t>
                </a:r>
              </a:p>
            </p:txBody>
          </p:sp>
        </mc:Fallback>
      </mc:AlternateContent>
      <p:sp>
        <p:nvSpPr>
          <p:cNvPr id="16" name="TextBox 1"/>
          <p:cNvSpPr txBox="1"/>
          <p:nvPr/>
        </p:nvSpPr>
        <p:spPr>
          <a:xfrm>
            <a:off x="7987836" y="1320520"/>
            <a:ext cx="3518912" cy="956352"/>
          </a:xfrm>
          <a:prstGeom prst="rect">
            <a:avLst/>
          </a:prstGeom>
          <a:noFill/>
        </p:spPr>
        <p:txBody>
          <a:bodyPr wrap="none" rtlCol="0">
            <a:spAutoFit/>
          </a:bodyPr>
          <a:lstStyle/>
          <a:p>
            <a:pPr>
              <a:lnSpc>
                <a:spcPct val="150000"/>
              </a:lnSpc>
            </a:pPr>
            <a:r>
              <a:rPr lang="zh-CN" altLang="en-US" sz="2000" dirty="0" smtClean="0"/>
              <a:t>烃氧化生成中间产物醇和醛，</a:t>
            </a:r>
            <a:endParaRPr lang="en-US" altLang="zh-CN" sz="2000" dirty="0" smtClean="0"/>
          </a:p>
          <a:p>
            <a:pPr>
              <a:lnSpc>
                <a:spcPct val="150000"/>
              </a:lnSpc>
            </a:pPr>
            <a:r>
              <a:rPr lang="zh-CN" altLang="en-US" sz="2000" dirty="0" smtClean="0"/>
              <a:t>最终产物二氧化碳和水</a:t>
            </a:r>
            <a:endParaRPr lang="zh-CN" altLang="en-US" sz="2000" dirty="0"/>
          </a:p>
        </p:txBody>
      </p:sp>
    </p:spTree>
    <p:extLst>
      <p:ext uri="{BB962C8B-B14F-4D97-AF65-F5344CB8AC3E}">
        <p14:creationId xmlns:p14="http://schemas.microsoft.com/office/powerpoint/2010/main" val="1699978638"/>
      </p:ext>
    </p:extLst>
  </p:cSld>
  <p:clrMapOvr>
    <a:masterClrMapping/>
  </p:clrMapOvr>
  <p:transition>
    <p:blinds dir="vert"/>
  </p:transition>
  <p:timing>
    <p:tnLst>
      <p:par>
        <p:cTn id="1" dur="indefinite" restart="never" nodeType="tmRoot"/>
      </p:par>
    </p:tnLst>
  </p:timing>
  <p:extLst mod="1"/>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052" descr="永恒"/>
          <p:cNvSpPr txBox="1">
            <a:spLocks noChangeArrowheads="1"/>
          </p:cNvSpPr>
          <p:nvPr/>
        </p:nvSpPr>
        <p:spPr bwMode="auto">
          <a:xfrm>
            <a:off x="1524000" y="188640"/>
            <a:ext cx="9144000" cy="86409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zh-CN" altLang="en-US" sz="4000" b="1" dirty="0">
                <a:solidFill>
                  <a:srgbClr val="FF0000"/>
                </a:solidFill>
                <a:latin typeface="隶书" pitchFamily="49" charset="-122"/>
                <a:ea typeface="隶书" pitchFamily="49" charset="-122"/>
              </a:rPr>
              <a:t>内扩散对连串反应影响</a:t>
            </a:r>
          </a:p>
        </p:txBody>
      </p:sp>
      <p:sp>
        <p:nvSpPr>
          <p:cNvPr id="2" name="TextBox 1"/>
          <p:cNvSpPr txBox="1"/>
          <p:nvPr/>
        </p:nvSpPr>
        <p:spPr>
          <a:xfrm>
            <a:off x="4007768" y="1556792"/>
            <a:ext cx="444352"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A</a:t>
            </a:r>
            <a:endParaRPr lang="zh-CN" altLang="en-US" sz="2800" dirty="0">
              <a:latin typeface="Times New Roman" pitchFamily="18" charset="0"/>
              <a:cs typeface="Times New Roman" pitchFamily="18" charset="0"/>
            </a:endParaRPr>
          </a:p>
        </p:txBody>
      </p:sp>
      <p:sp>
        <p:nvSpPr>
          <p:cNvPr id="6" name="TextBox 5"/>
          <p:cNvSpPr txBox="1"/>
          <p:nvPr/>
        </p:nvSpPr>
        <p:spPr>
          <a:xfrm>
            <a:off x="5447928" y="1556792"/>
            <a:ext cx="423514"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B</a:t>
            </a:r>
            <a:endParaRPr lang="zh-CN" altLang="en-US" sz="2800" dirty="0">
              <a:latin typeface="Times New Roman" pitchFamily="18" charset="0"/>
              <a:cs typeface="Times New Roman" pitchFamily="18" charset="0"/>
            </a:endParaRPr>
          </a:p>
        </p:txBody>
      </p:sp>
      <p:sp>
        <p:nvSpPr>
          <p:cNvPr id="7" name="TextBox 6"/>
          <p:cNvSpPr txBox="1"/>
          <p:nvPr/>
        </p:nvSpPr>
        <p:spPr>
          <a:xfrm>
            <a:off x="6888088" y="1556792"/>
            <a:ext cx="423514"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C</a:t>
            </a:r>
            <a:endParaRPr lang="zh-CN" altLang="en-US" sz="2800" dirty="0">
              <a:latin typeface="Times New Roman" pitchFamily="18" charset="0"/>
              <a:cs typeface="Times New Roman" pitchFamily="18" charset="0"/>
            </a:endParaRPr>
          </a:p>
        </p:txBody>
      </p:sp>
      <p:cxnSp>
        <p:nvCxnSpPr>
          <p:cNvPr id="9" name="直接箭头连接符 8"/>
          <p:cNvCxnSpPr/>
          <p:nvPr/>
        </p:nvCxnSpPr>
        <p:spPr>
          <a:xfrm>
            <a:off x="4631658" y="1818402"/>
            <a:ext cx="81627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直接箭头连接符 10"/>
          <p:cNvCxnSpPr/>
          <p:nvPr/>
        </p:nvCxnSpPr>
        <p:spPr>
          <a:xfrm>
            <a:off x="6096000" y="1831421"/>
            <a:ext cx="792088"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4655840" y="1196752"/>
            <a:ext cx="484428"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k</a:t>
            </a:r>
            <a:r>
              <a:rPr lang="en-US" altLang="zh-CN" sz="2800" baseline="-25000" dirty="0">
                <a:latin typeface="Times New Roman" pitchFamily="18" charset="0"/>
                <a:cs typeface="Times New Roman" pitchFamily="18" charset="0"/>
              </a:rPr>
              <a:t>1</a:t>
            </a:r>
            <a:endParaRPr lang="zh-CN" altLang="en-US" sz="2800" baseline="-25000" dirty="0">
              <a:latin typeface="Times New Roman" pitchFamily="18" charset="0"/>
              <a:cs typeface="Times New Roman" pitchFamily="18" charset="0"/>
            </a:endParaRPr>
          </a:p>
        </p:txBody>
      </p:sp>
      <p:sp>
        <p:nvSpPr>
          <p:cNvPr id="18" name="TextBox 17"/>
          <p:cNvSpPr txBox="1"/>
          <p:nvPr/>
        </p:nvSpPr>
        <p:spPr>
          <a:xfrm>
            <a:off x="6240016" y="1196752"/>
            <a:ext cx="484428"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k</a:t>
            </a:r>
            <a:r>
              <a:rPr lang="en-US" altLang="zh-CN" sz="2800" baseline="-25000" dirty="0">
                <a:latin typeface="Times New Roman" pitchFamily="18" charset="0"/>
                <a:cs typeface="Times New Roman" pitchFamily="18" charset="0"/>
              </a:rPr>
              <a:t>2</a:t>
            </a:r>
            <a:endParaRPr lang="zh-CN" altLang="en-US" sz="2800" baseline="-25000" dirty="0">
              <a:latin typeface="Times New Roman" pitchFamily="18" charset="0"/>
              <a:cs typeface="Times New Roman" pitchFamily="18" charset="0"/>
            </a:endParaRPr>
          </a:p>
        </p:txBody>
      </p:sp>
      <p:pic>
        <p:nvPicPr>
          <p:cNvPr id="16" name="图片 15"/>
          <p:cNvPicPr/>
          <p:nvPr/>
        </p:nvPicPr>
        <p:blipFill>
          <a:blip r:embed="rId3">
            <a:extLst>
              <a:ext uri="{BEBA8EAE-BF5A-486C-A8C5-ECC9F3942E4B}">
                <a14:imgProps xmlns:a14="http://schemas.microsoft.com/office/drawing/2010/main">
                  <a14:imgLayer r:embed="rId4">
                    <a14:imgEffect>
                      <a14:brightnessContrast bright="30000" contrast="48000"/>
                    </a14:imgEffect>
                  </a14:imgLayer>
                </a14:imgProps>
              </a:ext>
              <a:ext uri="{28A0092B-C50C-407E-A947-70E740481C1C}">
                <a14:useLocalDpi xmlns:a14="http://schemas.microsoft.com/office/drawing/2010/main" val="0"/>
              </a:ext>
            </a:extLst>
          </a:blip>
          <a:srcRect/>
          <a:stretch>
            <a:fillRect/>
          </a:stretch>
        </p:blipFill>
        <p:spPr bwMode="auto">
          <a:xfrm>
            <a:off x="3446045" y="2420888"/>
            <a:ext cx="5026219" cy="3888432"/>
          </a:xfrm>
          <a:prstGeom prst="rect">
            <a:avLst/>
          </a:prstGeom>
          <a:noFill/>
          <a:ln>
            <a:noFill/>
          </a:ln>
        </p:spPr>
      </p:pic>
      <mc:AlternateContent xmlns:mc="http://schemas.openxmlformats.org/markup-compatibility/2006" xmlns:a14="http://schemas.microsoft.com/office/drawing/2010/main">
        <mc:Choice Requires="a14">
          <p:sp>
            <p:nvSpPr>
              <p:cNvPr id="13" name="TextBox 12"/>
              <p:cNvSpPr txBox="1"/>
              <p:nvPr/>
            </p:nvSpPr>
            <p:spPr>
              <a:xfrm>
                <a:off x="4452121" y="3340225"/>
                <a:ext cx="2272323" cy="369332"/>
              </a:xfrm>
              <a:prstGeom prst="rect">
                <a:avLst/>
              </a:prstGeom>
              <a:noFill/>
            </p:spPr>
            <p:txBody>
              <a:bodyPr wrap="square" rtlCol="0">
                <a:spAutoFit/>
              </a:bodyPr>
              <a:lstStyle/>
              <a:p>
                <a14:m>
                  <m:oMath xmlns:m="http://schemas.openxmlformats.org/officeDocument/2006/math">
                    <m:r>
                      <a:rPr lang="en-US" altLang="zh-CN" b="1">
                        <a:solidFill>
                          <a:srgbClr val="0070C0"/>
                        </a:solidFill>
                        <a:latin typeface="Cambria Math"/>
                      </a:rPr>
                      <m:t>∅&lt;</m:t>
                    </m:r>
                    <m:r>
                      <a:rPr lang="en-US" altLang="zh-CN" b="1">
                        <a:solidFill>
                          <a:srgbClr val="0070C0"/>
                        </a:solidFill>
                        <a:latin typeface="Cambria Math"/>
                      </a:rPr>
                      <m:t>𝟎</m:t>
                    </m:r>
                    <m:r>
                      <a:rPr lang="en-US" altLang="zh-CN" b="1">
                        <a:solidFill>
                          <a:srgbClr val="0070C0"/>
                        </a:solidFill>
                        <a:latin typeface="Cambria Math"/>
                      </a:rPr>
                      <m:t>.</m:t>
                    </m:r>
                  </m:oMath>
                </a14:m>
                <a:r>
                  <a:rPr lang="en-US" altLang="zh-CN" b="1" dirty="0">
                    <a:solidFill>
                      <a:srgbClr val="0070C0"/>
                    </a:solidFill>
                  </a:rPr>
                  <a:t>3 </a:t>
                </a:r>
                <a:r>
                  <a:rPr lang="zh-CN" altLang="en-US" b="1" dirty="0">
                    <a:solidFill>
                      <a:srgbClr val="0070C0"/>
                    </a:solidFill>
                  </a:rPr>
                  <a:t>动力学控制</a:t>
                </a:r>
              </a:p>
            </p:txBody>
          </p:sp>
        </mc:Choice>
        <mc:Fallback xmlns="">
          <p:sp>
            <p:nvSpPr>
              <p:cNvPr id="13" name="TextBox 12"/>
              <p:cNvSpPr txBox="1">
                <a:spLocks noRot="1" noChangeAspect="1" noMove="1" noResize="1" noEditPoints="1" noAdjustHandles="1" noChangeArrowheads="1" noChangeShapeType="1" noTextEdit="1"/>
              </p:cNvSpPr>
              <p:nvPr/>
            </p:nvSpPr>
            <p:spPr>
              <a:xfrm>
                <a:off x="2928120" y="3340225"/>
                <a:ext cx="2272323" cy="369332"/>
              </a:xfrm>
              <a:prstGeom prst="rect">
                <a:avLst/>
              </a:prstGeom>
              <a:blipFill rotWithShape="1">
                <a:blip r:embed="rId7"/>
                <a:stretch>
                  <a:fillRect t="-1147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388224" y="5085184"/>
                <a:ext cx="1787896" cy="369332"/>
              </a:xfrm>
              <a:prstGeom prst="rect">
                <a:avLst/>
              </a:prstGeom>
              <a:noFill/>
            </p:spPr>
            <p:txBody>
              <a:bodyPr wrap="square" rtlCol="0">
                <a:spAutoFit/>
              </a:bodyPr>
              <a:lstStyle/>
              <a:p>
                <a14:m>
                  <m:oMath xmlns:m="http://schemas.openxmlformats.org/officeDocument/2006/math">
                    <m:r>
                      <a:rPr lang="en-US" altLang="zh-CN" b="1">
                        <a:solidFill>
                          <a:srgbClr val="C00000"/>
                        </a:solidFill>
                        <a:latin typeface="Cambria Math"/>
                      </a:rPr>
                      <m:t>∅&gt;</m:t>
                    </m:r>
                  </m:oMath>
                </a14:m>
                <a:r>
                  <a:rPr lang="en-US" altLang="zh-CN" b="1" dirty="0">
                    <a:solidFill>
                      <a:srgbClr val="C00000"/>
                    </a:solidFill>
                  </a:rPr>
                  <a:t>3  </a:t>
                </a:r>
                <a:r>
                  <a:rPr lang="zh-CN" altLang="en-US" b="1" dirty="0">
                    <a:solidFill>
                      <a:srgbClr val="C00000"/>
                    </a:solidFill>
                  </a:rPr>
                  <a:t>扩散控制</a:t>
                </a:r>
              </a:p>
            </p:txBody>
          </p:sp>
        </mc:Choice>
        <mc:Fallback xmlns="">
          <p:sp>
            <p:nvSpPr>
              <p:cNvPr id="19" name="TextBox 18"/>
              <p:cNvSpPr txBox="1">
                <a:spLocks noRot="1" noChangeAspect="1" noMove="1" noResize="1" noEditPoints="1" noAdjustHandles="1" noChangeArrowheads="1" noChangeShapeType="1" noTextEdit="1"/>
              </p:cNvSpPr>
              <p:nvPr/>
            </p:nvSpPr>
            <p:spPr>
              <a:xfrm>
                <a:off x="3864224" y="5085184"/>
                <a:ext cx="1787896" cy="369332"/>
              </a:xfrm>
              <a:prstGeom prst="rect">
                <a:avLst/>
              </a:prstGeom>
              <a:blipFill rotWithShape="1">
                <a:blip r:embed="rId8"/>
                <a:stretch>
                  <a:fillRect l="-341" t="-11475" r="-683" b="-26230"/>
                </a:stretch>
              </a:blipFill>
            </p:spPr>
            <p:txBody>
              <a:bodyPr/>
              <a:lstStyle/>
              <a:p>
                <a:r>
                  <a:rPr lang="zh-CN" altLang="en-US">
                    <a:noFill/>
                  </a:rPr>
                  <a:t> </a:t>
                </a:r>
              </a:p>
            </p:txBody>
          </p:sp>
        </mc:Fallback>
      </mc:AlternateContent>
      <p:cxnSp>
        <p:nvCxnSpPr>
          <p:cNvPr id="20" name="直接箭头连接符 19"/>
          <p:cNvCxnSpPr/>
          <p:nvPr/>
        </p:nvCxnSpPr>
        <p:spPr>
          <a:xfrm>
            <a:off x="5447929" y="3789040"/>
            <a:ext cx="140353" cy="93610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3768"/>
      </p:ext>
    </p:extLst>
  </p:cSld>
  <p:clrMapOvr>
    <a:masterClrMapping/>
  </p:clrMapOvr>
  <p:transition>
    <p:blinds dir="vert"/>
  </p:transition>
  <p:timing>
    <p:tnLst>
      <p:par>
        <p:cTn id="1" dur="indefinite" restart="never" nodeType="tmRoot"/>
      </p:par>
    </p:tnLst>
  </p:timing>
  <p:extLst mod="1"/>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3"/>
          <p:cNvSpPr>
            <a:spLocks noGrp="1" noChangeArrowheads="1"/>
          </p:cNvSpPr>
          <p:nvPr>
            <p:ph type="body" sz="half" idx="1"/>
          </p:nvPr>
        </p:nvSpPr>
        <p:spPr>
          <a:xfrm>
            <a:off x="1992314" y="1447800"/>
            <a:ext cx="4332287" cy="4419600"/>
          </a:xfrm>
        </p:spPr>
        <p:txBody>
          <a:bodyPr>
            <a:normAutofit lnSpcReduction="10000"/>
          </a:bodyPr>
          <a:lstStyle/>
          <a:p>
            <a:pPr algn="just"/>
            <a:r>
              <a:rPr lang="zh-CN" altLang="en-US" sz="2600" dirty="0">
                <a:latin typeface="Times New Roman" pitchFamily="18" charset="0"/>
              </a:rPr>
              <a:t>由于各个反应过程的阻力不同，所以影响因素也不同。</a:t>
            </a:r>
          </a:p>
          <a:p>
            <a:pPr algn="just"/>
            <a:endParaRPr lang="zh-CN" altLang="en-US" sz="2600" dirty="0">
              <a:latin typeface="Times New Roman" pitchFamily="18" charset="0"/>
            </a:endParaRPr>
          </a:p>
          <a:p>
            <a:pPr algn="just">
              <a:buFontTx/>
              <a:buChar char="（"/>
            </a:pPr>
            <a:r>
              <a:rPr lang="en-US" altLang="zh-CN" sz="2600" dirty="0"/>
              <a:t>1</a:t>
            </a:r>
            <a:r>
              <a:rPr lang="zh-CN" altLang="en-US" sz="2600" dirty="0"/>
              <a:t>）</a:t>
            </a:r>
            <a:r>
              <a:rPr lang="zh-CN" altLang="en-US" sz="2600" dirty="0">
                <a:latin typeface="Times New Roman" pitchFamily="18" charset="0"/>
              </a:rPr>
              <a:t>温度效应</a:t>
            </a:r>
          </a:p>
          <a:p>
            <a:pPr algn="just"/>
            <a:r>
              <a:rPr lang="zh-CN" altLang="en-US" sz="2600" dirty="0">
                <a:latin typeface="Times New Roman" pitchFamily="18" charset="0"/>
                <a:ea typeface="楷体_GB2312" pitchFamily="49" charset="-122"/>
              </a:rPr>
              <a:t>对于化学过程影响较大；</a:t>
            </a:r>
          </a:p>
          <a:p>
            <a:pPr algn="just"/>
            <a:r>
              <a:rPr lang="zh-CN" altLang="en-US" sz="2600" dirty="0">
                <a:latin typeface="Times New Roman" pitchFamily="18" charset="0"/>
                <a:ea typeface="楷体_GB2312" pitchFamily="49" charset="-122"/>
              </a:rPr>
              <a:t>对于物理过程影响较小。</a:t>
            </a:r>
          </a:p>
          <a:p>
            <a:pPr algn="just"/>
            <a:r>
              <a:rPr lang="zh-CN" altLang="en-US" sz="2600" dirty="0">
                <a:latin typeface="Times New Roman" pitchFamily="18" charset="0"/>
                <a:ea typeface="楷体_GB2312" pitchFamily="49" charset="-122"/>
              </a:rPr>
              <a:t>通过改变温度来判断反应的控制步骤是化学过程还是扩散过程</a:t>
            </a:r>
            <a:r>
              <a:rPr lang="zh-CN" altLang="en-US" dirty="0">
                <a:latin typeface="Times New Roman" pitchFamily="18" charset="0"/>
                <a:ea typeface="楷体_GB2312" pitchFamily="49" charset="-122"/>
              </a:rPr>
              <a:t>。</a:t>
            </a:r>
          </a:p>
          <a:p>
            <a:pPr algn="just"/>
            <a:endParaRPr lang="zh-CN" altLang="en-US" dirty="0">
              <a:latin typeface="Times New Roman" pitchFamily="18" charset="0"/>
              <a:ea typeface="楷体_GB2312" pitchFamily="49" charset="-122"/>
            </a:endParaRPr>
          </a:p>
          <a:p>
            <a:pPr algn="just"/>
            <a:endParaRPr lang="en-US" altLang="zh-CN" dirty="0"/>
          </a:p>
        </p:txBody>
      </p:sp>
      <p:pic>
        <p:nvPicPr>
          <p:cNvPr id="183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2348880"/>
            <a:ext cx="4267200" cy="3832225"/>
          </a:xfrm>
          <a:prstGeom prst="rect">
            <a:avLst/>
          </a:prstGeom>
          <a:solidFill>
            <a:srgbClr val="FFFFCC"/>
          </a:solidFill>
        </p:spPr>
      </p:pic>
      <p:sp>
        <p:nvSpPr>
          <p:cNvPr id="5" name="Rectangle 2052" descr="永恒"/>
          <p:cNvSpPr txBox="1">
            <a:spLocks noChangeArrowheads="1"/>
          </p:cNvSpPr>
          <p:nvPr/>
        </p:nvSpPr>
        <p:spPr bwMode="auto">
          <a:xfrm>
            <a:off x="1574441" y="236451"/>
            <a:ext cx="9036496" cy="864096"/>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defTabSz="855048"/>
            <a:r>
              <a:rPr lang="zh-CN" altLang="en-US" b="1" dirty="0">
                <a:solidFill>
                  <a:srgbClr val="FF0B2E"/>
                </a:solidFill>
                <a:ea typeface="隶书" pitchFamily="49" charset="-122"/>
              </a:rPr>
              <a:t>催化反应控制阶段的判别</a:t>
            </a:r>
          </a:p>
        </p:txBody>
      </p:sp>
    </p:spTree>
    <p:extLst>
      <p:ext uri="{BB962C8B-B14F-4D97-AF65-F5344CB8AC3E}">
        <p14:creationId xmlns:p14="http://schemas.microsoft.com/office/powerpoint/2010/main" val="1989817758"/>
      </p:ext>
    </p:extLst>
  </p:cSld>
  <p:clrMapOvr>
    <a:masterClrMapping/>
  </p:clrMapOvr>
  <p:transition>
    <p:blinds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body" sz="half" idx="1"/>
          </p:nvPr>
        </p:nvSpPr>
        <p:spPr>
          <a:xfrm>
            <a:off x="2279651" y="476250"/>
            <a:ext cx="6829425" cy="1600200"/>
          </a:xfrm>
        </p:spPr>
        <p:txBody>
          <a:bodyPr>
            <a:normAutofit fontScale="85000" lnSpcReduction="20000"/>
          </a:bodyPr>
          <a:lstStyle/>
          <a:p>
            <a:pPr algn="just">
              <a:lnSpc>
                <a:spcPct val="120000"/>
              </a:lnSpc>
              <a:buFontTx/>
              <a:buChar char="（"/>
            </a:pPr>
            <a:r>
              <a:rPr lang="en-US" altLang="zh-CN"/>
              <a:t>2</a:t>
            </a:r>
            <a:r>
              <a:rPr lang="zh-CN" altLang="en-US"/>
              <a:t>）</a:t>
            </a:r>
            <a:r>
              <a:rPr lang="zh-CN" altLang="en-US">
                <a:latin typeface="Times New Roman" pitchFamily="18" charset="0"/>
              </a:rPr>
              <a:t>气流线速效应</a:t>
            </a:r>
          </a:p>
          <a:p>
            <a:pPr algn="just">
              <a:lnSpc>
                <a:spcPct val="150000"/>
              </a:lnSpc>
            </a:pPr>
            <a:r>
              <a:rPr lang="zh-CN" altLang="en-US">
                <a:latin typeface="Times New Roman" pitchFamily="18" charset="0"/>
                <a:ea typeface="楷体_GB2312" pitchFamily="49" charset="-122"/>
              </a:rPr>
              <a:t>对化学过程影响较小；</a:t>
            </a:r>
          </a:p>
          <a:p>
            <a:pPr algn="just"/>
            <a:r>
              <a:rPr lang="zh-CN" altLang="en-US">
                <a:latin typeface="Times New Roman" pitchFamily="18" charset="0"/>
                <a:ea typeface="楷体_GB2312" pitchFamily="49" charset="-122"/>
              </a:rPr>
              <a:t>对物理过程（</a:t>
            </a:r>
            <a:r>
              <a:rPr lang="zh-CN" altLang="en-US" b="1">
                <a:solidFill>
                  <a:srgbClr val="FF0000"/>
                </a:solidFill>
                <a:latin typeface="Times New Roman" pitchFamily="18" charset="0"/>
                <a:ea typeface="楷体_GB2312" pitchFamily="49" charset="-122"/>
              </a:rPr>
              <a:t>外扩散</a:t>
            </a:r>
            <a:r>
              <a:rPr lang="zh-CN" altLang="en-US">
                <a:latin typeface="Times New Roman" pitchFamily="18" charset="0"/>
                <a:ea typeface="楷体_GB2312" pitchFamily="49" charset="-122"/>
              </a:rPr>
              <a:t>）影响较大。</a:t>
            </a:r>
            <a:endParaRPr lang="zh-CN" altLang="en-US" sz="3400">
              <a:latin typeface="Times New Roman" pitchFamily="18" charset="0"/>
              <a:ea typeface="楷体_GB2312" pitchFamily="49" charset="-122"/>
            </a:endParaRPr>
          </a:p>
          <a:p>
            <a:endParaRPr lang="en-US" altLang="zh-CN" sz="3400"/>
          </a:p>
        </p:txBody>
      </p:sp>
      <p:pic>
        <p:nvPicPr>
          <p:cNvPr id="184323"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253300" y="2514599"/>
            <a:ext cx="5062307" cy="3635519"/>
          </a:xfrm>
          <a:solidFill>
            <a:srgbClr val="FFCCFF"/>
          </a:solidFill>
        </p:spPr>
      </p:pic>
    </p:spTree>
    <p:extLst>
      <p:ext uri="{BB962C8B-B14F-4D97-AF65-F5344CB8AC3E}">
        <p14:creationId xmlns:p14="http://schemas.microsoft.com/office/powerpoint/2010/main" val="2598508235"/>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631504" y="3933056"/>
            <a:ext cx="8579296" cy="2497480"/>
          </a:xfrm>
        </p:spPr>
        <p:txBody>
          <a:bodyPr>
            <a:normAutofit/>
          </a:bodyPr>
          <a:lstStyle/>
          <a:p>
            <a:pPr>
              <a:lnSpc>
                <a:spcPct val="150000"/>
              </a:lnSpc>
              <a:buFont typeface="Wingdings" pitchFamily="2" charset="2"/>
              <a:buChar char="Ø"/>
            </a:pPr>
            <a:endParaRPr lang="zh-CN" altLang="en-US" b="1" dirty="0">
              <a:solidFill>
                <a:srgbClr val="7030A0"/>
              </a:solidFill>
              <a:latin typeface="华文楷体" pitchFamily="2" charset="-122"/>
              <a:ea typeface="华文楷体" pitchFamily="2" charset="-122"/>
            </a:endParaRPr>
          </a:p>
        </p:txBody>
      </p:sp>
      <p:sp>
        <p:nvSpPr>
          <p:cNvPr id="4" name="Rectangle 2052" descr="永恒"/>
          <p:cNvSpPr>
            <a:spLocks noChangeArrowheads="1"/>
          </p:cNvSpPr>
          <p:nvPr/>
        </p:nvSpPr>
        <p:spPr bwMode="auto">
          <a:xfrm>
            <a:off x="1631504" y="271109"/>
            <a:ext cx="8928992" cy="86705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990099"/>
                </a:solidFill>
                <a:ea typeface="隶书" pitchFamily="49" charset="-122"/>
              </a:rPr>
              <a:t>反应速率</a:t>
            </a:r>
            <a:endParaRPr lang="zh-CN" altLang="en-US" sz="3600" dirty="0">
              <a:solidFill>
                <a:srgbClr val="990099"/>
              </a:solidFill>
            </a:endParaRPr>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567" y="1959100"/>
            <a:ext cx="6015858" cy="107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651" y="1237824"/>
            <a:ext cx="2592289" cy="50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6710" y="3404155"/>
            <a:ext cx="5881687" cy="106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617" y="5330705"/>
            <a:ext cx="50958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云形标注 5"/>
          <p:cNvSpPr/>
          <p:nvPr/>
        </p:nvSpPr>
        <p:spPr>
          <a:xfrm>
            <a:off x="8421633" y="4635229"/>
            <a:ext cx="2232248" cy="1093134"/>
          </a:xfrm>
          <a:prstGeom prst="cloudCallout">
            <a:avLst>
              <a:gd name="adj1" fmla="val -81778"/>
              <a:gd name="adj2" fmla="val 6352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400" b="1" dirty="0">
                <a:solidFill>
                  <a:srgbClr val="0000FF"/>
                </a:solidFill>
              </a:rPr>
              <a:t>计量系数</a:t>
            </a:r>
          </a:p>
        </p:txBody>
      </p:sp>
      <p:sp>
        <p:nvSpPr>
          <p:cNvPr id="5" name="文本框 4"/>
          <p:cNvSpPr txBox="1"/>
          <p:nvPr/>
        </p:nvSpPr>
        <p:spPr>
          <a:xfrm>
            <a:off x="9434571" y="3270933"/>
            <a:ext cx="1107996" cy="1200329"/>
          </a:xfrm>
          <a:prstGeom prst="rect">
            <a:avLst/>
          </a:prstGeom>
          <a:noFill/>
        </p:spPr>
        <p:txBody>
          <a:bodyPr wrap="none" rtlCol="0">
            <a:spAutoFit/>
          </a:bodyPr>
          <a:lstStyle/>
          <a:p>
            <a:r>
              <a:rPr lang="zh-CN" altLang="en-US" sz="2400" dirty="0">
                <a:solidFill>
                  <a:srgbClr val="0000FF"/>
                </a:solidFill>
              </a:rPr>
              <a:t>体积</a:t>
            </a:r>
            <a:endParaRPr lang="en-US" altLang="zh-CN" sz="2400" dirty="0">
              <a:solidFill>
                <a:srgbClr val="0000FF"/>
              </a:solidFill>
            </a:endParaRPr>
          </a:p>
          <a:p>
            <a:r>
              <a:rPr lang="zh-CN" altLang="en-US" sz="2400" dirty="0">
                <a:solidFill>
                  <a:srgbClr val="0000FF"/>
                </a:solidFill>
              </a:rPr>
              <a:t>重量</a:t>
            </a:r>
            <a:endParaRPr lang="en-US" altLang="zh-CN" sz="2400" dirty="0">
              <a:solidFill>
                <a:srgbClr val="0000FF"/>
              </a:solidFill>
            </a:endParaRPr>
          </a:p>
          <a:p>
            <a:r>
              <a:rPr lang="zh-CN" altLang="en-US" sz="2400" dirty="0">
                <a:solidFill>
                  <a:srgbClr val="0000FF"/>
                </a:solidFill>
              </a:rPr>
              <a:t>表面积</a:t>
            </a:r>
          </a:p>
        </p:txBody>
      </p:sp>
      <p:sp>
        <p:nvSpPr>
          <p:cNvPr id="7" name="右箭头 6"/>
          <p:cNvSpPr/>
          <p:nvPr/>
        </p:nvSpPr>
        <p:spPr>
          <a:xfrm>
            <a:off x="8616280" y="3727986"/>
            <a:ext cx="576064" cy="349087"/>
          </a:xfrm>
          <a:prstGeom prst="rightArrow">
            <a:avLst/>
          </a:prstGeom>
          <a:solidFill>
            <a:srgbClr val="00B05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954462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body" sz="half" idx="1"/>
          </p:nvPr>
        </p:nvSpPr>
        <p:spPr>
          <a:xfrm>
            <a:off x="1981200" y="533400"/>
            <a:ext cx="7848600" cy="2209800"/>
          </a:xfrm>
        </p:spPr>
        <p:txBody>
          <a:bodyPr>
            <a:normAutofit lnSpcReduction="10000"/>
          </a:bodyPr>
          <a:lstStyle/>
          <a:p>
            <a:pPr lvl="1" algn="just">
              <a:buFontTx/>
              <a:buNone/>
            </a:pPr>
            <a:r>
              <a:rPr lang="en-US" altLang="zh-CN"/>
              <a:t>3</a:t>
            </a:r>
            <a:r>
              <a:rPr lang="zh-CN" altLang="en-US"/>
              <a:t>）</a:t>
            </a:r>
            <a:r>
              <a:rPr lang="zh-CN" altLang="en-US">
                <a:latin typeface="Times New Roman" pitchFamily="18" charset="0"/>
              </a:rPr>
              <a:t>催化剂粒度与孔径效应</a:t>
            </a:r>
          </a:p>
          <a:p>
            <a:pPr lvl="2" algn="just"/>
            <a:r>
              <a:rPr lang="zh-CN" altLang="en-US" sz="2500">
                <a:latin typeface="Times New Roman" pitchFamily="18" charset="0"/>
              </a:rPr>
              <a:t> </a:t>
            </a:r>
            <a:r>
              <a:rPr lang="zh-CN" altLang="en-US" sz="2500" b="1">
                <a:solidFill>
                  <a:srgbClr val="FF0000"/>
                </a:solidFill>
                <a:latin typeface="Times New Roman" pitchFamily="18" charset="0"/>
              </a:rPr>
              <a:t>孔径效应：</a:t>
            </a:r>
            <a:r>
              <a:rPr lang="zh-CN" altLang="en-US" sz="2500" b="1">
                <a:solidFill>
                  <a:srgbClr val="FF0000"/>
                </a:solidFill>
                <a:latin typeface="Times New Roman" pitchFamily="18" charset="0"/>
                <a:ea typeface="楷体_GB2312" pitchFamily="49" charset="-122"/>
              </a:rPr>
              <a:t>孔径越大对内扩散的影响越小。</a:t>
            </a:r>
            <a:endParaRPr lang="zh-CN" altLang="en-US" sz="2500" b="1">
              <a:solidFill>
                <a:srgbClr val="FF0000"/>
              </a:solidFill>
              <a:latin typeface="Times New Roman" pitchFamily="18" charset="0"/>
            </a:endParaRPr>
          </a:p>
          <a:p>
            <a:pPr lvl="2" algn="just"/>
            <a:r>
              <a:rPr lang="zh-CN" altLang="en-US" sz="2500">
                <a:latin typeface="Times New Roman" pitchFamily="18" charset="0"/>
              </a:rPr>
              <a:t> 粒度效应</a:t>
            </a:r>
          </a:p>
          <a:p>
            <a:pPr lvl="3" algn="just"/>
            <a:r>
              <a:rPr lang="zh-CN" altLang="en-US" sz="2400">
                <a:latin typeface="Times New Roman" pitchFamily="18" charset="0"/>
                <a:ea typeface="楷体_GB2312" pitchFamily="49" charset="-122"/>
              </a:rPr>
              <a:t>对内扩散影响明显；</a:t>
            </a:r>
          </a:p>
          <a:p>
            <a:pPr lvl="3" algn="just"/>
            <a:r>
              <a:rPr lang="zh-CN" altLang="en-US" sz="2400">
                <a:latin typeface="Times New Roman" pitchFamily="18" charset="0"/>
                <a:ea typeface="楷体_GB2312" pitchFamily="49" charset="-122"/>
              </a:rPr>
              <a:t>对外扩散、化学反应的影响较小。</a:t>
            </a:r>
          </a:p>
          <a:p>
            <a:endParaRPr lang="en-US" altLang="zh-CN" sz="2200"/>
          </a:p>
        </p:txBody>
      </p:sp>
      <p:pic>
        <p:nvPicPr>
          <p:cNvPr id="185347"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007768" y="2636912"/>
            <a:ext cx="5486400" cy="3998912"/>
          </a:xfrm>
          <a:solidFill>
            <a:srgbClr val="FFCCFF"/>
          </a:solidFill>
          <a:ln/>
        </p:spPr>
      </p:pic>
    </p:spTree>
    <p:extLst>
      <p:ext uri="{BB962C8B-B14F-4D97-AF65-F5344CB8AC3E}">
        <p14:creationId xmlns:p14="http://schemas.microsoft.com/office/powerpoint/2010/main" val="1039944005"/>
      </p:ext>
    </p:extLst>
  </p:cSld>
  <p:clrMapOvr>
    <a:masterClrMapping/>
  </p:clrMapOvr>
  <p:transition>
    <p:blinds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body" sz="half" idx="1"/>
          </p:nvPr>
        </p:nvSpPr>
        <p:spPr>
          <a:xfrm>
            <a:off x="2495550" y="2327276"/>
            <a:ext cx="2349500" cy="3457575"/>
          </a:xfrm>
        </p:spPr>
        <p:txBody>
          <a:bodyPr/>
          <a:lstStyle/>
          <a:p>
            <a:pPr algn="just"/>
            <a:r>
              <a:rPr lang="zh-CN" altLang="en-US" sz="2200">
                <a:latin typeface="Times New Roman" pitchFamily="18" charset="0"/>
              </a:rPr>
              <a:t>对于一个特定的反应来说，控制步骤会因条件的不同而产生变化。如：</a:t>
            </a:r>
          </a:p>
          <a:p>
            <a:endParaRPr lang="en-US" altLang="zh-CN" sz="2600"/>
          </a:p>
        </p:txBody>
      </p:sp>
      <p:graphicFrame>
        <p:nvGraphicFramePr>
          <p:cNvPr id="186371" name="Object 3"/>
          <p:cNvGraphicFramePr>
            <a:graphicFrameLocks noGrp="1" noChangeAspect="1"/>
          </p:cNvGraphicFramePr>
          <p:nvPr>
            <p:ph sz="half" idx="2"/>
          </p:nvPr>
        </p:nvGraphicFramePr>
        <p:xfrm>
          <a:off x="5105400" y="2438400"/>
          <a:ext cx="5181600" cy="3994150"/>
        </p:xfrm>
        <a:graphic>
          <a:graphicData uri="http://schemas.openxmlformats.org/presentationml/2006/ole">
            <mc:AlternateContent xmlns:mc="http://schemas.openxmlformats.org/markup-compatibility/2006">
              <mc:Choice xmlns:v="urn:schemas-microsoft-com:vml" Requires="v">
                <p:oleObj spid="_x0000_s34821" name="文档" r:id="rId3" imgW="2134080" imgH="1644840" progId="Word.Document.8">
                  <p:embed/>
                </p:oleObj>
              </mc:Choice>
              <mc:Fallback>
                <p:oleObj name="文档" r:id="rId3" imgW="2134080" imgH="16448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438400"/>
                        <a:ext cx="5181600" cy="3994150"/>
                      </a:xfrm>
                      <a:prstGeom prst="rect">
                        <a:avLst/>
                      </a:prstGeom>
                      <a:solidFill>
                        <a:srgbClr val="CCECFF"/>
                      </a:solidFill>
                    </p:spPr>
                  </p:pic>
                </p:oleObj>
              </mc:Fallback>
            </mc:AlternateContent>
          </a:graphicData>
        </a:graphic>
      </p:graphicFrame>
      <p:sp>
        <p:nvSpPr>
          <p:cNvPr id="186372" name="Rectangle 4"/>
          <p:cNvSpPr>
            <a:spLocks noChangeArrowheads="1"/>
          </p:cNvSpPr>
          <p:nvPr/>
        </p:nvSpPr>
        <p:spPr bwMode="auto">
          <a:xfrm>
            <a:off x="3352800" y="609600"/>
            <a:ext cx="5486400" cy="13731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kumimoji="1" lang="en-US" altLang="zh-CN" sz="2400">
                <a:solidFill>
                  <a:srgbClr val="FF0000"/>
                </a:solidFill>
                <a:latin typeface="Times New Roman" pitchFamily="18" charset="0"/>
                <a:ea typeface="黑体" pitchFamily="2" charset="-122"/>
              </a:rPr>
              <a:t> </a:t>
            </a:r>
            <a:r>
              <a:rPr kumimoji="1" lang="zh-CN" altLang="en-US" sz="2800">
                <a:solidFill>
                  <a:srgbClr val="FF0000"/>
                </a:solidFill>
                <a:latin typeface="Times New Roman" pitchFamily="18" charset="0"/>
                <a:ea typeface="黑体" pitchFamily="2" charset="-122"/>
              </a:rPr>
              <a:t>改变线速，以消除外扩散；</a:t>
            </a:r>
          </a:p>
          <a:p>
            <a:pPr>
              <a:buFontTx/>
              <a:buChar char="•"/>
            </a:pPr>
            <a:r>
              <a:rPr kumimoji="1" lang="zh-CN" altLang="en-US" sz="2800">
                <a:solidFill>
                  <a:srgbClr val="FF0000"/>
                </a:solidFill>
                <a:latin typeface="Times New Roman" pitchFamily="18" charset="0"/>
                <a:ea typeface="黑体" pitchFamily="2" charset="-122"/>
              </a:rPr>
              <a:t> 改变粒度，以消除内扩散；</a:t>
            </a:r>
          </a:p>
          <a:p>
            <a:pPr>
              <a:buFontTx/>
              <a:buChar char="•"/>
            </a:pPr>
            <a:r>
              <a:rPr kumimoji="1" lang="zh-CN" altLang="en-US" sz="2800">
                <a:solidFill>
                  <a:srgbClr val="FF0000"/>
                </a:solidFill>
                <a:latin typeface="Times New Roman" pitchFamily="18" charset="0"/>
                <a:ea typeface="黑体" pitchFamily="2" charset="-122"/>
              </a:rPr>
              <a:t> 提高温度，以加快反应速度。</a:t>
            </a:r>
            <a:endParaRPr kumimoji="1" lang="zh-CN" altLang="en-US" sz="2400">
              <a:solidFill>
                <a:srgbClr val="FF0000"/>
              </a:solidFill>
              <a:latin typeface="Times New Roman" pitchFamily="18" charset="0"/>
              <a:ea typeface="黑体" pitchFamily="2" charset="-122"/>
            </a:endParaRPr>
          </a:p>
        </p:txBody>
      </p:sp>
    </p:spTree>
    <p:extLst>
      <p:ext uri="{BB962C8B-B14F-4D97-AF65-F5344CB8AC3E}">
        <p14:creationId xmlns:p14="http://schemas.microsoft.com/office/powerpoint/2010/main" val="777644418"/>
      </p:ext>
    </p:extLst>
  </p:cSld>
  <p:clrMapOvr>
    <a:masterClrMapping/>
  </p:clrMapOvr>
  <p:transition>
    <p:blinds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43" name="Rectangle 5"/>
              <p:cNvSpPr>
                <a:spLocks noGrp="1" noChangeArrowheads="1"/>
              </p:cNvSpPr>
              <p:nvPr>
                <p:ph sz="half" idx="1"/>
              </p:nvPr>
            </p:nvSpPr>
            <p:spPr>
              <a:xfrm>
                <a:off x="1981199" y="1087820"/>
                <a:ext cx="9584267" cy="5729062"/>
              </a:xfrm>
            </p:spPr>
            <p:txBody>
              <a:bodyPr>
                <a:normAutofit/>
              </a:bodyPr>
              <a:lstStyle/>
              <a:p>
                <a:pPr eaLnBrk="1" hangingPunct="1">
                  <a:lnSpc>
                    <a:spcPct val="130000"/>
                  </a:lnSpc>
                </a:pPr>
                <a:r>
                  <a:rPr lang="zh-CN" altLang="en-US" sz="2600" dirty="0" smtClean="0">
                    <a:solidFill>
                      <a:srgbClr val="0070C0"/>
                    </a:solidFill>
                  </a:rPr>
                  <a:t>均匀</a:t>
                </a:r>
                <a:r>
                  <a:rPr lang="zh-CN" altLang="en-US" sz="2600" dirty="0">
                    <a:solidFill>
                      <a:srgbClr val="0070C0"/>
                    </a:solidFill>
                  </a:rPr>
                  <a:t>吸附</a:t>
                </a:r>
                <a:r>
                  <a:rPr lang="zh-CN" altLang="en-US" sz="2600" dirty="0" smtClean="0">
                    <a:solidFill>
                      <a:srgbClr val="0070C0"/>
                    </a:solidFill>
                  </a:rPr>
                  <a:t>中毒</a:t>
                </a:r>
                <a:endParaRPr lang="zh-CN" altLang="en-US" sz="2600" dirty="0">
                  <a:solidFill>
                    <a:srgbClr val="0070C0"/>
                  </a:solidFill>
                </a:endParaRPr>
              </a:p>
              <a:p>
                <a:pPr eaLnBrk="1" hangingPunct="1">
                  <a:lnSpc>
                    <a:spcPct val="130000"/>
                  </a:lnSpc>
                  <a:buFont typeface="Wingdings" pitchFamily="2" charset="2"/>
                  <a:buNone/>
                </a:pPr>
                <a:r>
                  <a:rPr lang="zh-CN" altLang="en-US" sz="2400" dirty="0">
                    <a:solidFill>
                      <a:srgbClr val="0070C0"/>
                    </a:solidFill>
                  </a:rPr>
                  <a:t>     毒物分子均匀地分布在孔内表面引起的中毒</a:t>
                </a:r>
              </a:p>
              <a:p>
                <a:pPr>
                  <a:lnSpc>
                    <a:spcPct val="130000"/>
                  </a:lnSpc>
                  <a:buNone/>
                </a:pPr>
                <a:r>
                  <a:rPr lang="zh-CN" altLang="en-US" sz="2400" dirty="0"/>
                  <a:t>     </a:t>
                </a:r>
                <a:r>
                  <a:rPr lang="el-GR" altLang="zh-CN" sz="2400" dirty="0" smtClean="0">
                    <a:latin typeface="Times New Roman" panose="02020603050405020304" pitchFamily="18" charset="0"/>
                    <a:cs typeface="Times New Roman" panose="02020603050405020304" pitchFamily="18" charset="0"/>
                  </a:rPr>
                  <a:t>α</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中毒表面分数   </a:t>
                </a:r>
                <a:r>
                  <a:rPr lang="en-US" altLang="zh-CN" sz="2600" dirty="0" smtClean="0"/>
                  <a:t>F’ </a:t>
                </a:r>
                <a:r>
                  <a:rPr lang="zh-CN" altLang="en-US" sz="2400" dirty="0" smtClean="0"/>
                  <a:t>剩余</a:t>
                </a:r>
                <a:r>
                  <a:rPr lang="zh-CN" altLang="en-US" sz="2400" dirty="0"/>
                  <a:t>活性分数 </a:t>
                </a:r>
                <a:endParaRPr lang="en-US" altLang="zh-CN" sz="2400" dirty="0"/>
              </a:p>
              <a:p>
                <a:pPr eaLnBrk="1" hangingPunct="1">
                  <a:buFont typeface="Wingdings" pitchFamily="2" charset="2"/>
                  <a:buNone/>
                </a:pPr>
                <a:endParaRPr lang="en-US" altLang="zh-CN" sz="2600" dirty="0"/>
              </a:p>
              <a:p>
                <a:pPr eaLnBrk="1" hangingPunct="1">
                  <a:buFont typeface="Wingdings" pitchFamily="2" charset="2"/>
                  <a:buNone/>
                </a:pPr>
                <a:endParaRPr lang="en-US" altLang="zh-CN" sz="2600" dirty="0"/>
              </a:p>
              <a:p>
                <a:pPr eaLnBrk="1" hangingPunct="1">
                  <a:buFont typeface="Wingdings" pitchFamily="2" charset="2"/>
                  <a:buNone/>
                </a:pPr>
                <a:endParaRPr lang="en-US" altLang="zh-CN" sz="2600" dirty="0"/>
              </a:p>
              <a:p>
                <a:pPr eaLnBrk="1" hangingPunct="1">
                  <a:buFont typeface="Wingdings" pitchFamily="2" charset="2"/>
                  <a:buNone/>
                </a:pPr>
                <a:endParaRPr lang="en-US" altLang="zh-CN" sz="2600" dirty="0">
                  <a:solidFill>
                    <a:srgbClr val="0000CC"/>
                  </a:solidFill>
                </a:endParaRPr>
              </a:p>
              <a:p>
                <a:pPr>
                  <a:lnSpc>
                    <a:spcPct val="140000"/>
                  </a:lnSpc>
                  <a:spcBef>
                    <a:spcPts val="1200"/>
                  </a:spcBef>
                  <a:buNone/>
                </a:pPr>
                <a:endParaRPr lang="en-US" altLang="zh-CN" sz="2000" dirty="0" smtClean="0">
                  <a:solidFill>
                    <a:srgbClr val="0000CC"/>
                  </a:solidFill>
                </a:endParaRPr>
              </a:p>
              <a:p>
                <a:pPr>
                  <a:lnSpc>
                    <a:spcPct val="140000"/>
                  </a:lnSpc>
                  <a:spcBef>
                    <a:spcPts val="1200"/>
                  </a:spcBef>
                  <a:buNone/>
                </a:pPr>
                <a:r>
                  <a:rPr lang="en-US" altLang="zh-CN" sz="2000" dirty="0" smtClean="0">
                    <a:solidFill>
                      <a:srgbClr val="C00000"/>
                    </a:solidFill>
                  </a:rPr>
                  <a:t>h</a:t>
                </a:r>
                <a:r>
                  <a:rPr lang="en-US" altLang="zh-CN" sz="2000" baseline="-25000" dirty="0" smtClean="0">
                    <a:solidFill>
                      <a:srgbClr val="C00000"/>
                    </a:solidFill>
                  </a:rPr>
                  <a:t>1</a:t>
                </a:r>
                <a:r>
                  <a:rPr lang="zh-CN" altLang="en-US" sz="2000" dirty="0" smtClean="0">
                    <a:solidFill>
                      <a:srgbClr val="C00000"/>
                    </a:solidFill>
                  </a:rPr>
                  <a:t>     </a:t>
                </a:r>
                <a:r>
                  <a:rPr lang="en-US" altLang="zh-CN" sz="2000" dirty="0" smtClean="0">
                    <a:solidFill>
                      <a:srgbClr val="C00000"/>
                    </a:solidFill>
                  </a:rPr>
                  <a:t>(</a:t>
                </a:r>
                <a:r>
                  <a:rPr lang="zh-CN" altLang="en-US" sz="2000" dirty="0">
                    <a:solidFill>
                      <a:srgbClr val="C00000"/>
                    </a:solidFill>
                  </a:rPr>
                  <a:t>无</a:t>
                </a:r>
                <a:r>
                  <a:rPr lang="zh-CN" altLang="en-US" sz="2000" dirty="0" smtClean="0">
                    <a:solidFill>
                      <a:srgbClr val="C00000"/>
                    </a:solidFill>
                  </a:rPr>
                  <a:t>扩散阻力），</a:t>
                </a:r>
                <a14:m>
                  <m:oMath xmlns:m="http://schemas.openxmlformats.org/officeDocument/2006/math">
                    <m:sSup>
                      <m:sSupPr>
                        <m:ctrlPr>
                          <a:rPr lang="zh-CN"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𝐹</m:t>
                        </m:r>
                      </m:e>
                      <m:sup>
                        <m:r>
                          <a:rPr lang="en-US" altLang="zh-CN" sz="2000" i="1">
                            <a:solidFill>
                              <a:srgbClr val="C00000"/>
                            </a:solidFill>
                            <a:latin typeface="Cambria Math" panose="02040503050406030204" pitchFamily="18" charset="0"/>
                          </a:rPr>
                          <m:t>’</m:t>
                        </m:r>
                      </m:sup>
                    </m:sSup>
                    <m:r>
                      <a:rPr lang="en-US" altLang="zh-CN" sz="2000" i="1">
                        <a:solidFill>
                          <a:srgbClr val="C00000"/>
                        </a:solidFill>
                        <a:latin typeface="Cambria Math" panose="02040503050406030204" pitchFamily="18" charset="0"/>
                      </a:rPr>
                      <m:t>=1−</m:t>
                    </m:r>
                    <m:r>
                      <a:rPr lang="en-US" altLang="zh-CN" sz="2000" i="1">
                        <a:solidFill>
                          <a:srgbClr val="C00000"/>
                        </a:solidFill>
                        <a:latin typeface="Cambria Math" panose="02040503050406030204" pitchFamily="18" charset="0"/>
                      </a:rPr>
                      <m:t>𝛼</m:t>
                    </m:r>
                  </m:oMath>
                </a14:m>
                <a:r>
                  <a:rPr lang="zh-CN" altLang="en-US" sz="2000" dirty="0" smtClean="0">
                    <a:solidFill>
                      <a:srgbClr val="C00000"/>
                    </a:solidFill>
                  </a:rPr>
                  <a:t>   活性随着 </a:t>
                </a:r>
                <a:r>
                  <a:rPr lang="el-GR" altLang="zh-CN" sz="2000" dirty="0" smtClean="0">
                    <a:solidFill>
                      <a:srgbClr val="C00000"/>
                    </a:solidFill>
                    <a:latin typeface="Times New Roman" panose="02020603050405020304" pitchFamily="18" charset="0"/>
                    <a:cs typeface="Times New Roman" panose="02020603050405020304" pitchFamily="18" charset="0"/>
                  </a:rPr>
                  <a:t>α</a:t>
                </a:r>
                <a:r>
                  <a:rPr lang="en-US" altLang="zh-CN" sz="2000" dirty="0" smtClean="0">
                    <a:solidFill>
                      <a:srgbClr val="C00000"/>
                    </a:solidFill>
                    <a:latin typeface="Times New Roman" panose="02020603050405020304" pitchFamily="18" charset="0"/>
                    <a:cs typeface="Times New Roman" panose="02020603050405020304" pitchFamily="18" charset="0"/>
                  </a:rPr>
                  <a:t> </a:t>
                </a:r>
                <a:r>
                  <a:rPr lang="zh-CN" altLang="en-US" sz="2000" dirty="0" smtClean="0">
                    <a:solidFill>
                      <a:srgbClr val="C00000"/>
                    </a:solidFill>
                  </a:rPr>
                  <a:t>增加</a:t>
                </a:r>
                <a:r>
                  <a:rPr lang="zh-CN" altLang="en-US" sz="2000" dirty="0">
                    <a:solidFill>
                      <a:srgbClr val="C00000"/>
                    </a:solidFill>
                  </a:rPr>
                  <a:t>而线性降低</a:t>
                </a:r>
              </a:p>
              <a:p>
                <a:pPr>
                  <a:lnSpc>
                    <a:spcPct val="140000"/>
                  </a:lnSpc>
                  <a:buNone/>
                </a:pPr>
                <a:r>
                  <a:rPr lang="en-US" altLang="zh-CN" sz="2000" dirty="0" smtClean="0">
                    <a:solidFill>
                      <a:srgbClr val="0000CC"/>
                    </a:solidFill>
                  </a:rPr>
                  <a:t>h</a:t>
                </a:r>
                <a:r>
                  <a:rPr lang="en-US" altLang="zh-CN" sz="2000" baseline="-25000" dirty="0" smtClean="0">
                    <a:solidFill>
                      <a:srgbClr val="0000CC"/>
                    </a:solidFill>
                  </a:rPr>
                  <a:t>1</a:t>
                </a:r>
                <a:r>
                  <a:rPr lang="zh-CN" altLang="en-US" sz="2000" dirty="0" smtClean="0">
                    <a:solidFill>
                      <a:srgbClr val="0000CC"/>
                    </a:solidFill>
                  </a:rPr>
                  <a:t>   （扩散影响严重</a:t>
                </a:r>
                <a:r>
                  <a:rPr lang="zh-CN" altLang="en-US" sz="2000" dirty="0">
                    <a:solidFill>
                      <a:srgbClr val="0000CC"/>
                    </a:solidFill>
                  </a:rPr>
                  <a:t>），</a:t>
                </a:r>
                <a14:m>
                  <m:oMath xmlns:m="http://schemas.openxmlformats.org/officeDocument/2006/math">
                    <m:sSup>
                      <m:sSupPr>
                        <m:ctrlPr>
                          <a:rPr lang="zh-CN" altLang="zh-CN" sz="2000" i="1">
                            <a:solidFill>
                              <a:srgbClr val="0000CC"/>
                            </a:solidFill>
                            <a:latin typeface="Cambria Math" panose="02040503050406030204" pitchFamily="18" charset="0"/>
                          </a:rPr>
                        </m:ctrlPr>
                      </m:sSupPr>
                      <m:e>
                        <m:r>
                          <a:rPr lang="en-US" altLang="zh-CN" sz="2000">
                            <a:solidFill>
                              <a:srgbClr val="0000CC"/>
                            </a:solidFill>
                            <a:latin typeface="Cambria Math" panose="02040503050406030204" pitchFamily="18" charset="0"/>
                          </a:rPr>
                          <m:t>𝐹</m:t>
                        </m:r>
                      </m:e>
                      <m:sup>
                        <m:r>
                          <a:rPr lang="en-US" altLang="zh-CN" sz="2000">
                            <a:solidFill>
                              <a:srgbClr val="0000CC"/>
                            </a:solidFill>
                            <a:latin typeface="Cambria Math" panose="02040503050406030204" pitchFamily="18" charset="0"/>
                          </a:rPr>
                          <m:t>’</m:t>
                        </m:r>
                      </m:sup>
                    </m:sSup>
                    <m:r>
                      <a:rPr lang="en-US" altLang="zh-CN" sz="2000">
                        <a:solidFill>
                          <a:srgbClr val="0000CC"/>
                        </a:solidFill>
                        <a:latin typeface="Cambria Math" panose="02040503050406030204" pitchFamily="18" charset="0"/>
                      </a:rPr>
                      <m:t>=</m:t>
                    </m:r>
                    <m:rad>
                      <m:radPr>
                        <m:degHide m:val="on"/>
                        <m:ctrlPr>
                          <a:rPr lang="zh-CN" altLang="zh-CN" sz="2000" i="1">
                            <a:solidFill>
                              <a:srgbClr val="0000CC"/>
                            </a:solidFill>
                            <a:latin typeface="Cambria Math" panose="02040503050406030204" pitchFamily="18" charset="0"/>
                          </a:rPr>
                        </m:ctrlPr>
                      </m:radPr>
                      <m:deg/>
                      <m:e>
                        <m:r>
                          <a:rPr lang="en-US" altLang="zh-CN" sz="2000">
                            <a:solidFill>
                              <a:srgbClr val="0000CC"/>
                            </a:solidFill>
                            <a:latin typeface="Cambria Math" panose="02040503050406030204" pitchFamily="18" charset="0"/>
                          </a:rPr>
                          <m:t>1−</m:t>
                        </m:r>
                        <m:r>
                          <a:rPr lang="en-US" altLang="zh-CN" sz="2000">
                            <a:solidFill>
                              <a:srgbClr val="0000CC"/>
                            </a:solidFill>
                            <a:latin typeface="Cambria Math" panose="02040503050406030204" pitchFamily="18" charset="0"/>
                          </a:rPr>
                          <m:t>𝛼</m:t>
                        </m:r>
                      </m:e>
                    </m:rad>
                  </m:oMath>
                </a14:m>
                <a:r>
                  <a:rPr lang="zh-CN" altLang="en-US" sz="2000" dirty="0">
                    <a:solidFill>
                      <a:srgbClr val="0000CC"/>
                    </a:solidFill>
                  </a:rPr>
                  <a:t>   活性</a:t>
                </a:r>
                <a:r>
                  <a:rPr lang="zh-CN" altLang="en-US" sz="2000" dirty="0" smtClean="0">
                    <a:solidFill>
                      <a:srgbClr val="0000CC"/>
                    </a:solidFill>
                  </a:rPr>
                  <a:t>随着 </a:t>
                </a:r>
                <a:r>
                  <a:rPr lang="el-GR" altLang="zh-CN" sz="2000" dirty="0" smtClean="0">
                    <a:solidFill>
                      <a:srgbClr val="1E13AD"/>
                    </a:solidFill>
                    <a:latin typeface="Times New Roman" panose="02020603050405020304" pitchFamily="18" charset="0"/>
                    <a:cs typeface="Times New Roman" panose="02020603050405020304" pitchFamily="18" charset="0"/>
                  </a:rPr>
                  <a:t>α</a:t>
                </a:r>
                <a:r>
                  <a:rPr lang="en-US" altLang="zh-CN" sz="2000" dirty="0" smtClean="0">
                    <a:solidFill>
                      <a:srgbClr val="1E13AD"/>
                    </a:solidFill>
                    <a:latin typeface="Times New Roman" panose="02020603050405020304" pitchFamily="18" charset="0"/>
                    <a:cs typeface="Times New Roman" panose="02020603050405020304" pitchFamily="18" charset="0"/>
                  </a:rPr>
                  <a:t> </a:t>
                </a:r>
                <a:r>
                  <a:rPr lang="zh-CN" altLang="en-US" sz="2000" dirty="0" smtClean="0">
                    <a:solidFill>
                      <a:srgbClr val="0000CC"/>
                    </a:solidFill>
                  </a:rPr>
                  <a:t>增加而降低</a:t>
                </a:r>
                <a:r>
                  <a:rPr lang="zh-CN" altLang="en-US" sz="2000" dirty="0">
                    <a:solidFill>
                      <a:srgbClr val="0000CC"/>
                    </a:solidFill>
                  </a:rPr>
                  <a:t>程度小</a:t>
                </a:r>
              </a:p>
            </p:txBody>
          </p:sp>
        </mc:Choice>
        <mc:Fallback xmlns="">
          <p:sp>
            <p:nvSpPr>
              <p:cNvPr id="61443" name="Rectangle 5"/>
              <p:cNvSpPr>
                <a:spLocks noGrp="1" noRot="1" noChangeAspect="1" noMove="1" noResize="1" noEditPoints="1" noAdjustHandles="1" noChangeArrowheads="1" noChangeShapeType="1" noTextEdit="1"/>
              </p:cNvSpPr>
              <p:nvPr>
                <p:ph sz="half" idx="1"/>
              </p:nvPr>
            </p:nvSpPr>
            <p:spPr>
              <a:xfrm>
                <a:off x="1981199" y="1087820"/>
                <a:ext cx="9584267" cy="5729062"/>
              </a:xfrm>
              <a:blipFill rotWithShape="0">
                <a:blip r:embed="rId5"/>
                <a:stretch>
                  <a:fillRect l="-636" t="-106"/>
                </a:stretch>
              </a:blipFill>
            </p:spPr>
            <p:txBody>
              <a:bodyPr/>
              <a:lstStyle/>
              <a:p>
                <a:r>
                  <a:rPr lang="zh-CN" altLang="en-US">
                    <a:noFill/>
                  </a:rPr>
                  <a:t> </a:t>
                </a:r>
              </a:p>
            </p:txBody>
          </p:sp>
        </mc:Fallback>
      </mc:AlternateContent>
      <p:sp>
        <p:nvSpPr>
          <p:cNvPr id="61444" name="Rectangle 9"/>
          <p:cNvSpPr>
            <a:spLocks noChangeArrowheads="1"/>
          </p:cNvSpPr>
          <p:nvPr/>
        </p:nvSpPr>
        <p:spPr bwMode="auto">
          <a:xfrm>
            <a:off x="1524001" y="-184987"/>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a:p>
        </p:txBody>
      </p:sp>
      <p:graphicFrame>
        <p:nvGraphicFramePr>
          <p:cNvPr id="61445" name="Object 8"/>
          <p:cNvGraphicFramePr>
            <a:graphicFrameLocks noChangeAspect="1"/>
          </p:cNvGraphicFramePr>
          <p:nvPr>
            <p:extLst/>
          </p:nvPr>
        </p:nvGraphicFramePr>
        <p:xfrm>
          <a:off x="3974042" y="2791203"/>
          <a:ext cx="4450291" cy="2389890"/>
        </p:xfrm>
        <a:graphic>
          <a:graphicData uri="http://schemas.openxmlformats.org/presentationml/2006/ole">
            <mc:AlternateContent xmlns:mc="http://schemas.openxmlformats.org/markup-compatibility/2006">
              <mc:Choice xmlns:v="urn:schemas-microsoft-com:vml" Requires="v">
                <p:oleObj spid="_x0000_s35845" name="公式" r:id="rId6" imgW="2387520" imgH="1447560" progId="Equation.3">
                  <p:embed/>
                </p:oleObj>
              </mc:Choice>
              <mc:Fallback>
                <p:oleObj name="公式" r:id="rId6" imgW="2387520" imgH="1447560" progId="Equation.3">
                  <p:embed/>
                  <p:pic>
                    <p:nvPicPr>
                      <p:cNvPr id="0" name=""/>
                      <p:cNvPicPr>
                        <a:picLocks noChangeAspect="1" noChangeArrowheads="1"/>
                      </p:cNvPicPr>
                      <p:nvPr/>
                    </p:nvPicPr>
                    <p:blipFill>
                      <a:blip r:embed="rId7"/>
                      <a:srcRect/>
                      <a:stretch>
                        <a:fillRect/>
                      </a:stretch>
                    </p:blipFill>
                    <p:spPr bwMode="auto">
                      <a:xfrm>
                        <a:off x="3974042" y="2791203"/>
                        <a:ext cx="4450291" cy="2389890"/>
                      </a:xfrm>
                      <a:prstGeom prst="rect">
                        <a:avLst/>
                      </a:prstGeom>
                      <a:noFill/>
                      <a:ln>
                        <a:noFill/>
                      </a:ln>
                    </p:spPr>
                  </p:pic>
                </p:oleObj>
              </mc:Fallback>
            </mc:AlternateContent>
          </a:graphicData>
        </a:graphic>
      </p:graphicFrame>
      <p:sp>
        <p:nvSpPr>
          <p:cNvPr id="6" name="Rectangle 2052" descr="永恒"/>
          <p:cNvSpPr txBox="1">
            <a:spLocks noChangeArrowheads="1"/>
          </p:cNvSpPr>
          <p:nvPr/>
        </p:nvSpPr>
        <p:spPr bwMode="auto">
          <a:xfrm>
            <a:off x="1617007" y="223724"/>
            <a:ext cx="9144000" cy="864096"/>
          </a:xfrm>
          <a:prstGeom prst="rect">
            <a:avLst/>
          </a:prstGeom>
          <a:blipFill dpi="0" rotWithShape="0">
            <a:blip r:embed="rId8"/>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en-US" altLang="zh-CN" sz="3600" dirty="0">
                <a:solidFill>
                  <a:srgbClr val="FF0000"/>
                </a:solidFill>
                <a:latin typeface="Times New Roman" panose="02020603050405020304" pitchFamily="18" charset="0"/>
                <a:ea typeface="黑体" panose="02010609060101010101" pitchFamily="49" charset="-122"/>
              </a:rPr>
              <a:t>§6 </a:t>
            </a:r>
            <a:r>
              <a:rPr lang="zh-CN" altLang="en-US" sz="4000" b="1" dirty="0">
                <a:solidFill>
                  <a:srgbClr val="FF0000"/>
                </a:solidFill>
                <a:latin typeface="隶书" pitchFamily="49" charset="-122"/>
                <a:ea typeface="隶书" pitchFamily="49" charset="-122"/>
              </a:rPr>
              <a:t>扩散对催化剂中毒的影响</a:t>
            </a:r>
          </a:p>
        </p:txBody>
      </p:sp>
      <p:sp>
        <p:nvSpPr>
          <p:cNvPr id="2" name="文本框 1"/>
          <p:cNvSpPr txBox="1"/>
          <p:nvPr/>
        </p:nvSpPr>
        <p:spPr>
          <a:xfrm>
            <a:off x="2633149" y="3835400"/>
            <a:ext cx="1107996" cy="369332"/>
          </a:xfrm>
          <a:prstGeom prst="rect">
            <a:avLst/>
          </a:prstGeom>
          <a:noFill/>
        </p:spPr>
        <p:txBody>
          <a:bodyPr wrap="none" rtlCol="0">
            <a:spAutoFit/>
          </a:bodyPr>
          <a:lstStyle/>
          <a:p>
            <a:r>
              <a:rPr lang="zh-CN" altLang="en-US" dirty="0" smtClean="0">
                <a:solidFill>
                  <a:srgbClr val="C00000"/>
                </a:solidFill>
              </a:rPr>
              <a:t>未中毒时</a:t>
            </a:r>
            <a:endParaRPr lang="zh-CN" altLang="en-US" dirty="0">
              <a:solidFill>
                <a:srgbClr val="C00000"/>
              </a:solidFill>
            </a:endParaRPr>
          </a:p>
        </p:txBody>
      </p:sp>
      <p:sp>
        <p:nvSpPr>
          <p:cNvPr id="7" name="文本框 6"/>
          <p:cNvSpPr txBox="1"/>
          <p:nvPr/>
        </p:nvSpPr>
        <p:spPr>
          <a:xfrm>
            <a:off x="8729150" y="3774955"/>
            <a:ext cx="877163" cy="369332"/>
          </a:xfrm>
          <a:prstGeom prst="rect">
            <a:avLst/>
          </a:prstGeom>
          <a:noFill/>
        </p:spPr>
        <p:txBody>
          <a:bodyPr wrap="none" rtlCol="0">
            <a:spAutoFit/>
          </a:bodyPr>
          <a:lstStyle/>
          <a:p>
            <a:r>
              <a:rPr lang="zh-CN" altLang="en-US" dirty="0" smtClean="0">
                <a:solidFill>
                  <a:srgbClr val="0070C0"/>
                </a:solidFill>
              </a:rPr>
              <a:t>中毒</a:t>
            </a:r>
            <a:r>
              <a:rPr lang="zh-CN" altLang="en-US" dirty="0">
                <a:solidFill>
                  <a:srgbClr val="0070C0"/>
                </a:solidFill>
              </a:rPr>
              <a:t>后</a:t>
            </a:r>
          </a:p>
        </p:txBody>
      </p:sp>
      <p:cxnSp>
        <p:nvCxnSpPr>
          <p:cNvPr id="4" name="直接箭头连接符 3"/>
          <p:cNvCxnSpPr/>
          <p:nvPr/>
        </p:nvCxnSpPr>
        <p:spPr>
          <a:xfrm>
            <a:off x="2414693" y="5422856"/>
            <a:ext cx="16934" cy="35560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2414695" y="5993509"/>
            <a:ext cx="16932" cy="322624"/>
          </a:xfrm>
          <a:prstGeom prst="straightConnector1">
            <a:avLst/>
          </a:prstGeom>
          <a:ln w="25400">
            <a:solidFill>
              <a:srgbClr val="1E13AD"/>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870335" y="2886006"/>
            <a:ext cx="1107996" cy="369332"/>
          </a:xfrm>
          <a:prstGeom prst="rect">
            <a:avLst/>
          </a:prstGeom>
          <a:noFill/>
        </p:spPr>
        <p:txBody>
          <a:bodyPr wrap="none" rtlCol="0">
            <a:spAutoFit/>
          </a:bodyPr>
          <a:lstStyle/>
          <a:p>
            <a:r>
              <a:rPr lang="zh-CN" altLang="en-US" dirty="0" smtClean="0">
                <a:solidFill>
                  <a:srgbClr val="7030A0"/>
                </a:solidFill>
              </a:rPr>
              <a:t>一级反应</a:t>
            </a:r>
            <a:endParaRPr lang="zh-CN" altLang="en-US" dirty="0">
              <a:solidFill>
                <a:srgbClr val="7030A0"/>
              </a:solidFill>
            </a:endParaRPr>
          </a:p>
        </p:txBody>
      </p:sp>
    </p:spTree>
    <p:extLst>
      <p:ext uri="{BB962C8B-B14F-4D97-AF65-F5344CB8AC3E}">
        <p14:creationId xmlns:p14="http://schemas.microsoft.com/office/powerpoint/2010/main" val="292733137"/>
      </p:ext>
    </p:extLst>
  </p:cSld>
  <p:clrMapOvr>
    <a:masterClrMapping/>
  </p:clrMapOvr>
  <p:transition>
    <p:blinds dir="vert"/>
  </p:transition>
  <p:timing>
    <p:tnLst>
      <p:par>
        <p:cTn id="1" dur="indefinite" restart="never" nodeType="tmRoot"/>
      </p:par>
    </p:tnLst>
  </p:timing>
  <p:extLst mod="1"/>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内容占位符 2"/>
          <p:cNvSpPr>
            <a:spLocks noGrp="1"/>
          </p:cNvSpPr>
          <p:nvPr>
            <p:ph sz="half" idx="1"/>
          </p:nvPr>
        </p:nvSpPr>
        <p:spPr>
          <a:xfrm>
            <a:off x="496790" y="1310631"/>
            <a:ext cx="3734205" cy="577388"/>
          </a:xfrm>
        </p:spPr>
        <p:txBody>
          <a:bodyPr>
            <a:normAutofit fontScale="25000" lnSpcReduction="20000"/>
          </a:bodyPr>
          <a:lstStyle/>
          <a:p>
            <a:pPr marL="0" indent="0">
              <a:lnSpc>
                <a:spcPct val="140000"/>
              </a:lnSpc>
              <a:spcBef>
                <a:spcPts val="0"/>
              </a:spcBef>
              <a:buNone/>
            </a:pPr>
            <a:r>
              <a:rPr lang="zh-CN" altLang="en-US" sz="8000" dirty="0" smtClean="0">
                <a:solidFill>
                  <a:srgbClr val="0070C0"/>
                </a:solidFill>
              </a:rPr>
              <a:t>孔口中毒：孔口</a:t>
            </a:r>
            <a:r>
              <a:rPr lang="zh-CN" altLang="en-US" sz="8000" dirty="0">
                <a:solidFill>
                  <a:srgbClr val="0070C0"/>
                </a:solidFill>
              </a:rPr>
              <a:t>处</a:t>
            </a:r>
            <a:r>
              <a:rPr lang="zh-CN" altLang="en-US" sz="8000" dirty="0" smtClean="0">
                <a:solidFill>
                  <a:srgbClr val="0070C0"/>
                </a:solidFill>
              </a:rPr>
              <a:t>内表面中毒， </a:t>
            </a:r>
            <a:endParaRPr lang="en-US" altLang="zh-CN" sz="8000" dirty="0" smtClean="0">
              <a:solidFill>
                <a:srgbClr val="0070C0"/>
              </a:solidFill>
            </a:endParaRPr>
          </a:p>
          <a:p>
            <a:pPr marL="0" indent="0">
              <a:lnSpc>
                <a:spcPct val="140000"/>
              </a:lnSpc>
              <a:spcBef>
                <a:spcPts val="0"/>
              </a:spcBef>
              <a:buNone/>
            </a:pPr>
            <a:r>
              <a:rPr lang="zh-CN" altLang="en-US" sz="8000" dirty="0" smtClean="0">
                <a:solidFill>
                  <a:srgbClr val="0070C0"/>
                </a:solidFill>
              </a:rPr>
              <a:t>孔深处不受影响</a:t>
            </a:r>
            <a:endParaRPr lang="zh-CN" altLang="en-US" dirty="0" smtClean="0"/>
          </a:p>
        </p:txBody>
      </p:sp>
      <p:sp>
        <p:nvSpPr>
          <p:cNvPr id="6" name="Rectangle 2052" descr="永恒"/>
          <p:cNvSpPr txBox="1">
            <a:spLocks noChangeArrowheads="1"/>
          </p:cNvSpPr>
          <p:nvPr/>
        </p:nvSpPr>
        <p:spPr bwMode="auto">
          <a:xfrm>
            <a:off x="1524000" y="173708"/>
            <a:ext cx="9144000" cy="864096"/>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en-US" altLang="zh-CN" sz="3600" dirty="0">
                <a:solidFill>
                  <a:srgbClr val="FF0000"/>
                </a:solidFill>
                <a:latin typeface="Times New Roman" panose="02020603050405020304" pitchFamily="18" charset="0"/>
                <a:ea typeface="黑体" panose="02010609060101010101" pitchFamily="49" charset="-122"/>
              </a:rPr>
              <a:t>§6 </a:t>
            </a:r>
            <a:r>
              <a:rPr lang="zh-CN" altLang="en-US" sz="4000" b="1" dirty="0">
                <a:solidFill>
                  <a:srgbClr val="FF0000"/>
                </a:solidFill>
                <a:latin typeface="隶书" pitchFamily="49" charset="-122"/>
                <a:ea typeface="隶书" pitchFamily="49" charset="-122"/>
              </a:rPr>
              <a:t>扩散对催化剂中毒的影响</a:t>
            </a:r>
            <a:r>
              <a:rPr lang="en-US" altLang="zh-CN" sz="4000" b="1" dirty="0">
                <a:solidFill>
                  <a:srgbClr val="FF0000"/>
                </a:solidFill>
                <a:latin typeface="隶书" pitchFamily="49" charset="-122"/>
                <a:ea typeface="隶书" pitchFamily="49" charset="-122"/>
              </a:rPr>
              <a:t>-</a:t>
            </a:r>
            <a:r>
              <a:rPr lang="zh-CN" altLang="en-US" sz="3600" b="1" dirty="0">
                <a:solidFill>
                  <a:srgbClr val="FF0000"/>
                </a:solidFill>
                <a:latin typeface="隶书" pitchFamily="49" charset="-122"/>
                <a:ea typeface="隶书" pitchFamily="49" charset="-122"/>
              </a:rPr>
              <a:t>孔口中毒</a:t>
            </a:r>
          </a:p>
        </p:txBody>
      </p:sp>
      <p:graphicFrame>
        <p:nvGraphicFramePr>
          <p:cNvPr id="5" name="Object 4"/>
          <p:cNvGraphicFramePr>
            <a:graphicFrameLocks noChangeAspect="1"/>
          </p:cNvGraphicFramePr>
          <p:nvPr>
            <p:extLst/>
          </p:nvPr>
        </p:nvGraphicFramePr>
        <p:xfrm>
          <a:off x="4761443" y="3009644"/>
          <a:ext cx="6253692" cy="2381091"/>
        </p:xfrm>
        <a:graphic>
          <a:graphicData uri="http://schemas.openxmlformats.org/presentationml/2006/ole">
            <mc:AlternateContent xmlns:mc="http://schemas.openxmlformats.org/markup-compatibility/2006">
              <mc:Choice xmlns:v="urn:schemas-microsoft-com:vml" Requires="v">
                <p:oleObj spid="_x0000_s36869" name="公式" r:id="rId4" imgW="4267080" imgH="1625400" progId="Equation.3">
                  <p:embed/>
                </p:oleObj>
              </mc:Choice>
              <mc:Fallback>
                <p:oleObj name="公式" r:id="rId4" imgW="4267080" imgH="1625400" progId="Equation.3">
                  <p:embed/>
                  <p:pic>
                    <p:nvPicPr>
                      <p:cNvPr id="0" name=""/>
                      <p:cNvPicPr>
                        <a:picLocks noChangeAspect="1" noChangeArrowheads="1"/>
                      </p:cNvPicPr>
                      <p:nvPr/>
                    </p:nvPicPr>
                    <p:blipFill>
                      <a:blip r:embed="rId5"/>
                      <a:srcRect/>
                      <a:stretch>
                        <a:fillRect/>
                      </a:stretch>
                    </p:blipFill>
                    <p:spPr bwMode="auto">
                      <a:xfrm>
                        <a:off x="4761443" y="3009644"/>
                        <a:ext cx="6253692" cy="2381091"/>
                      </a:xfrm>
                      <a:prstGeom prst="rect">
                        <a:avLst/>
                      </a:prstGeom>
                      <a:noFill/>
                      <a:ln>
                        <a:noFill/>
                      </a:ln>
                      <a:extLst/>
                    </p:spPr>
                  </p:pic>
                </p:oleObj>
              </mc:Fallback>
            </mc:AlternateContent>
          </a:graphicData>
        </a:graphic>
      </p:graphicFrame>
      <p:sp>
        <p:nvSpPr>
          <p:cNvPr id="2" name="文本框 1"/>
          <p:cNvSpPr txBox="1"/>
          <p:nvPr/>
        </p:nvSpPr>
        <p:spPr>
          <a:xfrm>
            <a:off x="4670956" y="1599325"/>
            <a:ext cx="6570132" cy="1003416"/>
          </a:xfrm>
          <a:prstGeom prst="rect">
            <a:avLst/>
          </a:prstGeom>
          <a:noFill/>
        </p:spPr>
        <p:txBody>
          <a:bodyPr wrap="square" rtlCol="0">
            <a:spAutoFit/>
          </a:bodyPr>
          <a:lstStyle/>
          <a:p>
            <a:pPr marL="285750" indent="-285750">
              <a:lnSpc>
                <a:spcPct val="130000"/>
              </a:lnSpc>
              <a:spcBef>
                <a:spcPts val="600"/>
              </a:spcBef>
              <a:spcAft>
                <a:spcPts val="600"/>
              </a:spcAft>
              <a:buFont typeface="Wingdings" panose="05000000000000000000" pitchFamily="2" charset="2"/>
              <a:buChar char="Ø"/>
            </a:pPr>
            <a:r>
              <a:rPr lang="el-GR" altLang="zh-CN" sz="2000" dirty="0" smtClean="0">
                <a:latin typeface="Times New Roman" panose="02020603050405020304" pitchFamily="18" charset="0"/>
                <a:cs typeface="Times New Roman" panose="02020603050405020304" pitchFamily="18" charset="0"/>
              </a:rPr>
              <a:t>α</a:t>
            </a:r>
            <a:r>
              <a:rPr lang="en-US" altLang="zh-CN" sz="2000" dirty="0" smtClean="0">
                <a:latin typeface="Times New Roman" panose="02020603050405020304" pitchFamily="18" charset="0"/>
                <a:cs typeface="Times New Roman" panose="02020603050405020304" pitchFamily="18" charset="0"/>
              </a:rPr>
              <a:t>l </a:t>
            </a:r>
            <a:r>
              <a:rPr lang="zh-CN" altLang="en-US" sz="2000" dirty="0" smtClean="0">
                <a:latin typeface="Times New Roman" panose="02020603050405020304" pitchFamily="18" charset="0"/>
                <a:cs typeface="Times New Roman" panose="02020603050405020304" pitchFamily="18" charset="0"/>
              </a:rPr>
              <a:t>段的扩散速率  </a:t>
            </a:r>
            <a:r>
              <a:rPr lang="en-US" altLang="zh-CN" sz="2000" dirty="0" smtClean="0">
                <a:latin typeface="Times New Roman" panose="02020603050405020304" pitchFamily="18" charset="0"/>
                <a:cs typeface="Times New Roman" panose="02020603050405020304" pitchFamily="18" charset="0"/>
              </a:rPr>
              <a:t>=  (1-</a:t>
            </a:r>
            <a:r>
              <a:rPr lang="el-GR" altLang="zh-CN" sz="2000" dirty="0" smtClean="0">
                <a:latin typeface="Times New Roman" panose="02020603050405020304" pitchFamily="18" charset="0"/>
                <a:cs typeface="Times New Roman" panose="02020603050405020304" pitchFamily="18" charset="0"/>
              </a:rPr>
              <a:t>α</a:t>
            </a:r>
            <a:r>
              <a:rPr lang="en-US" altLang="zh-CN" sz="2000" dirty="0" smtClean="0">
                <a:latin typeface="Times New Roman" panose="02020603050405020304" pitchFamily="18" charset="0"/>
                <a:cs typeface="Times New Roman" panose="02020603050405020304" pitchFamily="18" charset="0"/>
              </a:rPr>
              <a:t>)l </a:t>
            </a:r>
            <a:r>
              <a:rPr lang="zh-CN" altLang="en-US" sz="2000" dirty="0" smtClean="0">
                <a:latin typeface="Times New Roman" panose="02020603050405020304" pitchFamily="18" charset="0"/>
                <a:cs typeface="Times New Roman" panose="02020603050405020304" pitchFamily="18" charset="0"/>
              </a:rPr>
              <a:t>段的清洁表面上反应的速率</a:t>
            </a:r>
            <a:endParaRPr lang="en-US" altLang="zh-CN" sz="2000" dirty="0" smtClean="0">
              <a:latin typeface="Times New Roman" panose="02020603050405020304" pitchFamily="18" charset="0"/>
              <a:cs typeface="Times New Roman" panose="02020603050405020304" pitchFamily="18" charset="0"/>
            </a:endParaRPr>
          </a:p>
          <a:p>
            <a:pPr marL="285750" indent="-285750">
              <a:lnSpc>
                <a:spcPct val="130000"/>
              </a:lnSpc>
              <a:spcBef>
                <a:spcPts val="600"/>
              </a:spcBef>
              <a:spcAft>
                <a:spcPts val="600"/>
              </a:spcAft>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假定扩散过程中浓度均匀变化，且反应为一级</a:t>
            </a:r>
            <a:endParaRPr lang="zh-CN" altLang="en-US" sz="2000" dirty="0">
              <a:latin typeface="Times New Roman" panose="02020603050405020304" pitchFamily="18" charset="0"/>
              <a:cs typeface="Times New Roman" panose="02020603050405020304" pitchFamily="18" charset="0"/>
            </a:endParaRPr>
          </a:p>
        </p:txBody>
      </p:sp>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179" y="2486955"/>
            <a:ext cx="3789696" cy="1958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矩形 7"/>
              <p:cNvSpPr/>
              <p:nvPr/>
            </p:nvSpPr>
            <p:spPr>
              <a:xfrm>
                <a:off x="1913467" y="5445707"/>
                <a:ext cx="8585200" cy="1016497"/>
              </a:xfrm>
              <a:prstGeom prst="rect">
                <a:avLst/>
              </a:prstGeom>
            </p:spPr>
            <p:txBody>
              <a:bodyPr wrap="square">
                <a:spAutoFit/>
              </a:bodyPr>
              <a:lstStyle/>
              <a:p>
                <a:pPr>
                  <a:lnSpc>
                    <a:spcPct val="140000"/>
                  </a:lnSpc>
                  <a:spcBef>
                    <a:spcPts val="1200"/>
                  </a:spcBef>
                  <a:buNone/>
                </a:pPr>
                <a:r>
                  <a:rPr lang="en-US" altLang="zh-CN" dirty="0" smtClean="0">
                    <a:solidFill>
                      <a:srgbClr val="C00000"/>
                    </a:solidFill>
                  </a:rPr>
                  <a:t>h</a:t>
                </a:r>
                <a:r>
                  <a:rPr lang="en-US" altLang="zh-CN" baseline="-25000" dirty="0">
                    <a:solidFill>
                      <a:srgbClr val="C00000"/>
                    </a:solidFill>
                  </a:rPr>
                  <a:t>1</a:t>
                </a:r>
                <a:r>
                  <a:rPr lang="zh-CN" altLang="en-US" dirty="0">
                    <a:solidFill>
                      <a:srgbClr val="C00000"/>
                    </a:solidFill>
                  </a:rPr>
                  <a:t>     </a:t>
                </a:r>
                <a:r>
                  <a:rPr lang="en-US" altLang="zh-CN" dirty="0" smtClean="0">
                    <a:solidFill>
                      <a:srgbClr val="C00000"/>
                    </a:solidFill>
                  </a:rPr>
                  <a:t>(</a:t>
                </a:r>
                <a:r>
                  <a:rPr lang="zh-CN" altLang="en-US" dirty="0" smtClean="0">
                    <a:solidFill>
                      <a:srgbClr val="C00000"/>
                    </a:solidFill>
                  </a:rPr>
                  <a:t>扩散阻力小），</a:t>
                </a:r>
                <a14:m>
                  <m:oMath xmlns:m="http://schemas.openxmlformats.org/officeDocument/2006/math">
                    <m:sSup>
                      <m:sSupPr>
                        <m:ctrlPr>
                          <a:rPr lang="zh-CN"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𝐹</m:t>
                        </m:r>
                      </m:e>
                      <m:sup>
                        <m:r>
                          <a:rPr lang="en-US" altLang="zh-CN" i="1">
                            <a:solidFill>
                              <a:srgbClr val="C00000"/>
                            </a:solidFill>
                            <a:latin typeface="Cambria Math" panose="02040503050406030204" pitchFamily="18" charset="0"/>
                          </a:rPr>
                          <m:t>’</m:t>
                        </m:r>
                      </m:sup>
                    </m:sSup>
                    <m:r>
                      <a:rPr lang="en-US" altLang="zh-CN" i="1">
                        <a:solidFill>
                          <a:srgbClr val="C00000"/>
                        </a:solidFill>
                        <a:latin typeface="Cambria Math" panose="02040503050406030204" pitchFamily="18" charset="0"/>
                      </a:rPr>
                      <m:t>≈1−</m:t>
                    </m:r>
                    <m:r>
                      <a:rPr lang="en-US" altLang="zh-CN" i="1">
                        <a:solidFill>
                          <a:srgbClr val="C00000"/>
                        </a:solidFill>
                        <a:latin typeface="Cambria Math" panose="02040503050406030204" pitchFamily="18" charset="0"/>
                      </a:rPr>
                      <m:t>𝛼</m:t>
                    </m:r>
                  </m:oMath>
                </a14:m>
                <a:r>
                  <a:rPr lang="zh-CN" altLang="en-US" dirty="0" smtClean="0">
                    <a:solidFill>
                      <a:srgbClr val="C00000"/>
                    </a:solidFill>
                  </a:rPr>
                  <a:t>  活性随着</a:t>
                </a:r>
                <a:r>
                  <a:rPr lang="el-GR" altLang="zh-CN" dirty="0" smtClean="0">
                    <a:solidFill>
                      <a:srgbClr val="C00000"/>
                    </a:solidFill>
                    <a:latin typeface="Times New Roman" panose="02020603050405020304" pitchFamily="18" charset="0"/>
                    <a:cs typeface="Times New Roman" panose="02020603050405020304" pitchFamily="18" charset="0"/>
                  </a:rPr>
                  <a:t>α</a:t>
                </a:r>
                <a:r>
                  <a:rPr lang="en-US" altLang="zh-CN" dirty="0" smtClean="0">
                    <a:solidFill>
                      <a:srgbClr val="C00000"/>
                    </a:solidFill>
                    <a:latin typeface="Times New Roman" panose="02020603050405020304" pitchFamily="18" charset="0"/>
                    <a:cs typeface="Times New Roman" panose="02020603050405020304" pitchFamily="18" charset="0"/>
                  </a:rPr>
                  <a:t> </a:t>
                </a:r>
                <a:r>
                  <a:rPr lang="zh-CN" altLang="en-US" dirty="0" smtClean="0">
                    <a:solidFill>
                      <a:srgbClr val="C00000"/>
                    </a:solidFill>
                  </a:rPr>
                  <a:t>线性降低；内表面可用</a:t>
                </a:r>
                <a:endParaRPr lang="zh-CN" altLang="en-US" dirty="0">
                  <a:solidFill>
                    <a:srgbClr val="C00000"/>
                  </a:solidFill>
                </a:endParaRPr>
              </a:p>
              <a:p>
                <a:pPr>
                  <a:lnSpc>
                    <a:spcPct val="140000"/>
                  </a:lnSpc>
                  <a:buNone/>
                </a:pPr>
                <a:r>
                  <a:rPr lang="en-US" altLang="zh-CN" dirty="0">
                    <a:solidFill>
                      <a:srgbClr val="0000CC"/>
                    </a:solidFill>
                  </a:rPr>
                  <a:t>h</a:t>
                </a:r>
                <a:r>
                  <a:rPr lang="en-US" altLang="zh-CN" baseline="-25000" dirty="0">
                    <a:solidFill>
                      <a:srgbClr val="0000CC"/>
                    </a:solidFill>
                  </a:rPr>
                  <a:t>1</a:t>
                </a:r>
                <a:r>
                  <a:rPr lang="zh-CN" altLang="en-US" dirty="0">
                    <a:solidFill>
                      <a:srgbClr val="0000CC"/>
                    </a:solidFill>
                  </a:rPr>
                  <a:t>   （扩散影响严重），</a:t>
                </a:r>
                <a14:m>
                  <m:oMath xmlns:m="http://schemas.openxmlformats.org/officeDocument/2006/math">
                    <m:sSup>
                      <m:sSupPr>
                        <m:ctrlPr>
                          <a:rPr lang="zh-CN" altLang="zh-CN" i="1" smtClean="0">
                            <a:solidFill>
                              <a:srgbClr val="1E13AD"/>
                            </a:solidFill>
                            <a:latin typeface="Cambria Math" panose="02040503050406030204" pitchFamily="18" charset="0"/>
                          </a:rPr>
                        </m:ctrlPr>
                      </m:sSupPr>
                      <m:e>
                        <m:r>
                          <a:rPr lang="en-US" altLang="zh-CN" i="1">
                            <a:solidFill>
                              <a:srgbClr val="1E13AD"/>
                            </a:solidFill>
                            <a:latin typeface="Cambria Math" panose="02040503050406030204" pitchFamily="18" charset="0"/>
                          </a:rPr>
                          <m:t>𝐹</m:t>
                        </m:r>
                      </m:e>
                      <m:sup>
                        <m:r>
                          <a:rPr lang="en-US" altLang="zh-CN" i="1">
                            <a:solidFill>
                              <a:srgbClr val="1E13AD"/>
                            </a:solidFill>
                            <a:latin typeface="Cambria Math" panose="02040503050406030204" pitchFamily="18" charset="0"/>
                          </a:rPr>
                          <m:t>’</m:t>
                        </m:r>
                      </m:sup>
                    </m:sSup>
                    <m:r>
                      <a:rPr lang="en-US" altLang="zh-CN" i="1">
                        <a:solidFill>
                          <a:srgbClr val="1E13AD"/>
                        </a:solidFill>
                        <a:latin typeface="Cambria Math" panose="02040503050406030204" pitchFamily="18" charset="0"/>
                      </a:rPr>
                      <m:t>=</m:t>
                    </m:r>
                    <m:f>
                      <m:fPr>
                        <m:type m:val="skw"/>
                        <m:ctrlPr>
                          <a:rPr lang="zh-CN" altLang="zh-CN" i="1">
                            <a:solidFill>
                              <a:srgbClr val="1E13AD"/>
                            </a:solidFill>
                            <a:latin typeface="Cambria Math" panose="02040503050406030204" pitchFamily="18" charset="0"/>
                          </a:rPr>
                        </m:ctrlPr>
                      </m:fPr>
                      <m:num>
                        <m:r>
                          <a:rPr lang="en-US" altLang="zh-CN" i="1">
                            <a:solidFill>
                              <a:srgbClr val="1E13AD"/>
                            </a:solidFill>
                            <a:latin typeface="Cambria Math" panose="02040503050406030204" pitchFamily="18" charset="0"/>
                          </a:rPr>
                          <m:t>1</m:t>
                        </m:r>
                      </m:num>
                      <m:den>
                        <m:d>
                          <m:dPr>
                            <m:ctrlPr>
                              <a:rPr lang="zh-CN" altLang="zh-CN" i="1">
                                <a:solidFill>
                                  <a:srgbClr val="1E13AD"/>
                                </a:solidFill>
                                <a:latin typeface="Cambria Math" panose="02040503050406030204" pitchFamily="18" charset="0"/>
                              </a:rPr>
                            </m:ctrlPr>
                          </m:dPr>
                          <m:e>
                            <m:r>
                              <a:rPr lang="en-US" altLang="zh-CN" i="1">
                                <a:solidFill>
                                  <a:srgbClr val="1E13AD"/>
                                </a:solidFill>
                                <a:latin typeface="Cambria Math" panose="02040503050406030204" pitchFamily="18" charset="0"/>
                              </a:rPr>
                              <m:t>1+</m:t>
                            </m:r>
                            <m:r>
                              <a:rPr lang="en-US" altLang="zh-CN" i="1">
                                <a:solidFill>
                                  <a:srgbClr val="1E13AD"/>
                                </a:solidFill>
                                <a:latin typeface="Cambria Math" panose="02040503050406030204" pitchFamily="18" charset="0"/>
                              </a:rPr>
                              <m:t>𝛼</m:t>
                            </m:r>
                            <m:sSub>
                              <m:sSubPr>
                                <m:ctrlPr>
                                  <a:rPr lang="zh-CN" altLang="zh-CN" i="1">
                                    <a:solidFill>
                                      <a:srgbClr val="1E13AD"/>
                                    </a:solidFill>
                                    <a:latin typeface="Cambria Math" panose="02040503050406030204" pitchFamily="18" charset="0"/>
                                  </a:rPr>
                                </m:ctrlPr>
                              </m:sSubPr>
                              <m:e>
                                <m:r>
                                  <a:rPr lang="en-US" altLang="zh-CN" i="1">
                                    <a:solidFill>
                                      <a:srgbClr val="1E13AD"/>
                                    </a:solidFill>
                                    <a:latin typeface="Cambria Math" panose="02040503050406030204" pitchFamily="18" charset="0"/>
                                  </a:rPr>
                                  <m:t>h</m:t>
                                </m:r>
                              </m:e>
                              <m:sub>
                                <m:r>
                                  <a:rPr lang="en-US" altLang="zh-CN" i="1">
                                    <a:solidFill>
                                      <a:srgbClr val="1E13AD"/>
                                    </a:solidFill>
                                    <a:latin typeface="Cambria Math" panose="02040503050406030204" pitchFamily="18" charset="0"/>
                                  </a:rPr>
                                  <m:t>1</m:t>
                                </m:r>
                              </m:sub>
                            </m:sSub>
                          </m:e>
                        </m:d>
                      </m:den>
                    </m:f>
                    <m:r>
                      <a:rPr lang="en-US" altLang="zh-CN" b="0" i="1" smtClean="0">
                        <a:solidFill>
                          <a:srgbClr val="1E13AD"/>
                        </a:solidFill>
                        <a:latin typeface="Cambria Math" panose="02040503050406030204" pitchFamily="18" charset="0"/>
                      </a:rPr>
                      <m:t> </m:t>
                    </m:r>
                  </m:oMath>
                </a14:m>
                <a:r>
                  <a:rPr lang="zh-CN" altLang="en-US" dirty="0" smtClean="0">
                    <a:solidFill>
                      <a:srgbClr val="0000CC"/>
                    </a:solidFill>
                  </a:rPr>
                  <a:t> 中毒导致性能显著下降</a:t>
                </a:r>
                <a:endParaRPr lang="zh-CN" altLang="en-US" dirty="0">
                  <a:solidFill>
                    <a:srgbClr val="0000CC"/>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913467" y="5445707"/>
                <a:ext cx="8585200" cy="1016497"/>
              </a:xfrm>
              <a:prstGeom prst="rect">
                <a:avLst/>
              </a:prstGeom>
              <a:blipFill rotWithShape="0">
                <a:blip r:embed="rId9"/>
                <a:stretch>
                  <a:fillRect l="-639" b="-80838"/>
                </a:stretch>
              </a:blipFill>
            </p:spPr>
            <p:txBody>
              <a:bodyPr/>
              <a:lstStyle/>
              <a:p>
                <a:r>
                  <a:rPr lang="zh-CN" altLang="en-US">
                    <a:noFill/>
                  </a:rPr>
                  <a:t> </a:t>
                </a:r>
              </a:p>
            </p:txBody>
          </p:sp>
        </mc:Fallback>
      </mc:AlternateContent>
      <p:cxnSp>
        <p:nvCxnSpPr>
          <p:cNvPr id="11" name="直接箭头连接符 10"/>
          <p:cNvCxnSpPr/>
          <p:nvPr/>
        </p:nvCxnSpPr>
        <p:spPr>
          <a:xfrm>
            <a:off x="2355426" y="5598355"/>
            <a:ext cx="16934" cy="35560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2346961" y="6106603"/>
            <a:ext cx="16932" cy="322624"/>
          </a:xfrm>
          <a:prstGeom prst="straightConnector1">
            <a:avLst/>
          </a:prstGeom>
          <a:ln w="25400">
            <a:solidFill>
              <a:srgbClr val="1E13A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579822"/>
      </p:ext>
    </p:extLst>
  </p:cSld>
  <p:clrMapOvr>
    <a:masterClrMapping/>
  </p:clrMapOvr>
  <p:transition>
    <p:blinds dir="vert"/>
  </p:transition>
  <p:timing>
    <p:tnLst>
      <p:par>
        <p:cTn id="1" dur="indefinite" restart="never" nodeType="tmRoot"/>
      </p:par>
    </p:tnLst>
  </p:timing>
  <p:extLst mod="1"/>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52" descr="永恒"/>
          <p:cNvSpPr txBox="1">
            <a:spLocks noChangeArrowheads="1"/>
          </p:cNvSpPr>
          <p:nvPr/>
        </p:nvSpPr>
        <p:spPr bwMode="auto">
          <a:xfrm>
            <a:off x="1524000" y="173708"/>
            <a:ext cx="9144000" cy="86409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5212" tIns="46770" rIns="95212" bIns="46770" rtlCol="0" anchor="ctr">
            <a:normAutofit/>
          </a:bodyPr>
          <a:lst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defTabSz="855048"/>
            <a:r>
              <a:rPr lang="en-US" altLang="zh-CN" sz="3600" dirty="0">
                <a:solidFill>
                  <a:srgbClr val="FF0000"/>
                </a:solidFill>
                <a:latin typeface="Times New Roman" panose="02020603050405020304" pitchFamily="18" charset="0"/>
                <a:ea typeface="黑体" panose="02010609060101010101" pitchFamily="49" charset="-122"/>
              </a:rPr>
              <a:t>§6 </a:t>
            </a:r>
            <a:r>
              <a:rPr lang="zh-CN" altLang="en-US" sz="4000" b="1" dirty="0">
                <a:solidFill>
                  <a:srgbClr val="FF0000"/>
                </a:solidFill>
                <a:latin typeface="隶书" pitchFamily="49" charset="-122"/>
                <a:ea typeface="隶书" pitchFamily="49" charset="-122"/>
              </a:rPr>
              <a:t>扩散对催化剂中毒的影响</a:t>
            </a:r>
          </a:p>
        </p:txBody>
      </p:sp>
      <p:pic>
        <p:nvPicPr>
          <p:cNvPr id="5" name="图片 4"/>
          <p:cNvPicPr>
            <a:picLocks noChangeAspect="1"/>
          </p:cNvPicPr>
          <p:nvPr/>
        </p:nvPicPr>
        <p:blipFill>
          <a:blip r:embed="rId3"/>
          <a:stretch>
            <a:fillRect/>
          </a:stretch>
        </p:blipFill>
        <p:spPr>
          <a:xfrm>
            <a:off x="3487210" y="1540403"/>
            <a:ext cx="4674657" cy="4497299"/>
          </a:xfrm>
          <a:prstGeom prst="rect">
            <a:avLst/>
          </a:prstGeom>
        </p:spPr>
      </p:pic>
      <p:sp>
        <p:nvSpPr>
          <p:cNvPr id="11" name="文本框 10"/>
          <p:cNvSpPr txBox="1"/>
          <p:nvPr/>
        </p:nvSpPr>
        <p:spPr>
          <a:xfrm>
            <a:off x="5543260" y="4475289"/>
            <a:ext cx="711028" cy="369332"/>
          </a:xfrm>
          <a:prstGeom prst="rect">
            <a:avLst/>
          </a:prstGeom>
          <a:noFill/>
        </p:spPr>
        <p:txBody>
          <a:bodyPr wrap="none" rtlCol="0">
            <a:spAutoFit/>
          </a:bodyPr>
          <a:lstStyle/>
          <a:p>
            <a:r>
              <a:rPr lang="en-US" altLang="zh-CN" b="1" dirty="0" smtClean="0">
                <a:solidFill>
                  <a:srgbClr val="C00000"/>
                </a:solidFill>
              </a:rPr>
              <a:t>h=10</a:t>
            </a:r>
            <a:endParaRPr lang="zh-CN" altLang="en-US" b="1" dirty="0">
              <a:solidFill>
                <a:srgbClr val="C00000"/>
              </a:solidFill>
            </a:endParaRPr>
          </a:p>
        </p:txBody>
      </p:sp>
      <p:sp>
        <p:nvSpPr>
          <p:cNvPr id="17" name="文本框 16"/>
          <p:cNvSpPr txBox="1"/>
          <p:nvPr/>
        </p:nvSpPr>
        <p:spPr>
          <a:xfrm>
            <a:off x="5019950" y="5075467"/>
            <a:ext cx="847283" cy="369332"/>
          </a:xfrm>
          <a:prstGeom prst="rect">
            <a:avLst/>
          </a:prstGeom>
          <a:noFill/>
        </p:spPr>
        <p:txBody>
          <a:bodyPr wrap="none" rtlCol="0">
            <a:spAutoFit/>
          </a:bodyPr>
          <a:lstStyle/>
          <a:p>
            <a:r>
              <a:rPr lang="en-US" altLang="zh-CN" b="1" dirty="0" smtClean="0">
                <a:solidFill>
                  <a:srgbClr val="C00000"/>
                </a:solidFill>
              </a:rPr>
              <a:t>h=100</a:t>
            </a:r>
            <a:endParaRPr lang="zh-CN" altLang="en-US" b="1" dirty="0">
              <a:solidFill>
                <a:srgbClr val="C00000"/>
              </a:solidFill>
            </a:endParaRPr>
          </a:p>
        </p:txBody>
      </p:sp>
      <p:sp>
        <p:nvSpPr>
          <p:cNvPr id="12" name="文本框 11"/>
          <p:cNvSpPr txBox="1"/>
          <p:nvPr/>
        </p:nvSpPr>
        <p:spPr>
          <a:xfrm>
            <a:off x="4087821" y="3690951"/>
            <a:ext cx="1114408" cy="369332"/>
          </a:xfrm>
          <a:prstGeom prst="rect">
            <a:avLst/>
          </a:prstGeom>
          <a:noFill/>
        </p:spPr>
        <p:txBody>
          <a:bodyPr wrap="none" rtlCol="0">
            <a:spAutoFit/>
          </a:bodyPr>
          <a:lstStyle/>
          <a:p>
            <a:r>
              <a:rPr lang="zh-CN" altLang="en-US" b="1" dirty="0">
                <a:solidFill>
                  <a:srgbClr val="C00000"/>
                </a:solidFill>
              </a:rPr>
              <a:t>孔口</a:t>
            </a:r>
            <a:r>
              <a:rPr lang="zh-CN" altLang="en-US" b="1" dirty="0" smtClean="0">
                <a:solidFill>
                  <a:srgbClr val="C00000"/>
                </a:solidFill>
              </a:rPr>
              <a:t>中毒</a:t>
            </a:r>
            <a:endParaRPr lang="zh-CN" altLang="en-US" b="1" dirty="0">
              <a:solidFill>
                <a:srgbClr val="C00000"/>
              </a:solidFill>
            </a:endParaRPr>
          </a:p>
        </p:txBody>
      </p:sp>
      <p:sp>
        <p:nvSpPr>
          <p:cNvPr id="13" name="文本框 12"/>
          <p:cNvSpPr txBox="1"/>
          <p:nvPr/>
        </p:nvSpPr>
        <p:spPr>
          <a:xfrm>
            <a:off x="5040212" y="1937103"/>
            <a:ext cx="1114408" cy="369332"/>
          </a:xfrm>
          <a:prstGeom prst="rect">
            <a:avLst/>
          </a:prstGeom>
          <a:noFill/>
        </p:spPr>
        <p:txBody>
          <a:bodyPr wrap="none" rtlCol="0">
            <a:spAutoFit/>
          </a:bodyPr>
          <a:lstStyle/>
          <a:p>
            <a:r>
              <a:rPr lang="zh-CN" altLang="en-US" b="1" dirty="0" smtClean="0">
                <a:solidFill>
                  <a:srgbClr val="1E13AD"/>
                </a:solidFill>
              </a:rPr>
              <a:t>均匀中毒</a:t>
            </a:r>
            <a:endParaRPr lang="zh-CN" altLang="en-US" b="1" dirty="0">
              <a:solidFill>
                <a:srgbClr val="1E13AD"/>
              </a:solidFill>
            </a:endParaRPr>
          </a:p>
        </p:txBody>
      </p:sp>
      <p:sp>
        <p:nvSpPr>
          <p:cNvPr id="20" name="文本框 19"/>
          <p:cNvSpPr txBox="1"/>
          <p:nvPr/>
        </p:nvSpPr>
        <p:spPr>
          <a:xfrm>
            <a:off x="6203488" y="3559208"/>
            <a:ext cx="351378" cy="461665"/>
          </a:xfrm>
          <a:prstGeom prst="rect">
            <a:avLst/>
          </a:prstGeom>
          <a:noFill/>
        </p:spPr>
        <p:txBody>
          <a:bodyPr wrap="none" rtlCol="0">
            <a:spAutoFit/>
          </a:bodyPr>
          <a:lstStyle/>
          <a:p>
            <a:r>
              <a:rPr lang="en-US" altLang="zh-CN" sz="2400" b="1" dirty="0" smtClean="0">
                <a:solidFill>
                  <a:srgbClr val="1E13AD"/>
                </a:solidFill>
              </a:rPr>
              <a:t>h</a:t>
            </a:r>
            <a:endParaRPr lang="zh-CN" altLang="en-US" sz="2400" b="1" dirty="0">
              <a:solidFill>
                <a:srgbClr val="1E13AD"/>
              </a:solidFill>
            </a:endParaRPr>
          </a:p>
        </p:txBody>
      </p:sp>
      <p:cxnSp>
        <p:nvCxnSpPr>
          <p:cNvPr id="16" name="直接箭头连接符 15"/>
          <p:cNvCxnSpPr/>
          <p:nvPr/>
        </p:nvCxnSpPr>
        <p:spPr>
          <a:xfrm>
            <a:off x="6554866" y="3672598"/>
            <a:ext cx="0" cy="316409"/>
          </a:xfrm>
          <a:prstGeom prst="straightConnector1">
            <a:avLst/>
          </a:prstGeom>
          <a:ln w="38100">
            <a:solidFill>
              <a:srgbClr val="1E13AD"/>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830022" y="3025808"/>
            <a:ext cx="351378" cy="461665"/>
          </a:xfrm>
          <a:prstGeom prst="rect">
            <a:avLst/>
          </a:prstGeom>
          <a:noFill/>
        </p:spPr>
        <p:txBody>
          <a:bodyPr wrap="none" rtlCol="0">
            <a:spAutoFit/>
          </a:bodyPr>
          <a:lstStyle/>
          <a:p>
            <a:r>
              <a:rPr lang="en-US" altLang="zh-CN" sz="2400" b="1" dirty="0" smtClean="0">
                <a:solidFill>
                  <a:srgbClr val="1E13AD"/>
                </a:solidFill>
              </a:rPr>
              <a:t>h</a:t>
            </a:r>
            <a:endParaRPr lang="zh-CN" altLang="en-US" sz="2400" b="1" dirty="0">
              <a:solidFill>
                <a:srgbClr val="1E13AD"/>
              </a:solidFill>
            </a:endParaRPr>
          </a:p>
        </p:txBody>
      </p:sp>
      <p:cxnSp>
        <p:nvCxnSpPr>
          <p:cNvPr id="25" name="直接箭头连接符 24"/>
          <p:cNvCxnSpPr/>
          <p:nvPr/>
        </p:nvCxnSpPr>
        <p:spPr>
          <a:xfrm flipV="1">
            <a:off x="7166133" y="3104422"/>
            <a:ext cx="0" cy="304435"/>
          </a:xfrm>
          <a:prstGeom prst="straightConnector1">
            <a:avLst/>
          </a:prstGeom>
          <a:ln w="38100">
            <a:solidFill>
              <a:srgbClr val="1E13A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852518"/>
      </p:ext>
    </p:extLst>
  </p:cSld>
  <p:clrMapOvr>
    <a:masterClrMapping/>
  </p:clrMapOvr>
  <p:transition>
    <p:blinds dir="vert"/>
  </p:transition>
  <p:timing>
    <p:tnLst>
      <p:par>
        <p:cTn id="1" dur="indefinite" restart="never" nodeType="tmRoot"/>
      </p:par>
    </p:tn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23592" y="1628801"/>
            <a:ext cx="5544616" cy="4713101"/>
          </a:xfrm>
        </p:spPr>
        <p:txBody>
          <a:bodyPr>
            <a:normAutofit fontScale="70000" lnSpcReduction="20000"/>
          </a:bodyPr>
          <a:lstStyle/>
          <a:p>
            <a:pPr>
              <a:lnSpc>
                <a:spcPct val="130000"/>
              </a:lnSpc>
              <a:buFont typeface="Wingdings" pitchFamily="2" charset="2"/>
              <a:buChar char="Ø"/>
            </a:pPr>
            <a:r>
              <a:rPr lang="zh-CN" altLang="en-US" sz="4000" b="1" dirty="0">
                <a:solidFill>
                  <a:srgbClr val="0000FF"/>
                </a:solidFill>
                <a:latin typeface="华文楷体" pitchFamily="2" charset="-122"/>
                <a:ea typeface="华文楷体" pitchFamily="2" charset="-122"/>
              </a:rPr>
              <a:t>影响化学反应速率的因素</a:t>
            </a:r>
            <a:endParaRPr lang="en-US" altLang="zh-CN" sz="4000" b="1" dirty="0">
              <a:solidFill>
                <a:srgbClr val="0000FF"/>
              </a:solidFill>
              <a:latin typeface="华文楷体" pitchFamily="2" charset="-122"/>
              <a:ea typeface="华文楷体" pitchFamily="2" charset="-122"/>
            </a:endParaRPr>
          </a:p>
          <a:p>
            <a:pPr marL="0" indent="0">
              <a:lnSpc>
                <a:spcPct val="130000"/>
              </a:lnSpc>
              <a:spcBef>
                <a:spcPts val="0"/>
              </a:spcBef>
              <a:buNone/>
            </a:pPr>
            <a:r>
              <a:rPr lang="en-US" altLang="zh-CN" b="1" dirty="0">
                <a:solidFill>
                  <a:srgbClr val="7030A0"/>
                </a:solidFill>
                <a:latin typeface="华文楷体" pitchFamily="2" charset="-122"/>
                <a:ea typeface="华文楷体" pitchFamily="2" charset="-122"/>
              </a:rPr>
              <a:t> </a:t>
            </a:r>
            <a:r>
              <a:rPr lang="en-US" altLang="zh-CN" b="1" dirty="0" smtClean="0">
                <a:solidFill>
                  <a:srgbClr val="7030A0"/>
                </a:solidFill>
                <a:latin typeface="华文楷体" pitchFamily="2" charset="-122"/>
                <a:ea typeface="华文楷体" pitchFamily="2" charset="-122"/>
              </a:rPr>
              <a:t>   </a:t>
            </a:r>
            <a:r>
              <a:rPr lang="zh-CN" altLang="en-US" sz="2600" b="1" dirty="0">
                <a:solidFill>
                  <a:srgbClr val="7030A0"/>
                </a:solidFill>
                <a:latin typeface="华文楷体" pitchFamily="2" charset="-122"/>
                <a:ea typeface="华文楷体" pitchFamily="2" charset="-122"/>
              </a:rPr>
              <a:t>均相催化反应：</a:t>
            </a:r>
            <a:r>
              <a:rPr lang="zh-CN" altLang="en-US" sz="2600" b="1" dirty="0">
                <a:solidFill>
                  <a:srgbClr val="339933"/>
                </a:solidFill>
                <a:latin typeface="华文楷体" pitchFamily="2" charset="-122"/>
                <a:ea typeface="华文楷体" pitchFamily="2" charset="-122"/>
              </a:rPr>
              <a:t>温度 浓度 </a:t>
            </a:r>
            <a:r>
              <a:rPr lang="zh-CN" altLang="en-US" sz="2600" b="1" dirty="0">
                <a:solidFill>
                  <a:srgbClr val="7030A0"/>
                </a:solidFill>
                <a:latin typeface="华文楷体" pitchFamily="2" charset="-122"/>
                <a:ea typeface="华文楷体" pitchFamily="2" charset="-122"/>
              </a:rPr>
              <a:t>压力 </a:t>
            </a:r>
            <a:r>
              <a:rPr lang="zh-CN" altLang="en-US" sz="2600" b="1" dirty="0">
                <a:solidFill>
                  <a:srgbClr val="FF0000"/>
                </a:solidFill>
                <a:latin typeface="华文楷体" pitchFamily="2" charset="-122"/>
                <a:ea typeface="华文楷体" pitchFamily="2" charset="-122"/>
              </a:rPr>
              <a:t>溶剂</a:t>
            </a:r>
            <a:r>
              <a:rPr lang="zh-CN" altLang="en-US" sz="2600" b="1" dirty="0">
                <a:solidFill>
                  <a:srgbClr val="7030A0"/>
                </a:solidFill>
                <a:latin typeface="华文楷体" pitchFamily="2" charset="-122"/>
                <a:ea typeface="华文楷体" pitchFamily="2" charset="-122"/>
              </a:rPr>
              <a:t> 催化剂</a:t>
            </a:r>
            <a:endParaRPr lang="en-US" altLang="zh-CN" sz="2600" b="1" dirty="0">
              <a:solidFill>
                <a:srgbClr val="7030A0"/>
              </a:solidFill>
              <a:latin typeface="华文楷体" pitchFamily="2" charset="-122"/>
              <a:ea typeface="华文楷体" pitchFamily="2" charset="-122"/>
            </a:endParaRPr>
          </a:p>
          <a:p>
            <a:pPr marL="0" indent="0">
              <a:lnSpc>
                <a:spcPct val="130000"/>
              </a:lnSpc>
              <a:buNone/>
            </a:pPr>
            <a:r>
              <a:rPr lang="zh-CN" altLang="en-US" sz="2600" b="1" dirty="0">
                <a:solidFill>
                  <a:srgbClr val="7030A0"/>
                </a:solidFill>
                <a:latin typeface="华文楷体" pitchFamily="2" charset="-122"/>
                <a:ea typeface="华文楷体" pitchFamily="2" charset="-122"/>
              </a:rPr>
              <a:t>     多相催化反应：</a:t>
            </a:r>
            <a:r>
              <a:rPr lang="zh-CN" altLang="en-US" sz="2600" b="1" dirty="0">
                <a:solidFill>
                  <a:srgbClr val="339933"/>
                </a:solidFill>
                <a:latin typeface="华文楷体" pitchFamily="2" charset="-122"/>
                <a:ea typeface="华文楷体" pitchFamily="2" charset="-122"/>
              </a:rPr>
              <a:t>温度 浓度 </a:t>
            </a:r>
            <a:r>
              <a:rPr lang="zh-CN" altLang="en-US" sz="2600" b="1" dirty="0">
                <a:solidFill>
                  <a:srgbClr val="7030A0"/>
                </a:solidFill>
                <a:latin typeface="华文楷体" pitchFamily="2" charset="-122"/>
                <a:ea typeface="华文楷体" pitchFamily="2" charset="-122"/>
              </a:rPr>
              <a:t>压力 催化剂</a:t>
            </a:r>
            <a:endParaRPr lang="en-US" altLang="zh-CN" sz="2600" b="1" dirty="0">
              <a:solidFill>
                <a:srgbClr val="7030A0"/>
              </a:solidFill>
              <a:latin typeface="华文楷体" pitchFamily="2" charset="-122"/>
              <a:ea typeface="华文楷体" pitchFamily="2" charset="-122"/>
            </a:endParaRPr>
          </a:p>
          <a:p>
            <a:pPr>
              <a:lnSpc>
                <a:spcPct val="130000"/>
              </a:lnSpc>
              <a:spcBef>
                <a:spcPts val="1800"/>
              </a:spcBef>
              <a:buFont typeface="Wingdings" pitchFamily="2" charset="2"/>
              <a:buChar char="Ø"/>
            </a:pPr>
            <a:r>
              <a:rPr lang="zh-CN" altLang="en-US" sz="4000" b="1" dirty="0">
                <a:solidFill>
                  <a:srgbClr val="0000FF"/>
                </a:solidFill>
                <a:latin typeface="华文楷体" pitchFamily="2" charset="-122"/>
                <a:ea typeface="华文楷体" pitchFamily="2" charset="-122"/>
              </a:rPr>
              <a:t>速率方程（动力学方程</a:t>
            </a:r>
            <a:r>
              <a:rPr lang="zh-CN" altLang="en-US" sz="4000" b="1" dirty="0">
                <a:solidFill>
                  <a:srgbClr val="7030A0"/>
                </a:solidFill>
                <a:latin typeface="华文楷体" pitchFamily="2" charset="-122"/>
                <a:ea typeface="华文楷体" pitchFamily="2" charset="-122"/>
              </a:rPr>
              <a:t>）</a:t>
            </a:r>
            <a:endParaRPr lang="en-US" altLang="zh-CN" sz="4000" b="1" dirty="0">
              <a:solidFill>
                <a:srgbClr val="7030A0"/>
              </a:solidFill>
              <a:latin typeface="华文楷体" pitchFamily="2" charset="-122"/>
              <a:ea typeface="华文楷体" pitchFamily="2" charset="-122"/>
            </a:endParaRPr>
          </a:p>
          <a:p>
            <a:pPr marL="0" indent="0">
              <a:lnSpc>
                <a:spcPct val="130000"/>
              </a:lnSpc>
              <a:buNone/>
            </a:pPr>
            <a:r>
              <a:rPr lang="zh-CN" altLang="en-US" b="1" dirty="0" smtClean="0">
                <a:solidFill>
                  <a:srgbClr val="7030A0"/>
                </a:solidFill>
                <a:latin typeface="华文楷体" pitchFamily="2" charset="-122"/>
                <a:ea typeface="华文楷体" pitchFamily="2" charset="-122"/>
              </a:rPr>
              <a:t>   描述</a:t>
            </a:r>
            <a:r>
              <a:rPr lang="zh-CN" altLang="en-US" b="1" dirty="0">
                <a:solidFill>
                  <a:srgbClr val="7030A0"/>
                </a:solidFill>
                <a:latin typeface="华文楷体" pitchFamily="2" charset="-122"/>
                <a:ea typeface="华文楷体" pitchFamily="2" charset="-122"/>
              </a:rPr>
              <a:t>反应速率与温度及浓度的</a:t>
            </a:r>
            <a:r>
              <a:rPr lang="zh-CN" altLang="en-US" b="1" dirty="0" smtClean="0">
                <a:solidFill>
                  <a:srgbClr val="7030A0"/>
                </a:solidFill>
                <a:latin typeface="华文楷体" pitchFamily="2" charset="-122"/>
                <a:ea typeface="华文楷体" pitchFamily="2" charset="-122"/>
              </a:rPr>
              <a:t>关系</a:t>
            </a:r>
            <a:endParaRPr lang="en-US" altLang="zh-CN" b="1" dirty="0" smtClean="0">
              <a:solidFill>
                <a:srgbClr val="7030A0"/>
              </a:solidFill>
              <a:latin typeface="华文楷体" pitchFamily="2" charset="-122"/>
              <a:ea typeface="华文楷体" pitchFamily="2" charset="-122"/>
            </a:endParaRPr>
          </a:p>
          <a:p>
            <a:pPr>
              <a:lnSpc>
                <a:spcPct val="130000"/>
              </a:lnSpc>
              <a:spcBef>
                <a:spcPts val="1800"/>
              </a:spcBef>
              <a:buFont typeface="Wingdings" pitchFamily="2" charset="2"/>
              <a:buChar char="Ø"/>
            </a:pPr>
            <a:r>
              <a:rPr lang="zh-CN" altLang="en-US" sz="4000" b="1" dirty="0">
                <a:solidFill>
                  <a:srgbClr val="0000FF"/>
                </a:solidFill>
                <a:latin typeface="华文楷体" pitchFamily="2" charset="-122"/>
                <a:ea typeface="华文楷体" pitchFamily="2" charset="-122"/>
              </a:rPr>
              <a:t>基元反应和非基元反应</a:t>
            </a:r>
            <a:endParaRPr lang="en-US" altLang="zh-CN" sz="4000" b="1" dirty="0">
              <a:solidFill>
                <a:srgbClr val="0000FF"/>
              </a:solidFill>
              <a:latin typeface="华文楷体" pitchFamily="2" charset="-122"/>
              <a:ea typeface="华文楷体" pitchFamily="2" charset="-122"/>
            </a:endParaRPr>
          </a:p>
          <a:p>
            <a:pPr marL="0" indent="0">
              <a:lnSpc>
                <a:spcPct val="130000"/>
              </a:lnSpc>
              <a:buNone/>
            </a:pPr>
            <a:r>
              <a:rPr lang="en-US" altLang="zh-CN" b="1" dirty="0" smtClean="0">
                <a:solidFill>
                  <a:srgbClr val="7030A0"/>
                </a:solidFill>
                <a:latin typeface="华文楷体" pitchFamily="2" charset="-122"/>
                <a:ea typeface="华文楷体" pitchFamily="2" charset="-122"/>
              </a:rPr>
              <a:t>               </a:t>
            </a:r>
            <a:r>
              <a:rPr lang="zh-CN" altLang="en-US" b="1" dirty="0" smtClean="0">
                <a:solidFill>
                  <a:srgbClr val="7030A0"/>
                </a:solidFill>
                <a:latin typeface="华文楷体" pitchFamily="2" charset="-122"/>
                <a:ea typeface="华文楷体" pitchFamily="2" charset="-122"/>
              </a:rPr>
              <a:t>基元反应   质量作用定律</a:t>
            </a:r>
            <a:endParaRPr lang="en-US" altLang="zh-CN" b="1" dirty="0" smtClean="0">
              <a:solidFill>
                <a:srgbClr val="7030A0"/>
              </a:solidFill>
              <a:latin typeface="华文楷体" pitchFamily="2" charset="-122"/>
              <a:ea typeface="华文楷体" pitchFamily="2" charset="-122"/>
            </a:endParaRPr>
          </a:p>
          <a:p>
            <a:pPr marL="0" indent="0">
              <a:lnSpc>
                <a:spcPct val="130000"/>
              </a:lnSpc>
              <a:buNone/>
            </a:pPr>
            <a:r>
              <a:rPr lang="en-US" altLang="zh-CN" b="1" dirty="0">
                <a:solidFill>
                  <a:srgbClr val="7030A0"/>
                </a:solidFill>
                <a:latin typeface="华文楷体" pitchFamily="2" charset="-122"/>
                <a:ea typeface="华文楷体" pitchFamily="2" charset="-122"/>
              </a:rPr>
              <a:t> </a:t>
            </a:r>
            <a:r>
              <a:rPr lang="en-US" altLang="zh-CN" b="1" dirty="0" smtClean="0">
                <a:solidFill>
                  <a:srgbClr val="7030A0"/>
                </a:solidFill>
                <a:latin typeface="华文楷体" pitchFamily="2" charset="-122"/>
                <a:ea typeface="华文楷体" pitchFamily="2" charset="-122"/>
              </a:rPr>
              <a:t>              </a:t>
            </a:r>
            <a:r>
              <a:rPr lang="zh-CN" altLang="en-US" b="1" dirty="0" smtClean="0">
                <a:solidFill>
                  <a:srgbClr val="7030A0"/>
                </a:solidFill>
                <a:latin typeface="华文楷体" pitchFamily="2" charset="-122"/>
                <a:ea typeface="华文楷体" pitchFamily="2" charset="-122"/>
              </a:rPr>
              <a:t>非基元反应？</a:t>
            </a:r>
            <a:endParaRPr lang="en-US" altLang="zh-CN" b="1" dirty="0" smtClean="0">
              <a:solidFill>
                <a:srgbClr val="7030A0"/>
              </a:solidFill>
              <a:latin typeface="华文楷体" pitchFamily="2" charset="-122"/>
              <a:ea typeface="华文楷体" pitchFamily="2" charset="-122"/>
            </a:endParaRPr>
          </a:p>
          <a:p>
            <a:pPr marL="0" indent="0">
              <a:lnSpc>
                <a:spcPct val="130000"/>
              </a:lnSpc>
              <a:buNone/>
            </a:pPr>
            <a:r>
              <a:rPr lang="en-US" altLang="zh-CN" b="1" dirty="0">
                <a:solidFill>
                  <a:srgbClr val="7030A0"/>
                </a:solidFill>
                <a:latin typeface="华文楷体" pitchFamily="2" charset="-122"/>
                <a:ea typeface="华文楷体" pitchFamily="2" charset="-122"/>
              </a:rPr>
              <a:t> </a:t>
            </a:r>
            <a:r>
              <a:rPr lang="en-US" altLang="zh-CN" b="1" dirty="0" smtClean="0">
                <a:solidFill>
                  <a:srgbClr val="7030A0"/>
                </a:solidFill>
                <a:latin typeface="华文楷体" pitchFamily="2" charset="-122"/>
                <a:ea typeface="华文楷体" pitchFamily="2" charset="-122"/>
              </a:rPr>
              <a:t>  </a:t>
            </a:r>
            <a:r>
              <a:rPr lang="zh-CN" altLang="en-US" b="1" dirty="0" smtClean="0">
                <a:solidFill>
                  <a:srgbClr val="7030A0"/>
                </a:solidFill>
                <a:latin typeface="华文楷体" pitchFamily="2" charset="-122"/>
                <a:ea typeface="华文楷体" pitchFamily="2" charset="-122"/>
              </a:rPr>
              <a:t>  </a:t>
            </a:r>
            <a:endParaRPr lang="zh-CN" altLang="en-US" b="1" dirty="0">
              <a:solidFill>
                <a:srgbClr val="7030A0"/>
              </a:solidFill>
              <a:latin typeface="华文楷体" pitchFamily="2" charset="-122"/>
              <a:ea typeface="华文楷体" pitchFamily="2" charset="-122"/>
            </a:endParaRPr>
          </a:p>
        </p:txBody>
      </p:sp>
      <p:sp>
        <p:nvSpPr>
          <p:cNvPr id="4" name="Rectangle 2052" descr="永恒"/>
          <p:cNvSpPr>
            <a:spLocks noChangeArrowheads="1"/>
          </p:cNvSpPr>
          <p:nvPr/>
        </p:nvSpPr>
        <p:spPr bwMode="auto">
          <a:xfrm>
            <a:off x="1631504" y="271109"/>
            <a:ext cx="8928992" cy="86705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12" tIns="46770" rIns="95212" bIns="46770" anchor="ctr"/>
          <a:lstStyle/>
          <a:p>
            <a:pPr defTabSz="855048"/>
            <a:r>
              <a:rPr lang="zh-CN" altLang="en-US" sz="4400" b="1" dirty="0">
                <a:solidFill>
                  <a:srgbClr val="990099"/>
                </a:solidFill>
                <a:ea typeface="隶书" pitchFamily="49" charset="-122"/>
              </a:rPr>
              <a:t>反应速率方程</a:t>
            </a:r>
            <a:endParaRPr lang="zh-CN" altLang="en-US" sz="3600" dirty="0">
              <a:solidFill>
                <a:srgbClr val="990099"/>
              </a:solidFill>
            </a:endParaRPr>
          </a:p>
        </p:txBody>
      </p:sp>
      <p:sp>
        <p:nvSpPr>
          <p:cNvPr id="6" name="云形标注 5"/>
          <p:cNvSpPr/>
          <p:nvPr/>
        </p:nvSpPr>
        <p:spPr>
          <a:xfrm>
            <a:off x="7821361" y="3356992"/>
            <a:ext cx="2736304" cy="1093134"/>
          </a:xfrm>
          <a:prstGeom prst="cloudCallout">
            <a:avLst>
              <a:gd name="adj1" fmla="val -81778"/>
              <a:gd name="adj2" fmla="val 6352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400" b="1" dirty="0">
                <a:solidFill>
                  <a:srgbClr val="339933"/>
                </a:solidFill>
              </a:rPr>
              <a:t>如何理解反应速率方程？</a:t>
            </a:r>
          </a:p>
        </p:txBody>
      </p:sp>
    </p:spTree>
    <p:extLst>
      <p:ext uri="{BB962C8B-B14F-4D97-AF65-F5344CB8AC3E}">
        <p14:creationId xmlns:p14="http://schemas.microsoft.com/office/powerpoint/2010/main" val="42814784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
</p:tagLst>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3606</Words>
  <Application>Microsoft Office PowerPoint</Application>
  <PresentationFormat>宽屏</PresentationFormat>
  <Paragraphs>609</Paragraphs>
  <Slides>84</Slides>
  <Notes>0</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4</vt:i4>
      </vt:variant>
      <vt:variant>
        <vt:lpstr>幻灯片标题</vt:lpstr>
      </vt:variant>
      <vt:variant>
        <vt:i4>84</vt:i4>
      </vt:variant>
    </vt:vector>
  </HeadingPairs>
  <TitlesOfParts>
    <vt:vector size="105" baseType="lpstr">
      <vt:lpstr>黑体</vt:lpstr>
      <vt:lpstr>华文楷体</vt:lpstr>
      <vt:lpstr>楷体_GB2312</vt:lpstr>
      <vt:lpstr>隶书</vt:lpstr>
      <vt:lpstr>宋体</vt:lpstr>
      <vt:lpstr>微软雅黑</vt:lpstr>
      <vt:lpstr>Arial</vt:lpstr>
      <vt:lpstr>Calibri</vt:lpstr>
      <vt:lpstr>Calibri Light</vt:lpstr>
      <vt:lpstr>Cambria Math</vt:lpstr>
      <vt:lpstr>Franklin Gothic Book</vt:lpstr>
      <vt:lpstr>Franklin Gothic Medium</vt:lpstr>
      <vt:lpstr>Times New Roman</vt:lpstr>
      <vt:lpstr>Wingdings</vt:lpstr>
      <vt:lpstr>Wingdings 2</vt:lpstr>
      <vt:lpstr>Office 主题</vt:lpstr>
      <vt:lpstr>暗香扑面</vt:lpstr>
      <vt:lpstr>公式</vt:lpstr>
      <vt:lpstr>文档</vt:lpstr>
      <vt:lpstr>Document</vt:lpstr>
      <vt:lpstr>Bitmap Image</vt:lpstr>
      <vt:lpstr>第四章 气固多相催化反应动力学基础</vt:lpstr>
      <vt:lpstr>PowerPoint 演示文稿</vt:lpstr>
      <vt:lpstr>§1   引言</vt:lpstr>
      <vt:lpstr>PowerPoint 演示文稿</vt:lpstr>
      <vt:lpstr>PowerPoint 演示文稿</vt:lpstr>
      <vt:lpstr>PowerPoint 演示文稿</vt:lpstr>
      <vt:lpstr>PowerPoint 演示文稿</vt:lpstr>
      <vt:lpstr>PowerPoint 演示文稿</vt:lpstr>
      <vt:lpstr>PowerPoint 演示文稿</vt:lpstr>
      <vt:lpstr>基元反应与非基元反应</vt:lpstr>
      <vt:lpstr>PowerPoint 演示文稿</vt:lpstr>
      <vt:lpstr>PowerPoint 演示文稿</vt:lpstr>
      <vt:lpstr>PowerPoint 演示文稿</vt:lpstr>
      <vt:lpstr>反应机理推导方法</vt:lpstr>
      <vt:lpstr>PowerPoint 演示文稿</vt:lpstr>
      <vt:lpstr>PowerPoint 演示文稿</vt:lpstr>
      <vt:lpstr>PowerPoint 演示文稿</vt:lpstr>
      <vt:lpstr>PowerPoint 演示文稿</vt:lpstr>
      <vt:lpstr>PowerPoint 演示文稿</vt:lpstr>
      <vt:lpstr>温度对反应速率的影响</vt:lpstr>
      <vt:lpstr>二、机理模型法建立速率方程</vt:lpstr>
      <vt:lpstr>机 理 模 型 建 立</vt:lpstr>
      <vt:lpstr>机 理 模 型 建 立</vt:lpstr>
      <vt:lpstr>反应机理推导方法</vt:lpstr>
      <vt:lpstr>单分子反应:表面反应速控步骤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单分子反应：吸附为速控步骤</vt:lpstr>
      <vt:lpstr>PowerPoint 演示文稿</vt:lpstr>
      <vt:lpstr>双分子反应: 吸附为速控步骤</vt:lpstr>
      <vt:lpstr>PowerPoint 演示文稿</vt:lpstr>
      <vt:lpstr>推导多相催化反应速率方程步骤</vt:lpstr>
      <vt:lpstr>没有速控步骤</vt:lpstr>
      <vt:lpstr>定态近似中的速控步骤</vt:lpstr>
      <vt:lpstr>PowerPoint 演示文稿</vt:lpstr>
      <vt:lpstr>PowerPoint 演示文稿</vt:lpstr>
      <vt:lpstr>PowerPoint 演示文稿</vt:lpstr>
      <vt:lpstr>PowerPoint 演示文稿</vt:lpstr>
      <vt:lpstr>PowerPoint 演示文稿</vt:lpstr>
      <vt:lpstr>§3 经验型模型方法建立速率方程</vt:lpstr>
      <vt:lpstr>§3 经验型模型方法建立速率方程</vt:lpstr>
      <vt:lpstr>§3 经验型模型方法建立速率方程</vt:lpstr>
      <vt:lpstr>§3 经验型模型方法建立速率方程</vt:lpstr>
      <vt:lpstr>§3 经验型模型方法建立速率方程</vt:lpstr>
      <vt:lpstr>§4 动力学方法与反应机理</vt:lpstr>
      <vt:lpstr>PowerPoint 演示文稿</vt:lpstr>
      <vt:lpstr>机理研究的动力学方法</vt:lpstr>
      <vt:lpstr>动力学研究中常用的方法</vt:lpstr>
      <vt:lpstr>动力学研究中常用的方法</vt:lpstr>
      <vt:lpstr>动力学研究中常用的方法</vt:lpstr>
      <vt:lpstr>动力学研究中常用的方法</vt:lpstr>
      <vt:lpstr>动力学研究中常用的方法</vt:lpstr>
      <vt:lpstr>动力学研究中常用的方法</vt:lpstr>
      <vt:lpstr>动力学研究中常用的方法</vt:lpstr>
      <vt:lpstr>PowerPoint 演示文稿</vt:lpstr>
      <vt:lpstr>PowerPoint 演示文稿</vt:lpstr>
      <vt:lpstr>PowerPoint 演示文稿</vt:lpstr>
      <vt:lpstr>外扩散控制的识别</vt:lpstr>
      <vt:lpstr>PowerPoint 演示文稿</vt:lpstr>
      <vt:lpstr>PowerPoint 演示文稿</vt:lpstr>
      <vt:lpstr>Thiele理论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多相催化反应动力学</dc:title>
  <dc:creator>think</dc:creator>
  <cp:lastModifiedBy>think</cp:lastModifiedBy>
  <cp:revision>16</cp:revision>
  <dcterms:created xsi:type="dcterms:W3CDTF">2020-03-19T03:50:48Z</dcterms:created>
  <dcterms:modified xsi:type="dcterms:W3CDTF">2020-03-25T09:19:33Z</dcterms:modified>
</cp:coreProperties>
</file>